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8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9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958AA-1A04-4110-9BA8-F7F38FED3952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3334-89F5-4AE2-8095-81F275BE8D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55ABC-7D46-4FD6-B2D9-60BA211D177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23035-2B58-477F-B315-627F0F36A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9144000" cy="6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3E780-6B90-4E1A-B466-82FB3416E09D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06493-4B46-4868-BC3C-4288ED198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F1869-5CC3-48AF-AEAA-6A211F7641AA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82AD0-D1D3-4D34-A39B-AD84E6C3E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8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9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EF250-1FA7-42C2-B1A0-D2BB1EE9E19D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047B1-ADB1-4DB0-A9AE-6DE353E7B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A99A-1B49-4ECF-936F-8462E01CB25F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9EA7C-0B84-4882-950D-253C849EF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6FAEB-6800-421C-A05A-59A70D293605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D405A-2866-4B7D-BBD4-F59DD1B17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35FF9-2007-4463-BF20-4130352466AF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A8074-11DF-4E6F-A3EE-385AE0A15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DA60B-FFB5-48CF-AD93-E2239B335D6C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5A8F1-D1E8-4620-977D-FA705958D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3038475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3030538" y="0"/>
            <a:ext cx="4762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349250" y="6459538"/>
            <a:ext cx="1963738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A2E35E45-4C9E-4BDB-BC03-AEA673BAB169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538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132BF60-99FF-4E93-9F65-CCA7CC8B7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9142413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9142413" cy="6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A4879-7233-4D94-88D1-C230AE5D3915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9455-2C4C-43FD-B2D6-08607C628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846263"/>
            <a:ext cx="75438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561C47-3F5D-4754-B794-9052A257EFEF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1DA290-AD6D-4022-8E84-B0317556A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350" y="1738313"/>
            <a:ext cx="74755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50" r:id="rId3"/>
    <p:sldLayoutId id="2147483747" r:id="rId4"/>
    <p:sldLayoutId id="2147483746" r:id="rId5"/>
    <p:sldLayoutId id="2147483745" r:id="rId6"/>
    <p:sldLayoutId id="2147483751" r:id="rId7"/>
    <p:sldLayoutId id="2147483752" r:id="rId8"/>
    <p:sldLayoutId id="2147483753" r:id="rId9"/>
    <p:sldLayoutId id="2147483744" r:id="rId10"/>
    <p:sldLayoutId id="2147483754" r:id="rId11"/>
  </p:sldLayoutIdLst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9pPr>
    </p:titleStyle>
    <p:bodyStyle>
      <a:lvl1pPr marL="90488" indent="-90488" algn="l" rtl="0" fontAlgn="base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9200" y="685800"/>
            <a:ext cx="7124700" cy="2743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/>
              <a:t>Conditionals</a:t>
            </a:r>
            <a:br>
              <a:rPr lang="en-US" dirty="0"/>
            </a:br>
            <a:r>
              <a:rPr lang="en-US" dirty="0"/>
              <a:t>Spotlight 10</a:t>
            </a:r>
            <a:endParaRPr lang="ru-RU" dirty="0"/>
          </a:p>
        </p:txBody>
      </p:sp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152400" y="53340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6400800" cy="1752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400" b="1" dirty="0"/>
              <a:t> </a:t>
            </a:r>
            <a:r>
              <a:rPr lang="ru-RU" sz="5400" b="1" dirty="0"/>
              <a:t>С</a:t>
            </a:r>
            <a:r>
              <a:rPr lang="en-US" sz="5400" b="1" dirty="0" err="1"/>
              <a:t>onditionals</a:t>
            </a:r>
            <a:r>
              <a:rPr lang="en-US" sz="2400" b="1" dirty="0">
                <a:latin typeface="Algerian" panose="04020705040A02060702" pitchFamily="82" charset="0"/>
              </a:rPr>
              <a:t/>
            </a:r>
            <a:br>
              <a:rPr lang="en-US" sz="2400" b="1" dirty="0">
                <a:latin typeface="Algerian" panose="04020705040A02060702" pitchFamily="82" charset="0"/>
              </a:rPr>
            </a:br>
            <a:endParaRPr lang="en-US" sz="24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672513" cy="3352800"/>
          </a:xfrm>
        </p:spPr>
        <p:txBody>
          <a:bodyPr rtlCol="0">
            <a:noAutofit/>
          </a:bodyPr>
          <a:lstStyle/>
          <a:p>
            <a:pPr fontAlgn="auto">
              <a:defRPr/>
            </a:pPr>
            <a:endParaRPr lang="en-US" dirty="0"/>
          </a:p>
          <a:p>
            <a:pPr fontAlgn="auto">
              <a:defRPr/>
            </a:pPr>
            <a:r>
              <a:rPr lang="en-US" sz="2800" b="1" dirty="0">
                <a:solidFill>
                  <a:schemeClr val="tx1"/>
                </a:solidFill>
                <a:latin typeface="+mn-lt"/>
              </a:rPr>
              <a:t>Conditionals are clauses introduced with if. They consist of two parts: the  if-clause (hypothesis) and the main part (result).The  If –clause can come before and after the main clause</a:t>
            </a:r>
            <a:r>
              <a:rPr lang="en-US" sz="2800" b="1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13" y="466725"/>
            <a:ext cx="8458200" cy="13716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sz="1400" b="1" dirty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b="1" dirty="0">
                <a:solidFill>
                  <a:schemeClr val="tx1"/>
                </a:solidFill>
                <a:latin typeface="+mn-lt"/>
              </a:rPr>
            </a:br>
            <a:r>
              <a:rPr lang="en-US" sz="1400" b="1" dirty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b="1" dirty="0">
                <a:solidFill>
                  <a:schemeClr val="tx1"/>
                </a:solidFill>
                <a:latin typeface="+mn-lt"/>
              </a:rPr>
            </a:br>
            <a:r>
              <a:rPr lang="en-US" sz="3200" b="1" dirty="0">
                <a:solidFill>
                  <a:schemeClr val="tx1"/>
                </a:solidFill>
                <a:latin typeface="+mn-lt"/>
              </a:rPr>
              <a:t/>
            </a:r>
            <a:br>
              <a:rPr lang="en-US" sz="3200" b="1" dirty="0">
                <a:solidFill>
                  <a:schemeClr val="tx1"/>
                </a:solidFill>
                <a:latin typeface="+mn-lt"/>
              </a:rPr>
            </a:br>
            <a:r>
              <a:rPr lang="en-US" sz="3200" b="1" dirty="0">
                <a:solidFill>
                  <a:schemeClr val="tx1"/>
                </a:solidFill>
                <a:latin typeface="+mn-lt"/>
              </a:rPr>
              <a:t/>
            </a:r>
            <a:br>
              <a:rPr lang="en-US" sz="3200" b="1" dirty="0">
                <a:solidFill>
                  <a:schemeClr val="tx1"/>
                </a:solidFill>
                <a:latin typeface="+mn-lt"/>
              </a:rPr>
            </a:br>
            <a:r>
              <a:rPr lang="en-US" sz="3200" b="1" dirty="0">
                <a:solidFill>
                  <a:schemeClr val="tx1"/>
                </a:solidFill>
                <a:latin typeface="+mn-lt"/>
              </a:rPr>
              <a:t/>
            </a:r>
            <a:br>
              <a:rPr lang="en-US" sz="3200" b="1" dirty="0">
                <a:solidFill>
                  <a:schemeClr val="tx1"/>
                </a:solidFill>
                <a:latin typeface="+mn-lt"/>
              </a:rPr>
            </a:br>
            <a:r>
              <a:rPr lang="en-US" sz="3200" b="1" dirty="0">
                <a:solidFill>
                  <a:schemeClr val="tx1"/>
                </a:solidFill>
                <a:latin typeface="+mn-lt"/>
              </a:rPr>
              <a:t>Type 0 Conditionals  are used to express a general truth or a scientific fact. We can use when instead of if in this case.</a:t>
            </a:r>
            <a:br>
              <a:rPr lang="en-US" sz="3200" b="1" dirty="0">
                <a:solidFill>
                  <a:schemeClr val="tx1"/>
                </a:solidFill>
                <a:latin typeface="+mn-lt"/>
              </a:rPr>
            </a:b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600" y="1828800"/>
          <a:ext cx="73152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685">
                  <a:extLst>
                    <a:ext uri="{9D8B030D-6E8A-4147-A177-3AD203B41FA5}"/>
                  </a:extLst>
                </a:gridCol>
                <a:gridCol w="3570515">
                  <a:extLst>
                    <a:ext uri="{9D8B030D-6E8A-4147-A177-3AD203B41FA5}"/>
                  </a:extLst>
                </a:gridCol>
              </a:tblGrid>
              <a:tr h="997528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          IF-CLAUSE</a:t>
                      </a:r>
                    </a:p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         MAIN CLAUSE</a:t>
                      </a:r>
                    </a:p>
                    <a:p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        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831272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        If  +present simple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            present simple </a:t>
                      </a:r>
                    </a:p>
                    <a:p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5373" name="TextBox 2"/>
          <p:cNvSpPr txBox="1">
            <a:spLocks noChangeArrowheads="1"/>
          </p:cNvSpPr>
          <p:nvPr/>
        </p:nvSpPr>
        <p:spPr bwMode="auto">
          <a:xfrm>
            <a:off x="188913" y="3962400"/>
            <a:ext cx="7086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e.g If you cut your finger with a knife, it hurts</a:t>
            </a:r>
          </a:p>
          <a:p>
            <a:r>
              <a:rPr lang="en-US" sz="2400">
                <a:latin typeface="Calibri" pitchFamily="34" charset="0"/>
              </a:rPr>
              <a:t>Snow melts if the temperature rises above zero.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228600"/>
            <a:ext cx="8572500" cy="12954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Type 1 Conditionals (real present) are used to express real or very probable situations in the present or future</a:t>
            </a:r>
            <a:endParaRPr lang="en-US" sz="6000" b="1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23950" y="1828800"/>
          <a:ext cx="7162800" cy="291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>
                  <a:extLst>
                    <a:ext uri="{9D8B030D-6E8A-4147-A177-3AD203B41FA5}"/>
                  </a:extLst>
                </a:gridCol>
                <a:gridCol w="3581400">
                  <a:extLst>
                    <a:ext uri="{9D8B030D-6E8A-4147-A177-3AD203B41FA5}"/>
                  </a:extLst>
                </a:gridCol>
              </a:tblGrid>
              <a:tr h="626191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      IF-CLAUSE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         MAIN CLAUSE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888409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If + present simple </a:t>
                      </a:r>
                    </a:p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If + present continuous </a:t>
                      </a:r>
                    </a:p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If + present perfect   </a:t>
                      </a:r>
                    </a:p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If  +present perfect continuous</a:t>
                      </a:r>
                    </a:p>
                    <a:p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will/can/may/might/must/should/+VERB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6397" name="TextBox 2"/>
          <p:cNvSpPr txBox="1">
            <a:spLocks noChangeArrowheads="1"/>
          </p:cNvSpPr>
          <p:nvPr/>
        </p:nvSpPr>
        <p:spPr bwMode="auto">
          <a:xfrm>
            <a:off x="76200" y="5045075"/>
            <a:ext cx="7696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e.g If the weather is good, we’ll walk our dogs in the park.</a:t>
            </a:r>
          </a:p>
          <a:p>
            <a:r>
              <a:rPr lang="en-US" sz="2400">
                <a:latin typeface="Calibri" pitchFamily="34" charset="0"/>
              </a:rPr>
              <a:t>If you drink much coffee, you won’t sleep at night.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988"/>
            <a:ext cx="8458200" cy="157321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+mn-lt"/>
              </a:rPr>
              <a:t/>
            </a:r>
            <a:br>
              <a:rPr lang="en-US" sz="2400" b="1" dirty="0">
                <a:solidFill>
                  <a:schemeClr val="tx1"/>
                </a:solidFill>
                <a:latin typeface="+mn-lt"/>
              </a:rPr>
            </a:br>
            <a:r>
              <a:rPr lang="en-US" sz="2400" b="1" dirty="0">
                <a:solidFill>
                  <a:schemeClr val="tx1"/>
                </a:solidFill>
                <a:latin typeface="+mn-lt"/>
              </a:rPr>
              <a:t>Type 2 Conditionals (unreal present) are used to express imaginary situations which are contrary to facts in the present and, therefore, are unlikely to happen in the present or future.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0" y="1905000"/>
          <a:ext cx="77724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>
                  <a:extLst>
                    <a:ext uri="{9D8B030D-6E8A-4147-A177-3AD203B41FA5}"/>
                  </a:extLst>
                </a:gridCol>
                <a:gridCol w="3886200">
                  <a:extLst>
                    <a:ext uri="{9D8B030D-6E8A-4147-A177-3AD203B41FA5}"/>
                  </a:extLst>
                </a:gridCol>
              </a:tblGrid>
              <a:tr h="106680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             IF-CLAUSE</a:t>
                      </a:r>
                    </a:p>
                  </a:txBody>
                  <a:tcPr marL="107768" marR="107768"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      MAIN CLAUSE</a:t>
                      </a:r>
                    </a:p>
                  </a:txBody>
                  <a:tcPr marL="107768" marR="107768"/>
                </a:tc>
                <a:extLst>
                  <a:ext uri="{0D108BD9-81ED-4DB2-BD59-A6C34878D82A}"/>
                </a:extLst>
              </a:tr>
              <a:tr h="106680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If  +past simple/past continuous </a:t>
                      </a:r>
                    </a:p>
                  </a:txBody>
                  <a:tcPr marL="107768" marR="107768"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would/could/might+ VERB</a:t>
                      </a:r>
                    </a:p>
                  </a:txBody>
                  <a:tcPr marL="107768" marR="107768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7421" name="TextBox 2"/>
          <p:cNvSpPr txBox="1">
            <a:spLocks noChangeArrowheads="1"/>
          </p:cNvSpPr>
          <p:nvPr/>
        </p:nvSpPr>
        <p:spPr bwMode="auto">
          <a:xfrm>
            <a:off x="76200" y="4419600"/>
            <a:ext cx="8610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e.g If I lived in the countryside, I would walk in the forest every day.</a:t>
            </a:r>
          </a:p>
          <a:p>
            <a:r>
              <a:rPr lang="en-US" sz="2400">
                <a:latin typeface="Calibri" pitchFamily="34" charset="0"/>
              </a:rPr>
              <a:t>I would never do this if I were you.</a:t>
            </a:r>
          </a:p>
          <a:p>
            <a:r>
              <a:rPr lang="en-US" sz="2400">
                <a:latin typeface="Calibri" pitchFamily="34" charset="0"/>
              </a:rPr>
              <a:t>If I were in a tricky situation, I would take this opportunity.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550275" cy="131286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+mn-lt"/>
              </a:rPr>
              <a:t>Type 3 Conditionals (unreal past) are used to express imaginary situations which are contrary to facts in the past. They are also used to express regrets and criticism.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3058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>
                  <a:extLst>
                    <a:ext uri="{9D8B030D-6E8A-4147-A177-3AD203B41FA5}"/>
                  </a:extLst>
                </a:gridCol>
                <a:gridCol w="4152900">
                  <a:extLst>
                    <a:ext uri="{9D8B030D-6E8A-4147-A177-3AD203B41FA5}"/>
                  </a:extLst>
                </a:gridCol>
              </a:tblGrid>
              <a:tr h="810630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              IF-CLAUSE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MAIN CLAUSE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99170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If  +past perfect/past perfect cont.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would/could/might+ have+VERB-3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8445" name="TextBox 2"/>
          <p:cNvSpPr txBox="1">
            <a:spLocks noChangeArrowheads="1"/>
          </p:cNvSpPr>
          <p:nvPr/>
        </p:nvSpPr>
        <p:spPr bwMode="auto">
          <a:xfrm>
            <a:off x="114300" y="4413250"/>
            <a:ext cx="84534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e.g If I hadn’t missed the bus, I wouldn’t have been late for work.</a:t>
            </a:r>
          </a:p>
          <a:p>
            <a:r>
              <a:rPr lang="en-US" sz="2400">
                <a:latin typeface="Calibri" pitchFamily="34" charset="0"/>
              </a:rPr>
              <a:t>If you had listened carefully, you wouldn’t have made so many mistakes.</a:t>
            </a:r>
          </a:p>
          <a:p>
            <a:r>
              <a:rPr lang="en-US" sz="2400">
                <a:latin typeface="Calibri" pitchFamily="34" charset="0"/>
              </a:rPr>
              <a:t>If I hadn’t taken the wrong way, I wouldn’t have met you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Font typeface="Calibri" pitchFamily="34" charset="0"/>
              <a:buNone/>
            </a:pPr>
            <a:r>
              <a:rPr lang="en-GB" sz="2400" b="1" smtClean="0">
                <a:latin typeface="Monotype Corsiva" pitchFamily="66" charset="0"/>
              </a:rPr>
              <a:t>          </a:t>
            </a:r>
          </a:p>
          <a:p>
            <a:pPr indent="0" algn="just">
              <a:buFont typeface="Calibri" pitchFamily="34" charset="0"/>
              <a:buNone/>
            </a:pPr>
            <a:endParaRPr lang="en-GB" sz="2400" b="1" smtClean="0">
              <a:latin typeface="Monotype Corsiva" pitchFamily="66" charset="0"/>
            </a:endParaRPr>
          </a:p>
          <a:p>
            <a:pPr indent="0" algn="ctr">
              <a:buFont typeface="Calibri" pitchFamily="34" charset="0"/>
              <a:buNone/>
            </a:pPr>
            <a:r>
              <a:rPr lang="en-GB" sz="2400" b="1" smtClean="0">
                <a:latin typeface="Monotype Corsiva" pitchFamily="66" charset="0"/>
              </a:rPr>
              <a:t>           THANK YOU FOR YOUR  ATTENTION</a:t>
            </a:r>
            <a:endParaRPr lang="en-US" sz="2400" b="1" smtClean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75</TotalTime>
  <Words>302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9" baseType="lpstr">
      <vt:lpstr>Calibri</vt:lpstr>
      <vt:lpstr>Arial</vt:lpstr>
      <vt:lpstr>Calibri Light</vt:lpstr>
      <vt:lpstr>Algerian</vt:lpstr>
      <vt:lpstr>Monotype Corsiva</vt:lpstr>
      <vt:lpstr>Ретро</vt:lpstr>
      <vt:lpstr>Ретро</vt:lpstr>
      <vt:lpstr>Ретро</vt:lpstr>
      <vt:lpstr>Ретро</vt:lpstr>
      <vt:lpstr>Ретро</vt:lpstr>
      <vt:lpstr>Ретро</vt:lpstr>
      <vt:lpstr>Ретро</vt:lpstr>
      <vt:lpstr>Conditionals Spotlight 10</vt:lpstr>
      <vt:lpstr> Сonditionals </vt:lpstr>
      <vt:lpstr>      Type 0 Conditionals  are used to express a general truth or a scientific fact. We can use when instead of if in this case. </vt:lpstr>
      <vt:lpstr>Type 1 Conditionals (real present) are used to express real or very probable situations in the present or future</vt:lpstr>
      <vt:lpstr> Type 2 Conditionals (unreal present) are used to express imaginary situations which are contrary to facts in the present and, therefore, are unlikely to happen in the present or future.</vt:lpstr>
      <vt:lpstr>Type 3 Conditionals (unreal past) are used to express imaginary situations which are contrary to facts in the past. They are also used to express regrets and criticism.</vt:lpstr>
      <vt:lpstr>Слайд 7</vt:lpstr>
    </vt:vector>
  </TitlesOfParts>
  <Company>EF Education First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CONDITIONALS</dc:title>
  <dc:creator>GBL ILS LAB</dc:creator>
  <cp:lastModifiedBy>Дмитрий</cp:lastModifiedBy>
  <cp:revision>12</cp:revision>
  <dcterms:created xsi:type="dcterms:W3CDTF">2014-09-18T09:41:01Z</dcterms:created>
  <dcterms:modified xsi:type="dcterms:W3CDTF">2024-02-20T17:28:19Z</dcterms:modified>
</cp:coreProperties>
</file>