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73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0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DA084-6CCF-4C3C-B594-52B95070B45F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843AB-D9DE-4D70-A86D-E8D55FA15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7BACB-81E9-426C-9CA6-BE8A565C12C9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6E69E-4081-4FBD-9F5E-83AFAE37B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5D841-F736-43A3-97A5-CCE0EFB34315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70965-EB06-40A7-8274-8C4167670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BEE06-403E-411B-9F54-345E7E5B66C1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796EF-DFE3-4010-A967-C3E54BBC3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B4368-318F-4579-93A5-816D2BFAA9EF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809B4-7C55-4EEC-BAB0-54CBAB77D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5AFAA-7E64-4C16-89E1-5E3E3F4A97BD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CA95E-7CE3-495C-A909-C59DC9699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41C50-9BDF-45C7-8364-C37E61709B7D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D292B-54B3-4422-9F91-C8BDE8B00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51B09-F677-4B3A-B6A9-7B4536D641E5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6F88B-5163-4448-B840-04260BDF6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189DB-4E21-44D4-88D0-34BBA92D848A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BE2EA-4960-47AD-823C-ED67937E0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4B949-8B13-4021-A435-C761CC2C8AF8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E944-0CF0-4536-886D-6B2CE7736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4516438" y="993775"/>
            <a:ext cx="1846262" cy="1530350"/>
            <a:chOff x="4718762" y="993075"/>
            <a:chExt cx="1847138" cy="1530439"/>
          </a:xfrm>
        </p:grpSpPr>
        <p:sp>
          <p:nvSpPr>
            <p:cNvPr id="6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0F873-BAFD-4D3C-8975-06AEF6A47AC3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171DA-EA82-4226-BD94-7E1B3BE59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113" y="4941888"/>
            <a:ext cx="611187" cy="61118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400" y="482600"/>
            <a:ext cx="598488" cy="904875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475" y="1887538"/>
            <a:ext cx="609600" cy="60960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588" y="282575"/>
            <a:ext cx="1128712" cy="112871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775" y="1327150"/>
            <a:ext cx="608013" cy="60801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525" y="5611813"/>
            <a:ext cx="738188" cy="73818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588" y="4927600"/>
            <a:ext cx="738187" cy="738188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59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16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110B41-E313-4469-920D-FA12EC707AB6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D7C725-BF22-41ED-BF8A-6F47D9E6B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3988" y="2698750"/>
            <a:ext cx="468312" cy="46831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663" y="3167063"/>
            <a:ext cx="458787" cy="45878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ransition spd="slow">
    <p:split orient="vert" dir="in"/>
  </p:transition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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5076825" y="1125538"/>
            <a:ext cx="3516313" cy="2693987"/>
          </a:xfrm>
        </p:spPr>
        <p:txBody>
          <a:bodyPr/>
          <a:lstStyle/>
          <a:p>
            <a:pPr algn="ctr" eaLnBrk="1" hangingPunct="1"/>
            <a:r>
              <a:rPr lang="ru-RU" smtClean="0"/>
              <a:t>Леонардо Да Винчи: гениальная личность</a:t>
            </a:r>
          </a:p>
        </p:txBody>
      </p:sp>
      <p:pic>
        <p:nvPicPr>
          <p:cNvPr id="1026" name="Picture 2" descr="F:\Леонардо Да Винчи\Leonardo_sel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6098" y="548680"/>
            <a:ext cx="4000500" cy="5946800"/>
          </a:xfrm>
          <a:prstGeom prst="rect">
            <a:avLst/>
          </a:prstGeom>
          <a:noFill/>
          <a:ln cmpd="sng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Left"/>
            <a:lightRig rig="threePt" dir="t"/>
          </a:scene3d>
          <a:sp3d>
            <a:bevelT/>
          </a:sp3d>
          <a:extLst>
            <a:ext uri="{909E8E84-426E-40DD-AFC4-6F175D3DCCD1}"/>
          </a:extLst>
        </p:spPr>
      </p:pic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5508625" y="4572000"/>
            <a:ext cx="3311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F:\Леонардо Да Винчи\Leonardo_da_Vinci_attributed_-_Madonna_Lit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76250"/>
            <a:ext cx="3960812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477838" y="6124575"/>
            <a:ext cx="38877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Verdana" pitchFamily="34" charset="0"/>
              </a:rPr>
              <a:t>«Мадонна с младенцем»</a:t>
            </a:r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4572000" y="260350"/>
            <a:ext cx="4392613" cy="646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Verdana" pitchFamily="34" charset="0"/>
              </a:rPr>
              <a:t>В Милане, по-видимому, мастер создал полотно «Мадонна с младенцем» («Мадонна Литта»). Здесь в отличие от «Мадонны с цветком» он стремился к большей обобщенности, идеальности образа. Изображен не определенный момент, а некое длительное состояние покоя, радости, в которое погружена молодая прекрасная женщина. Холодный ясный свет озаряет ее тонкое мягкое лицо с полуопущенным взором и легкой, еле уловимой улыбкой. Картина написана темперой, придающей звучность тонам голубого плаща и красного платья Марии. Удивительно написаны пушистые темно-золотистые вьющиеся волосы Младенца, не по-детски серьезен его внимательный взгляд, устремленный на зрителя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5076825" y="620713"/>
            <a:ext cx="3743325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Verdana" pitchFamily="34" charset="0"/>
              </a:rPr>
              <a:t>Когда в 1499 году Милан был взят французскими войсками, Леонардо покинул город. Началась пора его скитаний. Некоторое время он работал во Флоренции. Там творчество Леонардо словно озарила яркая вспышка: он написал портрет Моны Лизы, супруги богатого флорентийца Франческо ди Джокондо (около 1503). Портрет известен как «Джоконда», он стал одним из самых прославленных произведений мировой живописи. </a:t>
            </a:r>
          </a:p>
        </p:txBody>
      </p:sp>
      <p:pic>
        <p:nvPicPr>
          <p:cNvPr id="3074" name="Picture 2" descr="L:\Леонардо Да Винчи\Mona_Lisa,_by_Leonardo_da_Vinci,_from_C2RMF_retouche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67544" y="404664"/>
            <a:ext cx="4248472" cy="5616624"/>
          </a:xfrm>
          <a:prstGeom prst="rect">
            <a:avLst/>
          </a:prstGeom>
          <a:noFill/>
          <a:ln cmpd="sng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</a:extLst>
        </p:spPr>
      </p:pic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468313" y="6021388"/>
            <a:ext cx="4248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Verdana" pitchFamily="34" charset="0"/>
              </a:rPr>
              <a:t>«Мона Лиза» («Джоконда») 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:\Леонардо Да Винчи\Leonardo_sel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932040" y="260648"/>
            <a:ext cx="3856484" cy="59829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</a:extLst>
        </p:spPr>
      </p:pic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4932363" y="6273800"/>
            <a:ext cx="3856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Автопортрет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23850" y="476250"/>
            <a:ext cx="439261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Verdana" pitchFamily="34" charset="0"/>
              </a:rPr>
              <a:t>В последние годы жизни Леонардо Да Винчи мало работал как художник. Получив приглашение от французского короля Франциска</a:t>
            </a:r>
            <a:r>
              <a:rPr lang="en-US">
                <a:latin typeface="Verdana" pitchFamily="34" charset="0"/>
              </a:rPr>
              <a:t> I</a:t>
            </a:r>
            <a:r>
              <a:rPr lang="ru-RU">
                <a:latin typeface="Verdana" pitchFamily="34" charset="0"/>
              </a:rPr>
              <a:t>, он уехал в 1517 году во Францию и стал придворным живописцем. Вскоре Леонардо умер. На автопортрете (1510-1515гг.) седобородый патриарх с глубоким скорбным взглядом выглядел гораздо старше своего возраста.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L:\Леонардо Да Винчи\Кло-Люсе, место смерти Леонард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549275"/>
            <a:ext cx="7559675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1547813" y="6165850"/>
            <a:ext cx="59769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Кло-Люсе, место смерти Леонардо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"/>
          <p:cNvSpPr txBox="1">
            <a:spLocks noChangeArrowheads="1"/>
          </p:cNvSpPr>
          <p:nvPr/>
        </p:nvSpPr>
        <p:spPr bwMode="auto">
          <a:xfrm>
            <a:off x="611188" y="525463"/>
            <a:ext cx="7848600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Verdana" pitchFamily="34" charset="0"/>
              </a:rPr>
              <a:t>О масштабе и уникальности дарования Леонардо позволяют судить его рисунки, занимающие в истории искусства одно из почетных мест. С рисунками Леонардо Да Винчи, зарисовками, набросками, схемами неразрывно  связаны не только рукописи, посвященные точным наукам, но и работы по теории искусства. Много места отдано проблемам светотени, объемной моделировке, линейной и воздушной перспективе. Леонардо Да Винчи принадлежат многочисленные открытия, проекты и экспериментальные исследования в математике, механике и других естественных науках.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611188" y="361950"/>
            <a:ext cx="7993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Работы Леонардо Да Винчи по анатомии человека</a:t>
            </a:r>
          </a:p>
        </p:txBody>
      </p:sp>
      <p:pic>
        <p:nvPicPr>
          <p:cNvPr id="27650" name="Picture 2" descr="L:\Леонардо Да Винчи\1024px-Da_Vinci_Vitruve_Luc_Viatou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25538"/>
            <a:ext cx="3121025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250825" y="5481638"/>
            <a:ext cx="3121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Verdana" pitchFamily="34" charset="0"/>
              </a:rPr>
              <a:t>Витрувианский человек</a:t>
            </a:r>
          </a:p>
        </p:txBody>
      </p:sp>
      <p:pic>
        <p:nvPicPr>
          <p:cNvPr id="27652" name="Picture 3" descr="L:\Леонардо Да Винчи\Рисунки человеческого эмбрио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769938"/>
            <a:ext cx="3421063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4" descr="L:\Леонардо Да Винчи\Эмбрион человек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133600"/>
            <a:ext cx="3121025" cy="458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TextBox 3"/>
          <p:cNvSpPr txBox="1">
            <a:spLocks noChangeArrowheads="1"/>
          </p:cNvSpPr>
          <p:nvPr/>
        </p:nvSpPr>
        <p:spPr bwMode="auto">
          <a:xfrm>
            <a:off x="3635375" y="4221163"/>
            <a:ext cx="21605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Описание и зарисовки эмбриона человека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"/>
          <p:cNvSpPr txBox="1">
            <a:spLocks noChangeArrowheads="1"/>
          </p:cNvSpPr>
          <p:nvPr/>
        </p:nvSpPr>
        <p:spPr bwMode="auto">
          <a:xfrm>
            <a:off x="611188" y="333375"/>
            <a:ext cx="7848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Изобретения Леонардо</a:t>
            </a:r>
          </a:p>
        </p:txBody>
      </p:sp>
      <p:pic>
        <p:nvPicPr>
          <p:cNvPr id="28674" name="Picture 2" descr="L:\Леонардо Да Винчи\1024px-Leonardo_da_Vinci_parachute_04659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931863"/>
            <a:ext cx="3960812" cy="336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Box 2"/>
          <p:cNvSpPr txBox="1">
            <a:spLocks noChangeArrowheads="1"/>
          </p:cNvSpPr>
          <p:nvPr/>
        </p:nvSpPr>
        <p:spPr bwMode="auto">
          <a:xfrm>
            <a:off x="395288" y="4365625"/>
            <a:ext cx="3960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Парашют</a:t>
            </a:r>
          </a:p>
        </p:txBody>
      </p:sp>
      <p:pic>
        <p:nvPicPr>
          <p:cNvPr id="28676" name="Picture 3" descr="L:\Леонардо Да Винчи\Автомобил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954088"/>
            <a:ext cx="4208462" cy="509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Box 3"/>
          <p:cNvSpPr txBox="1">
            <a:spLocks noChangeArrowheads="1"/>
          </p:cNvSpPr>
          <p:nvPr/>
        </p:nvSpPr>
        <p:spPr bwMode="auto">
          <a:xfrm>
            <a:off x="4716463" y="6137275"/>
            <a:ext cx="42084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Автомобиль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L:\Леонардо Да Винчи\Военная маш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04813"/>
            <a:ext cx="3592512" cy="4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Box 1"/>
          <p:cNvSpPr txBox="1">
            <a:spLocks noChangeArrowheads="1"/>
          </p:cNvSpPr>
          <p:nvPr/>
        </p:nvSpPr>
        <p:spPr bwMode="auto">
          <a:xfrm>
            <a:off x="539750" y="5445125"/>
            <a:ext cx="3521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Военная машина</a:t>
            </a:r>
          </a:p>
        </p:txBody>
      </p:sp>
      <p:pic>
        <p:nvPicPr>
          <p:cNvPr id="29699" name="Picture 3" descr="L:\Леонардо Да Винчи\Летательный аппара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95775" y="3244850"/>
            <a:ext cx="46101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Box 2"/>
          <p:cNvSpPr txBox="1">
            <a:spLocks noChangeArrowheads="1"/>
          </p:cNvSpPr>
          <p:nvPr/>
        </p:nvSpPr>
        <p:spPr bwMode="auto">
          <a:xfrm>
            <a:off x="4295775" y="2636838"/>
            <a:ext cx="43799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Чертеж летательного аппарата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L:\Леонардо Да Винчи\Прожекто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76250"/>
            <a:ext cx="40322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Box 1"/>
          <p:cNvSpPr txBox="1">
            <a:spLocks noChangeArrowheads="1"/>
          </p:cNvSpPr>
          <p:nvPr/>
        </p:nvSpPr>
        <p:spPr bwMode="auto">
          <a:xfrm>
            <a:off x="547688" y="4149725"/>
            <a:ext cx="40322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Прожектор</a:t>
            </a:r>
          </a:p>
        </p:txBody>
      </p:sp>
      <p:pic>
        <p:nvPicPr>
          <p:cNvPr id="30723" name="Picture 3" descr="L:\Леонардо Да Винчи\Военный_бараба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3860800"/>
            <a:ext cx="4232275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Box 2"/>
          <p:cNvSpPr txBox="1">
            <a:spLocks noChangeArrowheads="1"/>
          </p:cNvSpPr>
          <p:nvPr/>
        </p:nvSpPr>
        <p:spPr bwMode="auto">
          <a:xfrm>
            <a:off x="4779963" y="3378200"/>
            <a:ext cx="41052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Военный барабан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L:\Леонардо Да Винчи\Чертеж летательной машин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3375"/>
            <a:ext cx="4321175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TextBox 1"/>
          <p:cNvSpPr txBox="1">
            <a:spLocks noChangeArrowheads="1"/>
          </p:cNvSpPr>
          <p:nvPr/>
        </p:nvSpPr>
        <p:spPr bwMode="auto">
          <a:xfrm>
            <a:off x="395288" y="4437063"/>
            <a:ext cx="4321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Чертеж летательной машины</a:t>
            </a:r>
          </a:p>
        </p:txBody>
      </p:sp>
      <p:pic>
        <p:nvPicPr>
          <p:cNvPr id="31747" name="Picture 3" descr="L:\Леонардо Да Винчи\Арбале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4613" y="1781175"/>
            <a:ext cx="3744912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Box 2"/>
          <p:cNvSpPr txBox="1">
            <a:spLocks noChangeArrowheads="1"/>
          </p:cNvSpPr>
          <p:nvPr/>
        </p:nvSpPr>
        <p:spPr bwMode="auto">
          <a:xfrm>
            <a:off x="5154613" y="5157788"/>
            <a:ext cx="37449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Арбалет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Леонардо Да Винчи </a:t>
            </a:r>
            <a:br>
              <a:rPr lang="ru-RU" smtClean="0"/>
            </a:br>
            <a:r>
              <a:rPr lang="ru-RU" smtClean="0"/>
              <a:t>(1452-1519)</a:t>
            </a:r>
          </a:p>
        </p:txBody>
      </p:sp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684213" y="1916113"/>
            <a:ext cx="792003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Verdana" pitchFamily="34" charset="0"/>
              </a:rPr>
              <a:t>В истории человечества нелегко найти другую столь же гениальную личность, как основатель искусства Высокого Возрождения Леонардо Да Винчи. Всеобъемлющий характер деятельности этого великого художника и ученого стал ясен только тогда, когда были исследованы разрозненные рукописи из его наследия. Леонардо посвящена колоссальная литература, подробнейшим образом изучена его жизнь. И, тем не менее, многое в его творчестве остается загадочным и продолжает будоражить умы людей.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L:\Леонардо Да Винчи\Памятник Леонардо в Амбуазе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691680" y="1988840"/>
            <a:ext cx="5760640" cy="422865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</a:extLst>
        </p:spPr>
      </p:pic>
      <p:sp>
        <p:nvSpPr>
          <p:cNvPr id="32770" name="TextBox 1"/>
          <p:cNvSpPr txBox="1">
            <a:spLocks noChangeArrowheads="1"/>
          </p:cNvSpPr>
          <p:nvPr/>
        </p:nvSpPr>
        <p:spPr bwMode="auto">
          <a:xfrm>
            <a:off x="1692275" y="6370638"/>
            <a:ext cx="57594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Памятник Леонардо в Амбуазе</a:t>
            </a:r>
          </a:p>
        </p:txBody>
      </p:sp>
      <p:sp>
        <p:nvSpPr>
          <p:cNvPr id="32771" name="TextBox 2"/>
          <p:cNvSpPr txBox="1">
            <a:spLocks noChangeArrowheads="1"/>
          </p:cNvSpPr>
          <p:nvPr/>
        </p:nvSpPr>
        <p:spPr bwMode="auto">
          <a:xfrm>
            <a:off x="468313" y="333375"/>
            <a:ext cx="8351837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Verdana" pitchFamily="34" charset="0"/>
              </a:rPr>
              <a:t>Искусство Леонардо Да Винчи, его научные и теоретические исследования, уникальность его личности прошли через всю историю мировой культуры и науки, оказали огромное влияние на нее.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1"/>
          <p:cNvSpPr txBox="1">
            <a:spLocks noChangeArrowheads="1"/>
          </p:cNvSpPr>
          <p:nvPr/>
        </p:nvSpPr>
        <p:spPr bwMode="auto">
          <a:xfrm>
            <a:off x="566738" y="2535238"/>
            <a:ext cx="8135937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>
                <a:latin typeface="Verdana" pitchFamily="34" charset="0"/>
              </a:rPr>
              <a:t>Спасибо за внимание!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611188" y="404813"/>
            <a:ext cx="7921625" cy="1384300"/>
          </a:xfrm>
        </p:spPr>
        <p:txBody>
          <a:bodyPr/>
          <a:lstStyle/>
          <a:p>
            <a:pPr algn="ctr" eaLnBrk="1" hangingPunct="1"/>
            <a:r>
              <a:rPr lang="ru-RU" sz="2400" smtClean="0"/>
              <a:t>Леонардо Да Винчи родился в селении Анкиано близ Винчи, недалеко от Флоренции. Он был внебрачным сыном зажиточного нотариуса и простой крестьянки.</a:t>
            </a:r>
          </a:p>
        </p:txBody>
      </p:sp>
      <p:pic>
        <p:nvPicPr>
          <p:cNvPr id="2050" name="Picture 2" descr="F:\Леонардо Да Винчи\Vinci_casa_Leonard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475656" y="1988840"/>
            <a:ext cx="6048672" cy="38884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</a:extLst>
        </p:spPr>
      </p:pic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1692275" y="5992813"/>
            <a:ext cx="6480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Verdana" pitchFamily="34" charset="0"/>
              </a:rPr>
              <a:t>Дом, в котором родился Леонардо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3"/>
          <p:cNvSpPr txBox="1">
            <a:spLocks noChangeArrowheads="1"/>
          </p:cNvSpPr>
          <p:nvPr/>
        </p:nvSpPr>
        <p:spPr bwMode="auto">
          <a:xfrm>
            <a:off x="684213" y="404813"/>
            <a:ext cx="8064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Verdana" pitchFamily="34" charset="0"/>
              </a:rPr>
              <a:t>Заметив необычайные способности мальчика в живописи, отец отдал его в мастерскую Андреа Верроккьо. В картине учителя «Крещение Христа» фигура одухотворенного белокурого ангела принадлежит кисти молодого Леонардо</a:t>
            </a:r>
          </a:p>
        </p:txBody>
      </p:sp>
      <p:pic>
        <p:nvPicPr>
          <p:cNvPr id="3074" name="Picture 2" descr="F:\Леонардо Да Винчи\Andrea_del_Verrocchio_0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700571" y="1809919"/>
            <a:ext cx="4248472" cy="417646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</a:extLst>
        </p:spPr>
      </p:pic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4716463" y="5999163"/>
            <a:ext cx="42322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Андреа Верроккьо и Леонардо Да Винчи «Крещение Христа» </a:t>
            </a: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430213" y="6137275"/>
            <a:ext cx="3889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Андреа Верроккьо</a:t>
            </a:r>
          </a:p>
        </p:txBody>
      </p:sp>
      <p:pic>
        <p:nvPicPr>
          <p:cNvPr id="1026" name="Picture 2" descr="F:\Леонардо Да Винчи\origina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827584" y="1809919"/>
            <a:ext cx="3312367" cy="4189324"/>
          </a:xfrm>
          <a:prstGeom prst="rect">
            <a:avLst/>
          </a:prstGeom>
          <a:noFill/>
          <a:ln cmpd="sng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</a:extLst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859338" y="620713"/>
            <a:ext cx="3889375" cy="5310187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tx1"/>
                </a:solidFill>
              </a:rPr>
              <a:t>Среди его ранних работ картина «Мадонна с цветком» (1472 г.) В отличие от мастеров </a:t>
            </a:r>
            <a:r>
              <a:rPr lang="de-DE" smtClean="0">
                <a:solidFill>
                  <a:schemeClr val="tx1"/>
                </a:solidFill>
              </a:rPr>
              <a:t>XV</a:t>
            </a:r>
            <a:r>
              <a:rPr lang="ru-RU" smtClean="0">
                <a:solidFill>
                  <a:schemeClr val="tx1"/>
                </a:solidFill>
              </a:rPr>
              <a:t> в. Леонардо отказывается от повествовательности, использования деталей, которые отвлекают внимание зрителя, насыщенного изображениями фона. Картина воспринимается как простая, безыскусная сцена радостного материнства юной Марии</a:t>
            </a:r>
          </a:p>
        </p:txBody>
      </p:sp>
      <p:pic>
        <p:nvPicPr>
          <p:cNvPr id="4098" name="Picture 2" descr="F:\Леонардо Да Винчи\Leonardo_da_Vinci_Benois_Madon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67544" y="404664"/>
            <a:ext cx="3888432" cy="552552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</a:extLst>
        </p:spPr>
      </p:pic>
      <p:sp>
        <p:nvSpPr>
          <p:cNvPr id="17411" name="TextBox 8"/>
          <p:cNvSpPr txBox="1">
            <a:spLocks noChangeArrowheads="1"/>
          </p:cNvSpPr>
          <p:nvPr/>
        </p:nvSpPr>
        <p:spPr bwMode="auto">
          <a:xfrm>
            <a:off x="468313" y="5930900"/>
            <a:ext cx="38877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«Мадонна с цветком»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3"/>
          <p:cNvSpPr txBox="1">
            <a:spLocks noChangeArrowheads="1"/>
          </p:cNvSpPr>
          <p:nvPr/>
        </p:nvSpPr>
        <p:spPr bwMode="auto">
          <a:xfrm>
            <a:off x="755650" y="692150"/>
            <a:ext cx="78486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Verdana" pitchFamily="34" charset="0"/>
              </a:rPr>
              <a:t>Около 1482 г. Леонардо поступил на службу к миланскому герцогу Лодовико Моро. Мастер рекомендовал себя при этом в первую очередь как военного инженера, зодчего, специалиста в области гидротехнических работ и только потом как живописца и скульптора. Однако первый миланский период творчества Леонардо (1482-1499 гг.) оказался наиболее плодотворным. Мастер стал самым известным художником Италии, занимался архитектурой и скульптурой, обратился к фреске и алтарной картине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3"/>
          <p:cNvSpPr txBox="1">
            <a:spLocks noChangeArrowheads="1"/>
          </p:cNvSpPr>
          <p:nvPr/>
        </p:nvSpPr>
        <p:spPr bwMode="auto">
          <a:xfrm>
            <a:off x="611188" y="476250"/>
            <a:ext cx="79216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Verdana" pitchFamily="34" charset="0"/>
              </a:rPr>
              <a:t>Не все грандиозные замыслы, в том числе и архитектурные проекты, Леонардо не удавалось осуществить. Выполнение конной статуи Франческо Сфорца, отца Людовико Моро, продолжалось более десяти лет, но она так и не была отлита в бронзе. Глиняная модель монумента в натуральную величину, установленная в одном из дворов герцогского замка, была уничтожена французскими войсками, захватившими Милан. </a:t>
            </a:r>
          </a:p>
        </p:txBody>
      </p:sp>
      <p:sp>
        <p:nvSpPr>
          <p:cNvPr id="19458" name="TextBox 4"/>
          <p:cNvSpPr txBox="1">
            <a:spLocks noChangeArrowheads="1"/>
          </p:cNvSpPr>
          <p:nvPr/>
        </p:nvSpPr>
        <p:spPr bwMode="auto">
          <a:xfrm>
            <a:off x="1223963" y="6457950"/>
            <a:ext cx="27352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Verdana" pitchFamily="34" charset="0"/>
              </a:rPr>
              <a:t>Франческо Сфорца</a:t>
            </a:r>
          </a:p>
        </p:txBody>
      </p:sp>
      <p:sp>
        <p:nvSpPr>
          <p:cNvPr id="19459" name="TextBox 5"/>
          <p:cNvSpPr txBox="1">
            <a:spLocks noChangeArrowheads="1"/>
          </p:cNvSpPr>
          <p:nvPr/>
        </p:nvSpPr>
        <p:spPr bwMode="auto">
          <a:xfrm>
            <a:off x="5435600" y="6457950"/>
            <a:ext cx="2592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Verdana" pitchFamily="34" charset="0"/>
              </a:rPr>
              <a:t>Людовико Моро</a:t>
            </a:r>
          </a:p>
        </p:txBody>
      </p:sp>
      <p:pic>
        <p:nvPicPr>
          <p:cNvPr id="19460" name="Picture 2" descr="L:\Леонардо Да Винчи\Francesco_Sforz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2547938"/>
            <a:ext cx="2951162" cy="395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L:\Леонардо Да Винчи\256px-Ludovico-Sforza-149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932040" y="2564904"/>
            <a:ext cx="3024336" cy="3893564"/>
          </a:xfrm>
          <a:prstGeom prst="rect">
            <a:avLst/>
          </a:prstGeom>
          <a:noFill/>
          <a:ln cmpd="sng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</a:extLst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Леонардо Да Винчи\31a1f71fb8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23528" y="1772816"/>
            <a:ext cx="4248472" cy="3888431"/>
          </a:xfrm>
          <a:prstGeom prst="rect">
            <a:avLst/>
          </a:prstGeom>
          <a:noFill/>
          <a:ln cmpd="sng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</a:extLst>
        </p:spPr>
      </p:pic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1042988" y="549275"/>
            <a:ext cx="74168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В 1977 году Чарльз Дент начал реконструкцию скульптуры. В сентябре 1999 она была установлена на ипподроме Сан Сиро в Милане. </a:t>
            </a: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395288" y="5800725"/>
            <a:ext cx="3889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Конная статуя (Сан Сиро, Милан)</a:t>
            </a:r>
          </a:p>
        </p:txBody>
      </p:sp>
      <p:pic>
        <p:nvPicPr>
          <p:cNvPr id="4" name="Picture 2" descr="L:\Леонардо Да Винчи\256px-Study_of_hor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220072" y="1772818"/>
            <a:ext cx="3312368" cy="38884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</a:extLst>
        </p:spPr>
      </p:pic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5219700" y="5805488"/>
            <a:ext cx="33131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Конь Леонардо, эскиз скульптуры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Леонардо Да Винчи\Leonardo_da_Vinci_Virgin_of_the_Rocks_(National_Gallery_London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14282" y="285728"/>
            <a:ext cx="4176464" cy="6219682"/>
          </a:xfrm>
          <a:prstGeom prst="rect">
            <a:avLst/>
          </a:prstGeom>
          <a:noFill/>
          <a:ln cmpd="sng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</a:extLst>
        </p:spPr>
      </p:pic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4643438" y="334963"/>
            <a:ext cx="4392612" cy="627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Verdana" pitchFamily="34" charset="0"/>
              </a:rPr>
              <a:t>До нашего времени дошли живописные произведения Леонардо миланского периода. Первой алтарной композицией Высокого Возрождения стала «Мадонна в гроте» (1483-1494 гг.) Живописец отошел от традиций XV столетия, в религиозных картинах которого преобладала торжественная скованность. В алтарной картине Леонардо мало фигур: женственная Мария, Младенец Христос, благословляющий маленького Иоанна Крестителя, и коленоприкосновенный ангел, словно выглядывающий из картины. Образы идеально прекрасны, естественно связаны с окружающей их средой. Это подобие грота среди темных базальтовых скал с просветом в глубине – типичный для Леонардо пейзаж в целом фантастически таинственный. Фигуры и лица окутаны воздушной дымкой, придающей им особую мягкость. Итальянцы этот прием Леонардо называли сфумато.</a:t>
            </a:r>
          </a:p>
          <a:p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Лето</Template>
  <TotalTime>153</TotalTime>
  <Words>750</Words>
  <Application>Microsoft Office PowerPoint</Application>
  <PresentationFormat>Экран (4:3)</PresentationFormat>
  <Paragraphs>41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Verdana</vt:lpstr>
      <vt:lpstr>Wingdings 2</vt:lpstr>
      <vt:lpstr>Calibri</vt:lpstr>
      <vt:lpstr>Summer</vt:lpstr>
      <vt:lpstr>Summer</vt:lpstr>
      <vt:lpstr>Леонардо Да Винчи: гениальная личность</vt:lpstr>
      <vt:lpstr>Леонардо Да Винчи  (1452-1519)</vt:lpstr>
      <vt:lpstr>Леонардо Да Винчи родился в селении Анкиано близ Винчи, недалеко от Флоренции. Он был внебрачным сыном зажиточного нотариуса и простой крестьянки.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Леонардо Да Винчи: гениальная личность</dc:title>
  <dc:creator>Ученик</dc:creator>
  <cp:lastModifiedBy>Дмитрий</cp:lastModifiedBy>
  <cp:revision>20</cp:revision>
  <dcterms:created xsi:type="dcterms:W3CDTF">2013-12-11T06:48:59Z</dcterms:created>
  <dcterms:modified xsi:type="dcterms:W3CDTF">2024-02-20T16:35:51Z</dcterms:modified>
</cp:coreProperties>
</file>