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42" autoAdjust="0"/>
    <p:restoredTop sz="86372" autoAdjust="0"/>
  </p:normalViewPr>
  <p:slideViewPr>
    <p:cSldViewPr>
      <p:cViewPr varScale="1">
        <p:scale>
          <a:sx n="54" d="100"/>
          <a:sy n="54" d="100"/>
        </p:scale>
        <p:origin x="-2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716A5-02F6-4780-BB86-B8D8F045CA1D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6E49AA-D476-4283-9E56-71F6CE58D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1857364"/>
            <a:ext cx="57864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НОД по формированию элементарных математических представлений в старшей группе «Необычное путешествие».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86182" y="4500569"/>
            <a:ext cx="38576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Подготовила Кабанова О.В. Воспитатель ГБДОУ № 88 комбинированного вида Приморский район г.Санкт- Петербург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28926" y="928670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smtClean="0">
                <a:solidFill>
                  <a:srgbClr val="0070C0"/>
                </a:solidFill>
              </a:rPr>
              <a:t>Презентация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571480"/>
            <a:ext cx="47863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Сколько нот и дней недели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И у радуги цветов?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И, надеюсь, дать названье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Этой цифре ты готов!   (7)</a:t>
            </a: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r>
              <a:rPr lang="ru-RU" sz="2000" b="1" dirty="0" smtClean="0">
                <a:solidFill>
                  <a:srgbClr val="0070C0"/>
                </a:solidFill>
              </a:rPr>
              <a:t>- Молодцы! А теперь посмотрите, правильно ли стоят наши цифры? (нет)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Кто может их поставить правильно?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Дети выкладывают числовой ряд (0-7)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- Цифры такие непоседы! Они постоянно путаются. Помогите мне, ребята, поставить их правильно.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4357694"/>
            <a:ext cx="435771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571480"/>
            <a:ext cx="6500858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Физкультминутка «Гаражи и машины»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Ход: по группе расставлены таблички с цифрами от 1 до 7. Детям раздаются карточки с кругами 1-7. Ребенок должен посчитать круги на карточке и «поехать» в гараж, обозначенный цифрой по количеству кругов. Игра проводится несколько раз со сменой карточек.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- Ребята, пока мы с вами играли, мы приблизились еще к одному городу.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А называется он Город Ошибок.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Его так назвали, потому что его жителей и гостей поджидают очень хитрые и, порой, сложные вопросы. Нужно быть очень внимательным и не отвлекаться.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И первого, кого мы с вами встретили, оказался художник. Он хотел нарисовать две одинаковые картины, но что- то напутал. Давайте ему поможем.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Нахождение отличий в двух рисунках.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Художник вас благодарит и решил подарить вам свои картины. Они с секретом.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1785926"/>
            <a:ext cx="578647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Игра «Зверюшки на дорожках»</a:t>
            </a: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r>
              <a:rPr lang="ru-RU" sz="2000" b="1" dirty="0" smtClean="0">
                <a:solidFill>
                  <a:srgbClr val="0070C0"/>
                </a:solidFill>
              </a:rPr>
              <a:t>(Дети должны заменить геометрические фигуры на изображение зверят согласно схематической карте.)</a:t>
            </a: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r>
              <a:rPr lang="ru-RU" sz="2000" b="1" dirty="0" smtClean="0">
                <a:solidFill>
                  <a:srgbClr val="0070C0"/>
                </a:solidFill>
              </a:rPr>
              <a:t>- Вот мы и дома. Понравилось вам наше путешествие? Где мы с вами побывали и что делали? (ответы детей, подведение итогов занятия)</a:t>
            </a: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r>
              <a:rPr lang="ru-RU" sz="2000" b="1" dirty="0" smtClean="0">
                <a:solidFill>
                  <a:srgbClr val="0070C0"/>
                </a:solidFill>
              </a:rPr>
              <a:t>- На этом наше путешествие закончилось. Но встреча со страной Математики для вас продолжится уже на следующем занятии.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714356"/>
            <a:ext cx="56436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В каждой из них спрятались противоположные по значению слова.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Попробуйте их найти.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928670"/>
            <a:ext cx="550072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Используемая литература:</a:t>
            </a: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r>
              <a:rPr lang="ru-RU" sz="2000" b="1" dirty="0" smtClean="0">
                <a:solidFill>
                  <a:srgbClr val="0070C0"/>
                </a:solidFill>
              </a:rPr>
              <a:t>Давайте поиграем: математические игры для детей 5 – 6 лет. Ред. А.А.Столяра Изд. Просвещение 1991.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928670"/>
            <a:ext cx="6357982" cy="5405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Цели:</a:t>
            </a:r>
          </a:p>
          <a:p>
            <a:endParaRPr lang="ru-RU" sz="2400" b="1" dirty="0" smtClean="0">
              <a:solidFill>
                <a:srgbClr val="0070C0"/>
              </a:solidFill>
            </a:endParaRPr>
          </a:p>
          <a:p>
            <a:r>
              <a:rPr lang="ru-RU" sz="2400" b="1" dirty="0" smtClean="0">
                <a:solidFill>
                  <a:srgbClr val="0070C0"/>
                </a:solidFill>
              </a:rPr>
              <a:t>закрепление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- названий геометрических фигур;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- цифрового ряда до 7;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- знания цифр;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- счет и отсчет в пределах 7;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- навыков решения простейших задач;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развитие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- речи;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- внимания, наблюдательности, сообразительности и логики;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- навыков использования заменителей;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- навыков выделения признака;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642918"/>
            <a:ext cx="564360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Оборудование: наглядные пособия (геометрические фигуры, плакаты с изображением животных из геометрических фигур, плакат с двумя рисунками (найти отличия), иллюстрации к заданию «Назови противоположное слово»), атрибуты для игры «Гаражи», игра «Зверюшки на дорожках», магнитные цифры, магнитная доска.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4357694"/>
            <a:ext cx="459581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571480"/>
            <a:ext cx="61436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Ход занятия: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- Ребята, много интересного и необычного мы встречаем на наших занятиях. Сегодня мы отправимся с вами в страну Математики. Вы готовы? Тогда наш поезд отправляется…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Дети строятся в «поезд» и под музыку двигаются к первой «станции».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- Первый город, куда мы с вами попали, Город Геометрических Фигур.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В этом городе живут удивительные жители. Чтобы их увидеть, нужно отгадать загадки: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1. Нет углов у меня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И похож на блюдце я,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На тарелку и на крышку,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На кольцо, на колесо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Кто же я такой, друзья?   (круг)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714356"/>
            <a:ext cx="635798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2. Он давно знаком со мной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Каждый угол в нем -  прямой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Все четыре стороны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Одинаковой длины.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Вам его представить рад,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А зовут его…(квадрат)</a:t>
            </a: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r>
              <a:rPr lang="ru-RU" sz="2000" b="1" dirty="0" smtClean="0">
                <a:solidFill>
                  <a:srgbClr val="0070C0"/>
                </a:solidFill>
              </a:rPr>
              <a:t>3. Три угла, три стороны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Могут разной быть длины.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Если станешь по углам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То скорей подскочишь сам.     (треугольник)</a:t>
            </a: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4214818"/>
            <a:ext cx="5572164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1500174"/>
            <a:ext cx="564360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5. У меня углы прямые,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Как и у квадрата.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Но длина у двух сторон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Разная, ребята.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Знает меня каждый школьник.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А зовусь… (прямоугольник)</a:t>
            </a: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r>
              <a:rPr lang="ru-RU" sz="2000" b="1" dirty="0" smtClean="0">
                <a:solidFill>
                  <a:srgbClr val="0070C0"/>
                </a:solidFill>
              </a:rPr>
              <a:t>Во время отгадывания загадок воспитатель выкладывает изображения геометрических фигур на магнитную доску.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- Вот мы и встретили своих знакомых. Но мы можем их встретить не только в стране Математики, но и везде, где мы бываем. Давайте посмотрим на них внимательно и скажем, на что похожи эти фигуры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57356" y="714356"/>
            <a:ext cx="5000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4. Я, как круг, почти как он,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Но приплюснут с двух сторон. (овал)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857232"/>
            <a:ext cx="571504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Игра «На что похожа фигура»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- Вы знаете, ребята, что из геометрических фигур можно построить много интересного. Посмотрите на плакат и скажите, из каких геометрических фигур построены эти рисунки?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Разбор рисунка из геометрических фигур.</a:t>
            </a: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r>
              <a:rPr lang="ru-RU" sz="2000" b="1" dirty="0" smtClean="0">
                <a:solidFill>
                  <a:srgbClr val="0070C0"/>
                </a:solidFill>
              </a:rPr>
              <a:t>- Молодцы! А сейчас мы отправимся дальше, в следующий город.</a:t>
            </a: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r>
              <a:rPr lang="ru-RU" sz="2000" b="1" dirty="0" smtClean="0">
                <a:solidFill>
                  <a:srgbClr val="0070C0"/>
                </a:solidFill>
              </a:rPr>
              <a:t>Дети строятся в «поезд» и под музыку двигаются к следующей «станции».</a:t>
            </a: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r>
              <a:rPr lang="ru-RU" sz="2000" b="1" dirty="0" smtClean="0">
                <a:solidFill>
                  <a:srgbClr val="0070C0"/>
                </a:solidFill>
              </a:rPr>
              <a:t>- Мы попали в Город Цифр. А знаете ли вы цифры? Сейчас мы это проверим.</a:t>
            </a: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1071546"/>
            <a:ext cx="635798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У домика утром два зайца сидели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И дружно веселую песенку пели.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Один убежал, а второй вслед глядит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Сколько у домиков зайцев сидит?   (1)</a:t>
            </a: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r>
              <a:rPr lang="ru-RU" sz="2000" b="1" dirty="0" smtClean="0">
                <a:solidFill>
                  <a:srgbClr val="0070C0"/>
                </a:solidFill>
              </a:rPr>
              <a:t>На крыльце сидит щенок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Греет свой пушистый бок.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Прибежал еще один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И уселся рядом с ним.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Сколько стало щенят?   (2)</a:t>
            </a: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r>
              <a:rPr lang="ru-RU" sz="2000" b="1" dirty="0" smtClean="0">
                <a:solidFill>
                  <a:srgbClr val="0070C0"/>
                </a:solidFill>
              </a:rPr>
              <a:t>Не поедет без приказа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Ни кондуктор, ни шофер.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Люди смотрят в оба глаза,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А во сколько светофор?   (3)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714357"/>
            <a:ext cx="51435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Я рисую </a:t>
            </a:r>
            <a:r>
              <a:rPr lang="ru-RU" sz="2000" b="1" dirty="0" err="1" smtClean="0">
                <a:solidFill>
                  <a:srgbClr val="0070C0"/>
                </a:solidFill>
              </a:rPr>
              <a:t>кошкин</a:t>
            </a:r>
            <a:r>
              <a:rPr lang="ru-RU" sz="2000" b="1" dirty="0" smtClean="0">
                <a:solidFill>
                  <a:srgbClr val="0070C0"/>
                </a:solidFill>
              </a:rPr>
              <a:t>  дом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Три окошка, дверь с крыльцом.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Наверху еще окно, чтобы не было темно.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Посчитай окошки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В домике у кошки.   (4)</a:t>
            </a:r>
          </a:p>
          <a:p>
            <a:endParaRPr lang="ru-RU" sz="2000" b="1" dirty="0" smtClean="0">
              <a:solidFill>
                <a:srgbClr val="0070C0"/>
              </a:solidFill>
            </a:endParaRPr>
          </a:p>
          <a:p>
            <a:r>
              <a:rPr lang="ru-RU" sz="2000" b="1" dirty="0" smtClean="0">
                <a:solidFill>
                  <a:srgbClr val="0070C0"/>
                </a:solidFill>
              </a:rPr>
              <a:t>У стены стоят кадушки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В каждой ровно по лягушке.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Если было пять кадушек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Сколько было в них лягушек?  (5)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3714752"/>
            <a:ext cx="507208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Потеряла крольчиха крольчат.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А крольчата лежат и молчат.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Один – за ветлой,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Два – за метлой,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Один – под листом,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Двое – под кустом.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Как детей поскорее найти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Их у мамы чуть больше 5?   (6)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</TotalTime>
  <Words>994</Words>
  <PresentationFormat>Экран (4:3)</PresentationFormat>
  <Paragraphs>129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Овощи на тарелке</dc:title>
  <dc:creator>Алексей</dc:creator>
  <cp:lastModifiedBy>Алексей</cp:lastModifiedBy>
  <cp:revision>58</cp:revision>
  <dcterms:created xsi:type="dcterms:W3CDTF">2013-01-25T08:43:45Z</dcterms:created>
  <dcterms:modified xsi:type="dcterms:W3CDTF">2015-10-24T17:23:18Z</dcterms:modified>
</cp:coreProperties>
</file>