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9144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EAF463A-BC7C-46EE-9F1E-7F377CCA4891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483448D-3A78-4528-A469-B745A65DA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EAF463A-BC7C-46EE-9F1E-7F377CCA4891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483448D-3A78-4528-A469-B745A65DA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EAF463A-BC7C-46EE-9F1E-7F377CCA4891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483448D-3A78-4528-A469-B745A65DA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EAF463A-BC7C-46EE-9F1E-7F377CCA4891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483448D-3A78-4528-A469-B745A65DA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EAF463A-BC7C-46EE-9F1E-7F377CCA4891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483448D-3A78-4528-A469-B745A65DA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EAF463A-BC7C-46EE-9F1E-7F377CCA4891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483448D-3A78-4528-A469-B745A65DA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EAF463A-BC7C-46EE-9F1E-7F377CCA4891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483448D-3A78-4528-A469-B745A65DA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EAF463A-BC7C-46EE-9F1E-7F377CCA4891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483448D-3A78-4528-A469-B745A65DA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EAF463A-BC7C-46EE-9F1E-7F377CCA4891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483448D-3A78-4528-A469-B745A65DA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EAF463A-BC7C-46EE-9F1E-7F377CCA4891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483448D-3A78-4528-A469-B745A65DA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EAF463A-BC7C-46EE-9F1E-7F377CCA4891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483448D-3A78-4528-A469-B745A65DA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AF463A-BC7C-46EE-9F1E-7F377CCA4891}" type="datetimeFigureOut">
              <a:rPr lang="en-US"/>
              <a:pPr>
                <a:defRPr/>
              </a:pPr>
              <a:t>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83448D-3A78-4528-A469-B745A65DA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29920747" name="Рисунок 1329920746"/>
          <p:cNvPicPr>
            <a:picLocks noChangeAspect="1"/>
          </p:cNvPicPr>
          <p:nvPr/>
        </p:nvPicPr>
        <p:blipFill>
          <a:blip r:embed="rId2" cstate="print"/>
          <a:stretch/>
        </p:blipFill>
        <p:spPr bwMode="auto">
          <a:xfrm>
            <a:off x="21449" y="32281"/>
            <a:ext cx="9101100" cy="6793436"/>
          </a:xfrm>
          <a:prstGeom prst="rect">
            <a:avLst/>
          </a:prstGeom>
        </p:spPr>
      </p:pic>
      <p:sp>
        <p:nvSpPr>
          <p:cNvPr id="226335792" name="TextBox 226335791"/>
          <p:cNvSpPr txBox="1"/>
          <p:nvPr/>
        </p:nvSpPr>
        <p:spPr bwMode="auto">
          <a:xfrm>
            <a:off x="4495801" y="4016374"/>
            <a:ext cx="4417246" cy="937757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ru-RU" dirty="0" smtClean="0"/>
              <a:t>Педагог: </a:t>
            </a:r>
            <a:r>
              <a:rPr lang="ru-RU" dirty="0" smtClean="0">
                <a:solidFill>
                  <a:schemeClr val="tx1"/>
                </a:solidFill>
              </a:rPr>
              <a:t>Шилова Ю.М. </a:t>
            </a:r>
          </a:p>
          <a:p>
            <a:pPr algn="ctr">
              <a:defRPr/>
            </a:pPr>
            <a:r>
              <a:rPr lang="ru-RU" dirty="0" smtClean="0"/>
              <a:t>МБДОУ «</a:t>
            </a:r>
            <a:r>
              <a:rPr lang="ru-RU" dirty="0" err="1" smtClean="0"/>
              <a:t>Смольковский</a:t>
            </a:r>
            <a:r>
              <a:rPr lang="ru-RU" dirty="0" smtClean="0"/>
              <a:t> детский сад»</a:t>
            </a:r>
          </a:p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2024г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02471972" name="TextBox 502471971"/>
          <p:cNvSpPr txBox="1"/>
          <p:nvPr/>
        </p:nvSpPr>
        <p:spPr bwMode="auto">
          <a:xfrm>
            <a:off x="96874" y="2047875"/>
            <a:ext cx="9026395" cy="11890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sz="3600" b="0" i="1"/>
              <a:t>Народные художественные промыслы центральной России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www.rusvelikaia.ru/upload/resize_cache/iblock/375/1000_1000_2/375506c1917cef4f1ae70140d15a6c13.JPG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381000" y="3505199"/>
            <a:ext cx="3124200" cy="3124200"/>
          </a:xfrm>
          <a:prstGeom prst="rect">
            <a:avLst/>
          </a:prstGeom>
          <a:noFill/>
        </p:spPr>
      </p:pic>
      <p:sp>
        <p:nvSpPr>
          <p:cNvPr id="24580" name="AutoShape 4" descr="https://kholuy.ru/image/cache/catalog/lakovaya-miniatyurnaya-skazki/724_zolotoj_volos-1000x7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24582" name="AutoShape 6" descr="https://kholuy.ru/image/cache/catalog/lakovaya-miniatyurnaya-skazki/394_kover_samolet-1000x7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685800" y="1219200"/>
            <a:ext cx="7315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/>
              <a:buChar char="v"/>
              <a:defRPr/>
            </a:pPr>
            <a:r>
              <a:rPr lang="ru-RU">
                <a:solidFill>
                  <a:schemeClr val="accent1">
                    <a:lumMod val="75000"/>
                  </a:schemeClr>
                </a:solidFill>
              </a:rPr>
              <a:t> Прорисовка миниатюрных композиций - изображений, которые рассказывают определенный сюжет. </a:t>
            </a:r>
            <a:endParaRPr/>
          </a:p>
          <a:p>
            <a:pPr algn="just">
              <a:buFont typeface="Wingdings"/>
              <a:buChar char="v"/>
              <a:defRPr/>
            </a:pPr>
            <a:r>
              <a:rPr lang="ru-RU">
                <a:solidFill>
                  <a:schemeClr val="accent1">
                    <a:lumMod val="75000"/>
                  </a:schemeClr>
                </a:solidFill>
              </a:rPr>
              <a:t>Выбираются в качестве основы: сюжеты былин, басен и сказаний; бытовые сценки.</a:t>
            </a:r>
            <a:endParaRPr/>
          </a:p>
          <a:p>
            <a:pPr algn="just">
              <a:buFont typeface="Wingdings"/>
              <a:buChar char="v"/>
              <a:defRPr/>
            </a:pPr>
            <a:r>
              <a:rPr lang="ru-RU">
                <a:solidFill>
                  <a:schemeClr val="accent1">
                    <a:lumMod val="75000"/>
                  </a:schemeClr>
                </a:solidFill>
              </a:rPr>
              <a:t>Основным цветом для фона выбирают черный, а основными цветами для росписи считаются золотые тона и их вариации. </a:t>
            </a:r>
          </a:p>
        </p:txBody>
      </p:sp>
      <p:sp>
        <p:nvSpPr>
          <p:cNvPr id="24592" name="AutoShape 16" descr="https://palekh-kholui.com/netcat_files/multifile/2792/1097_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24594" name="AutoShape 18" descr="https://palekh-kholui.com/netcat_files/multifile/2792/1097_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24596" name="AutoShape 20" descr="https://palekh-kholui.com/netcat_files/multifile/2792/1097_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4598" name="Picture 22"/>
          <p:cNvPicPr>
            <a:picLocks noChangeAspect="1" noChangeArrowheads="1"/>
          </p:cNvPicPr>
          <p:nvPr/>
        </p:nvPicPr>
        <p:blipFill>
          <a:blip r:embed="rId3" cstate="print"/>
          <a:stretch/>
        </p:blipFill>
        <p:spPr bwMode="auto">
          <a:xfrm rot="16199999">
            <a:off x="-3162298" y="3162300"/>
            <a:ext cx="6858002" cy="53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Прямоугольник 15"/>
          <p:cNvSpPr/>
          <p:nvPr/>
        </p:nvSpPr>
        <p:spPr bwMode="auto">
          <a:xfrm>
            <a:off x="1295400" y="304800"/>
            <a:ext cx="74104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4000" b="1" cap="none" spc="0">
                <a:ln w="19050" cmpd="sng">
                  <a:solidFill>
                    <a:srgbClr val="FFC000"/>
                  </a:solidFill>
                  <a:prstDash val="solid"/>
                  <a:miter lim="800000"/>
                </a:ln>
                <a:gradFill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 scaled="1"/>
                </a:gradFill>
              </a:rPr>
              <a:t>Палехская роспись (миниатюра)</a:t>
            </a:r>
          </a:p>
        </p:txBody>
      </p:sp>
      <p:pic>
        <p:nvPicPr>
          <p:cNvPr id="24599" name="Picture 23"/>
          <p:cNvPicPr>
            <a:picLocks noChangeAspect="1" noChangeArrowheads="1"/>
          </p:cNvPicPr>
          <p:nvPr/>
        </p:nvPicPr>
        <p:blipFill>
          <a:blip r:embed="rId4" cstate="print"/>
          <a:stretch/>
        </p:blipFill>
        <p:spPr bwMode="auto">
          <a:xfrm>
            <a:off x="3581400" y="3146700"/>
            <a:ext cx="4876800" cy="3436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kurskonb.ru/virt/prom/files/assets/common/page-substrates/page0012.jpg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 bwMode="auto">
          <a:xfrm>
            <a:off x="304800" y="1676400"/>
            <a:ext cx="5181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/>
              <a:buChar char="v"/>
              <a:defRPr/>
            </a:pPr>
            <a:r>
              <a:rPr lang="ru-RU">
                <a:solidFill>
                  <a:srgbClr val="C00000"/>
                </a:solidFill>
              </a:rPr>
              <a:t>Для создания рисунка используются такие цвета, как </a:t>
            </a:r>
            <a:r>
              <a:rPr lang="ru-RU" b="1" i="1">
                <a:solidFill>
                  <a:srgbClr val="C00000"/>
                </a:solidFill>
              </a:rPr>
              <a:t>красный, жёлтый, оранжевый,</a:t>
            </a:r>
            <a:r>
              <a:rPr lang="ru-RU">
                <a:solidFill>
                  <a:srgbClr val="C00000"/>
                </a:solidFill>
              </a:rPr>
              <a:t> немного </a:t>
            </a:r>
            <a:r>
              <a:rPr lang="ru-RU" b="1" i="1">
                <a:solidFill>
                  <a:srgbClr val="C00000"/>
                </a:solidFill>
              </a:rPr>
              <a:t>зелёный</a:t>
            </a:r>
            <a:r>
              <a:rPr lang="ru-RU">
                <a:solidFill>
                  <a:srgbClr val="C00000"/>
                </a:solidFill>
              </a:rPr>
              <a:t> и </a:t>
            </a:r>
            <a:r>
              <a:rPr lang="ru-RU" b="1" i="1">
                <a:solidFill>
                  <a:srgbClr val="C00000"/>
                </a:solidFill>
              </a:rPr>
              <a:t>голубой. </a:t>
            </a:r>
            <a:endParaRPr/>
          </a:p>
          <a:p>
            <a:pPr algn="just">
              <a:buFont typeface="Wingdings"/>
              <a:buChar char="v"/>
              <a:defRPr/>
            </a:pPr>
            <a:r>
              <a:rPr lang="ru-RU" b="1" i="1">
                <a:solidFill>
                  <a:srgbClr val="C00000"/>
                </a:solidFill>
              </a:rPr>
              <a:t> </a:t>
            </a:r>
            <a:r>
              <a:rPr lang="ru-RU">
                <a:solidFill>
                  <a:srgbClr val="C00000"/>
                </a:solidFill>
              </a:rPr>
              <a:t>Также в росписи всегда присутствует </a:t>
            </a:r>
            <a:r>
              <a:rPr lang="ru-RU" b="1" i="1">
                <a:solidFill>
                  <a:srgbClr val="C00000"/>
                </a:solidFill>
              </a:rPr>
              <a:t>золотой</a:t>
            </a:r>
            <a:r>
              <a:rPr lang="ru-RU">
                <a:solidFill>
                  <a:srgbClr val="C00000"/>
                </a:solidFill>
              </a:rPr>
              <a:t> цвет.</a:t>
            </a:r>
            <a:endParaRPr/>
          </a:p>
          <a:p>
            <a:pPr algn="just">
              <a:buFont typeface="Wingdings"/>
              <a:buChar char="v"/>
              <a:defRPr/>
            </a:pPr>
            <a:r>
              <a:rPr lang="ru-RU">
                <a:solidFill>
                  <a:srgbClr val="C00000"/>
                </a:solidFill>
              </a:rPr>
              <a:t> Традиционные элементы Хохломы — красные сочные ягоды рябины и земляники, цветы и ветки. Также часто встречаются птицы, рыбы и звери.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C00000"/>
            </a:gs>
            <a:gs pos="13000">
              <a:srgbClr val="C00000"/>
            </a:gs>
            <a:gs pos="21001">
              <a:srgbClr val="F8B049"/>
            </a:gs>
            <a:gs pos="63000">
              <a:srgbClr val="FEE7F2"/>
            </a:gs>
            <a:gs pos="67000">
              <a:schemeClr val="accent2">
                <a:lumMod val="75000"/>
              </a:schemeClr>
            </a:gs>
            <a:gs pos="69000">
              <a:srgbClr val="C50849"/>
            </a:gs>
            <a:gs pos="82001">
              <a:srgbClr val="C00000"/>
            </a:gs>
            <a:gs pos="100000">
              <a:schemeClr val="accent2">
                <a:lumMod val="40000"/>
                <a:lumOff val="60000"/>
              </a:schemeClr>
            </a:gs>
          </a:gsLst>
          <a:lin ang="66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609600" y="1295400"/>
            <a:ext cx="4953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/>
              <a:buChar char="v"/>
              <a:defRPr/>
            </a:pPr>
            <a:r>
              <a:rPr lang="ru-RU"/>
              <a:t>Вид русского кружева, плетённого на коклюшках (деревянных палочках).</a:t>
            </a:r>
            <a:endParaRPr/>
          </a:p>
          <a:p>
            <a:pPr algn="just">
              <a:buFont typeface="Wingdings"/>
              <a:buChar char="v"/>
              <a:defRPr/>
            </a:pPr>
            <a:endParaRPr lang="ru-RU"/>
          </a:p>
          <a:p>
            <a:pPr algn="just">
              <a:buFont typeface="Wingdings"/>
              <a:buChar char="v"/>
              <a:defRPr/>
            </a:pPr>
            <a:r>
              <a:rPr lang="ru-RU"/>
              <a:t>Типичный материал для вологодских кружев — лён.</a:t>
            </a:r>
          </a:p>
        </p:txBody>
      </p:sp>
      <p:pic>
        <p:nvPicPr>
          <p:cNvPr id="1028" name="Picture 4" descr="https://avatars.mds.yandex.net/get-pdb/2022897/c6e47a38-bbb4-4cf3-af39-444b6ef564c6/s1200?webp=false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3048000" y="3447923"/>
            <a:ext cx="2895600" cy="3168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s://puzzleit.ru/files/puzzles/206/205818/_original.jpg"/>
          <p:cNvPicPr>
            <a:picLocks noChangeAspect="1" noChangeArrowheads="1"/>
          </p:cNvPicPr>
          <p:nvPr/>
        </p:nvPicPr>
        <p:blipFill>
          <a:blip r:embed="rId3" cstate="print"/>
          <a:stretch/>
        </p:blipFill>
        <p:spPr bwMode="auto">
          <a:xfrm>
            <a:off x="146538" y="3657600"/>
            <a:ext cx="2672862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s://avatars.mds.yandex.net/get-pdb/1684402/494582bf-85bb-48b6-bdcf-4e06a5c5502b/s1200?webp=false"/>
          <p:cNvPicPr>
            <a:picLocks noChangeAspect="1" noChangeArrowheads="1"/>
          </p:cNvPicPr>
          <p:nvPr/>
        </p:nvPicPr>
        <p:blipFill>
          <a:blip r:embed="rId4" cstate="print"/>
          <a:stretch/>
        </p:blipFill>
        <p:spPr bwMode="auto">
          <a:xfrm>
            <a:off x="5943600" y="3505199"/>
            <a:ext cx="2971800" cy="3011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s://180731.selcdn.ru/ruscivilization/uploads/2018/8/dsc01533.jpg"/>
          <p:cNvPicPr>
            <a:picLocks noChangeAspect="1" noChangeArrowheads="1"/>
          </p:cNvPicPr>
          <p:nvPr/>
        </p:nvPicPr>
        <p:blipFill>
          <a:blip r:embed="rId5" cstate="print"/>
          <a:stretch/>
        </p:blipFill>
        <p:spPr bwMode="auto">
          <a:xfrm>
            <a:off x="5636536" y="1143000"/>
            <a:ext cx="3210858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0" name="Picture 16" descr="https://x-lines.ru/letters/i/cyrillicscript/0223/e7e7f3/40/1/4njpbxsozxem7wfu4n9pbpgto8emiwf64n41bwf44gypdy6os5emmwf14n9y.png"/>
          <p:cNvPicPr>
            <a:picLocks noChangeAspect="1" noChangeArrowheads="1"/>
          </p:cNvPicPr>
          <p:nvPr/>
        </p:nvPicPr>
        <p:blipFill>
          <a:blip r:embed="rId6" cstate="print"/>
          <a:stretch/>
        </p:blipFill>
        <p:spPr bwMode="auto">
          <a:xfrm>
            <a:off x="1447800" y="228600"/>
            <a:ext cx="4910918" cy="1066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56" name="Picture 8" descr="https://avatars.mds.yandex.net/get-pdb/1766868/6c6e0c35-dd8f-4cea-aec5-38d8a7f02254/s1200?webp=false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228600" y="0"/>
            <a:ext cx="8686800" cy="6858000"/>
          </a:xfrm>
          <a:prstGeom prst="rect">
            <a:avLst/>
          </a:prstGeom>
          <a:noFill/>
        </p:spPr>
      </p:pic>
      <p:pic>
        <p:nvPicPr>
          <p:cNvPr id="6" name="Picture 2" descr="https://img1.liveinternet.ru/images/attach/d/2/146/135/146135513_Gusevskoyhrustalnuyy4__Kopirovat_.jpg"/>
          <p:cNvPicPr>
            <a:picLocks noChangeAspect="1" noChangeArrowheads="1"/>
          </p:cNvPicPr>
          <p:nvPr/>
        </p:nvPicPr>
        <p:blipFill>
          <a:blip r:embed="rId3" cstate="print"/>
          <a:stretch/>
        </p:blipFill>
        <p:spPr bwMode="auto">
          <a:xfrm>
            <a:off x="463826" y="2971800"/>
            <a:ext cx="3389244" cy="2227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 bwMode="auto">
          <a:xfrm>
            <a:off x="2514600" y="457200"/>
            <a:ext cx="40107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>
                <a:solidFill>
                  <a:schemeClr val="tx2">
                    <a:lumMod val="75000"/>
                  </a:schemeClr>
                </a:solidFill>
              </a:rPr>
              <a:t>Гусевский хрусталь</a:t>
            </a:r>
          </a:p>
        </p:txBody>
      </p:sp>
      <p:pic>
        <p:nvPicPr>
          <p:cNvPr id="2052" name="Picture 4" descr="https://avatars.mds.yandex.net/get-pdb/1734110/f73ba5a6-832f-44ca-a41e-a823b176943f/s1200"/>
          <p:cNvPicPr>
            <a:picLocks noChangeAspect="1" noChangeArrowheads="1"/>
          </p:cNvPicPr>
          <p:nvPr/>
        </p:nvPicPr>
        <p:blipFill>
          <a:blip r:embed="rId4" cstate="print"/>
          <a:stretch/>
        </p:blipFill>
        <p:spPr bwMode="auto">
          <a:xfrm>
            <a:off x="5486400" y="2667000"/>
            <a:ext cx="3276600" cy="2350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https://content.choiz.me/uploads/2018-07/700x525_5ef086eb6b3f179fb700e07ee2ad16b6.jpg"/>
          <p:cNvPicPr>
            <a:picLocks noChangeAspect="1" noChangeArrowheads="1"/>
          </p:cNvPicPr>
          <p:nvPr/>
        </p:nvPicPr>
        <p:blipFill>
          <a:blip r:embed="rId5" cstate="print"/>
          <a:stretch/>
        </p:blipFill>
        <p:spPr bwMode="auto">
          <a:xfrm>
            <a:off x="3352800" y="4191000"/>
            <a:ext cx="28575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 bwMode="auto">
          <a:xfrm>
            <a:off x="762000" y="1066800"/>
            <a:ext cx="7086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>
                <a:solidFill>
                  <a:schemeClr val="tx2">
                    <a:lumMod val="75000"/>
                  </a:schemeClr>
                </a:solidFill>
              </a:rPr>
              <a:t>   Огромный ассортимент всевозможных изделий из цветного и прозрачного хрусталя, изготовление на заказ эксклюзивных работ, а также авторский хрусталь. Скульптуры, вазы, наборы бокалов, украшения интерьера.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0732" name="Picture 12" descr="https://avatanplus.com/files/resources/original/572b7d4b6006715481e16e81.png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228600" y="304800"/>
            <a:ext cx="8686800" cy="63246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 bwMode="auto">
          <a:xfrm>
            <a:off x="3352800" y="1066800"/>
            <a:ext cx="19920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>
                <a:solidFill>
                  <a:srgbClr val="FF0000"/>
                </a:solidFill>
              </a:rPr>
              <a:t>Матрешка</a:t>
            </a: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2819400" y="2819400"/>
            <a:ext cx="3429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/>
              <a:t>  </a:t>
            </a:r>
            <a:r>
              <a:rPr lang="ru-RU" b="1">
                <a:solidFill>
                  <a:srgbClr val="009900"/>
                </a:solidFill>
              </a:rPr>
              <a:t>Русская деревянная игрушка в виде расписной куклы, внутри которой находятся подобные ей куклы меньшего размера. Число вложенных кукол — обычно три и более.</a:t>
            </a:r>
            <a:r>
              <a:rPr lang="ru-RU" b="1">
                <a:solidFill>
                  <a:srgbClr val="993300"/>
                </a:solidFill>
              </a:rPr>
              <a:t> </a:t>
            </a:r>
          </a:p>
        </p:txBody>
      </p:sp>
      <p:pic>
        <p:nvPicPr>
          <p:cNvPr id="30722" name="Picture 2" descr="https://avatars.mds.yandex.net/get-pdb/199965/c98294d1-f33d-41bb-ad49-feb4fa3f8f05/s600"/>
          <p:cNvPicPr>
            <a:picLocks noChangeAspect="1" noChangeArrowheads="1"/>
          </p:cNvPicPr>
          <p:nvPr/>
        </p:nvPicPr>
        <p:blipFill>
          <a:blip r:embed="rId3" cstate="print"/>
          <a:stretch/>
        </p:blipFill>
        <p:spPr bwMode="auto">
          <a:xfrm>
            <a:off x="457200" y="422910"/>
            <a:ext cx="2590800" cy="2396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24" name="AutoShape 4" descr="https://s8.drugiegoroda.ru/9/885/88498-DSC_0248-1024x10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0726" name="Picture 6" descr="https://static.orgtorg.org/images/b1/b7/c2/2c/87/9c/c1/b1b7c22c879cc1244cf2b54d781a1fa5.jpg"/>
          <p:cNvPicPr>
            <a:picLocks noChangeAspect="1" noChangeArrowheads="1"/>
          </p:cNvPicPr>
          <p:nvPr/>
        </p:nvPicPr>
        <p:blipFill>
          <a:blip r:embed="rId4" cstate="print"/>
          <a:stretch/>
        </p:blipFill>
        <p:spPr bwMode="auto">
          <a:xfrm>
            <a:off x="5791200" y="609600"/>
            <a:ext cx="2895600" cy="2033081"/>
          </a:xfrm>
          <a:prstGeom prst="rect">
            <a:avLst/>
          </a:prstGeom>
          <a:noFill/>
        </p:spPr>
      </p:pic>
      <p:pic>
        <p:nvPicPr>
          <p:cNvPr id="30728" name="Picture 8" descr="https://i.pinimg.com/736x/7e/90/ff/7e90ff72ec7ba9921bd0f8ec63917791.jpg"/>
          <p:cNvPicPr>
            <a:picLocks noChangeAspect="1" noChangeArrowheads="1"/>
          </p:cNvPicPr>
          <p:nvPr/>
        </p:nvPicPr>
        <p:blipFill>
          <a:blip r:embed="rId5" cstate="print"/>
          <a:stretch/>
        </p:blipFill>
        <p:spPr bwMode="auto">
          <a:xfrm>
            <a:off x="402772" y="3657601"/>
            <a:ext cx="2416627" cy="2743199"/>
          </a:xfrm>
          <a:prstGeom prst="rect">
            <a:avLst/>
          </a:prstGeom>
          <a:noFill/>
        </p:spPr>
      </p:pic>
      <p:pic>
        <p:nvPicPr>
          <p:cNvPr id="30730" name="Picture 10" descr="https://i.pinimg.com/originals/e2/75/8d/e2758d7748cff61649fbf4f4a41c2528.jpg"/>
          <p:cNvPicPr>
            <a:picLocks noChangeAspect="1" noChangeArrowheads="1"/>
          </p:cNvPicPr>
          <p:nvPr/>
        </p:nvPicPr>
        <p:blipFill>
          <a:blip r:embed="rId6" cstate="print"/>
          <a:stretch/>
        </p:blipFill>
        <p:spPr bwMode="auto">
          <a:xfrm>
            <a:off x="6172200" y="4572000"/>
            <a:ext cx="2394400" cy="175259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 bwMode="auto">
          <a:xfrm>
            <a:off x="2057400" y="0"/>
            <a:ext cx="621574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Павловопосадские набивные </a:t>
            </a:r>
            <a:endParaRPr/>
          </a:p>
          <a:p>
            <a:pPr algn="ctr">
              <a:defRPr/>
            </a:pPr>
            <a:r>
              <a:rPr lang="ru-RU" sz="36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платки</a:t>
            </a: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447800" y="1219200"/>
            <a:ext cx="701039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/>
              <a:buChar char="v"/>
              <a:defRPr/>
            </a:pPr>
            <a:r>
              <a:rPr lang="ru-RU"/>
              <a:t>Платки выполнялись из полупрозрачной или плотной шерстяной ткани.</a:t>
            </a:r>
            <a:endParaRPr/>
          </a:p>
          <a:p>
            <a:pPr algn="just">
              <a:buFont typeface="Wingdings"/>
              <a:buChar char="v"/>
              <a:defRPr/>
            </a:pPr>
            <a:r>
              <a:rPr lang="ru-RU"/>
              <a:t>Стиль:  объёмное изображение цветов, собранных в букеты, гирлянды или разбросанных по полю платка, иногда с добавлением орнамента и стилизованных растительных элементов.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0" y="0"/>
            <a:ext cx="1219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https://i.pinimg.com/originals/ed/e5/12/ede51285d1239494894ac7c7cf329c2d.jpg"/>
          <p:cNvPicPr>
            <a:picLocks noChangeAspect="1" noChangeArrowheads="1"/>
          </p:cNvPicPr>
          <p:nvPr/>
        </p:nvPicPr>
        <p:blipFill>
          <a:blip r:embed="rId3" cstate="print"/>
          <a:stretch/>
        </p:blipFill>
        <p:spPr bwMode="auto">
          <a:xfrm>
            <a:off x="1600200" y="3200400"/>
            <a:ext cx="3276600" cy="3279478"/>
          </a:xfrm>
          <a:prstGeom prst="rect">
            <a:avLst/>
          </a:prstGeom>
          <a:noFill/>
        </p:spPr>
      </p:pic>
      <p:sp>
        <p:nvSpPr>
          <p:cNvPr id="2053" name="AutoShape 5" descr="https://xn--80aaaglyhgddf4aahceg4ac0a.xn--p1ai/wa-data/public/shop/products/20/06/620/images/813/813.75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55" name="AutoShape 7" descr="https://xn--80aaaglyhgddf4aahceg4ac0a.xn--p1ai/wa-data/public/shop/products/20/06/620/images/813/813.75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057" name="Picture 9" descr="https://i.pinimg.com/736x/14/48/93/14489366a1d4536089ca5e8b53c30b15--poncho.jpg"/>
          <p:cNvPicPr>
            <a:picLocks noChangeAspect="1" noChangeArrowheads="1"/>
          </p:cNvPicPr>
          <p:nvPr/>
        </p:nvPicPr>
        <p:blipFill>
          <a:blip r:embed="rId4" cstate="print"/>
          <a:stretch/>
        </p:blipFill>
        <p:spPr bwMode="auto">
          <a:xfrm>
            <a:off x="5029200" y="3200400"/>
            <a:ext cx="3352800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FF9933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chemeClr val="bg1">
                <a:lumMod val="65000"/>
              </a:schemeClr>
            </a:gs>
            <a:gs pos="100000">
              <a:srgbClr val="FAE3B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2590800" y="533400"/>
            <a:ext cx="42183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/>
              <a:t>Скань (филигрань)</a:t>
            </a: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838200" y="1447800"/>
            <a:ext cx="7543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/>
              <a:buChar char="v"/>
              <a:defRPr/>
            </a:pPr>
            <a:r>
              <a:rPr lang="ru-RU"/>
              <a:t>Вид ювелирной техники: ажурный или напаянный на металлический фон узор из тонкой золотой, серебряной или медной проволоки, гладкой или свитой в верёвочки. </a:t>
            </a:r>
            <a:endParaRPr/>
          </a:p>
          <a:p>
            <a:pPr algn="just">
              <a:buFont typeface="Wingdings"/>
              <a:buChar char="v"/>
              <a:defRPr/>
            </a:pPr>
            <a:r>
              <a:rPr lang="ru-RU"/>
              <a:t>Изделия из скани часто дополняются </a:t>
            </a:r>
            <a:r>
              <a:rPr lang="ru-RU" u="sng"/>
              <a:t>зернью</a:t>
            </a:r>
            <a:r>
              <a:rPr lang="ru-RU"/>
              <a:t> (маленькие серебряные или золотые шарики) и эмалью.</a:t>
            </a:r>
          </a:p>
        </p:txBody>
      </p:sp>
      <p:pic>
        <p:nvPicPr>
          <p:cNvPr id="1026" name="Picture 2" descr="https://4.bp.blogspot.com/-IeX4HQ2ucwY/VCOpDOi5CUI/AAAAAAAAAZ0/CPQL3haeHw8/s1600/Filigran%2Bcrown-48.jpg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0" y="3048000"/>
            <a:ext cx="3224509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s://avatars.mds.yandex.net/get-pdb/2856205/8ebe2373-c6f9-4f3b-866c-4dad3aeaeee5/s1200?webp=false"/>
          <p:cNvPicPr>
            <a:picLocks noChangeAspect="1" noChangeArrowheads="1"/>
          </p:cNvPicPr>
          <p:nvPr/>
        </p:nvPicPr>
        <p:blipFill>
          <a:blip r:embed="rId3" cstate="print"/>
          <a:stretch/>
        </p:blipFill>
        <p:spPr bwMode="auto">
          <a:xfrm>
            <a:off x="3200400" y="4038600"/>
            <a:ext cx="3048000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s://pbs.twimg.com/media/EATtrVcXsAAu2G6.jpg"/>
          <p:cNvPicPr>
            <a:picLocks noChangeAspect="1" noChangeArrowheads="1"/>
          </p:cNvPicPr>
          <p:nvPr/>
        </p:nvPicPr>
        <p:blipFill>
          <a:blip r:embed="rId4" cstate="print"/>
          <a:stretch/>
        </p:blipFill>
        <p:spPr bwMode="auto">
          <a:xfrm>
            <a:off x="6263217" y="2743200"/>
            <a:ext cx="2880783" cy="2160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 bwMode="auto">
          <a:xfrm>
            <a:off x="6629400" y="4953000"/>
            <a:ext cx="21948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/>
              <a:t>Филигрань с зернью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 bwMode="auto">
          <a:xfrm>
            <a:off x="381000" y="381000"/>
            <a:ext cx="8229600" cy="6248400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 w="69850" cap="sq" cmpd="thinThick">
            <a:solidFill>
              <a:srgbClr val="FF0000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2590800" y="609600"/>
            <a:ext cx="38071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i="1">
                <a:solidFill>
                  <a:srgbClr val="FF0000"/>
                </a:solidFill>
              </a:rPr>
              <a:t>Тульский самовар</a:t>
            </a:r>
          </a:p>
        </p:txBody>
      </p:sp>
      <p:pic>
        <p:nvPicPr>
          <p:cNvPr id="34818" name="Picture 2" descr="https://avatars.mds.yandex.net/get-pdb/1906603/d9f43bb2-ec56-46d5-9bc7-a91c193598f5/s1200?webp=false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3429000" y="2819400"/>
            <a:ext cx="4749574" cy="3558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 bwMode="auto">
          <a:xfrm>
            <a:off x="609600" y="1371600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/>
              <a:buChar char="v"/>
              <a:defRPr/>
            </a:pPr>
            <a:r>
              <a:rPr lang="ru-RU"/>
              <a:t> Металлический сосуд для кипячения воды и приготовления чая.</a:t>
            </a:r>
            <a:endParaRPr/>
          </a:p>
          <a:p>
            <a:pPr algn="just">
              <a:buFont typeface="Wingdings"/>
              <a:buChar char="v"/>
              <a:defRPr/>
            </a:pPr>
            <a:r>
              <a:rPr lang="ru-RU"/>
              <a:t>Первоначально вода нагревалась внутренней топкой, представляющей собой высокую трубку, наполняемую древесными углями. Позже появились другие виды самоваров — керосиновые, электрические и пр.</a:t>
            </a:r>
          </a:p>
        </p:txBody>
      </p:sp>
      <p:pic>
        <p:nvPicPr>
          <p:cNvPr id="34820" name="Picture 4" descr="https://goldmoscow.net/wa-data/public/shop/products/72/32/3272/images/23970/23970.970.jpg"/>
          <p:cNvPicPr>
            <a:picLocks noChangeAspect="1" noChangeArrowheads="1"/>
          </p:cNvPicPr>
          <p:nvPr/>
        </p:nvPicPr>
        <p:blipFill>
          <a:blip r:embed="rId3" cstate="print"/>
          <a:stretch/>
        </p:blipFill>
        <p:spPr bwMode="auto">
          <a:xfrm>
            <a:off x="762000" y="3048000"/>
            <a:ext cx="2611687" cy="2971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CCFF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905000" y="228600"/>
            <a:ext cx="58038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>
                <a:solidFill>
                  <a:srgbClr val="006600"/>
                </a:solidFill>
              </a:rPr>
              <a:t>Уральская резьба по камню</a:t>
            </a:r>
          </a:p>
        </p:txBody>
      </p:sp>
      <p:sp>
        <p:nvSpPr>
          <p:cNvPr id="35842" name="AutoShape 2" descr="https://upload.wikimedia.org/wikipedia/commons/thumb/e/e9/Stone_berries_paperweight.jpg/800px-Stone_berries_paperweigh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5846" name="Picture 6" descr="http://4595-00.ural-soft.info/uploadedFiles/images/35463.jpg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5791200" y="3886200"/>
            <a:ext cx="2543175" cy="2543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8" name="Picture 8" descr="https://zorca.ru/images/%D1%84%D1%80%D1%83%D0%BA%D1%82%D0%BE%D0%B2%D1%8B%D0%B9%20%D0%BD%D0%B0%D1%82%D1%8E%D1%80%D0%BC%D0%BE%D1%80%D1%82%20%D0%B2%20%D0%B2%D0%B0%D0%B7%D0%B5%20%D0%BE%D0%B1%D1%8A%D0%B5%D0%BC%D0%BD%D0%B0%D1%8F%20%D0%BC%D0%BE%D0%B7%D0%B0%D0%B8%D0%BA%D0%B0343x586.jpg?crc=4031077928"/>
          <p:cNvPicPr>
            <a:picLocks noChangeAspect="1" noChangeArrowheads="1"/>
          </p:cNvPicPr>
          <p:nvPr/>
        </p:nvPicPr>
        <p:blipFill>
          <a:blip r:embed="rId3" cstate="print"/>
          <a:stretch/>
        </p:blipFill>
        <p:spPr bwMode="auto">
          <a:xfrm>
            <a:off x="3657600" y="3429000"/>
            <a:ext cx="1842145" cy="3152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52" name="Picture 12" descr="http://konspekta.net/lektsianew/baza13/3773077813045.files/image093.jpg"/>
          <p:cNvPicPr>
            <a:picLocks noChangeAspect="1" noChangeArrowheads="1"/>
          </p:cNvPicPr>
          <p:nvPr/>
        </p:nvPicPr>
        <p:blipFill>
          <a:blip r:embed="rId4" cstate="print"/>
          <a:stretch/>
        </p:blipFill>
        <p:spPr bwMode="auto">
          <a:xfrm>
            <a:off x="1371600" y="3200400"/>
            <a:ext cx="2057400" cy="3447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 bwMode="auto">
          <a:xfrm>
            <a:off x="1295400" y="914400"/>
            <a:ext cx="7315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/>
              <a:buChar char="v"/>
              <a:defRPr/>
            </a:pPr>
            <a:r>
              <a:rPr lang="ru-RU"/>
              <a:t>Сырьём для камнерезов служат местные камни (яшма, малахит, агат, кварц, сердолик, родонит, мрамор и другие).</a:t>
            </a:r>
            <a:endParaRPr/>
          </a:p>
          <a:p>
            <a:pPr algn="just">
              <a:buFont typeface="Wingdings"/>
              <a:buChar char="v"/>
              <a:defRPr/>
            </a:pPr>
            <a:r>
              <a:rPr lang="ru-RU"/>
              <a:t>Одним из самых популярных сюжетов являются Уральские народные сказы П. П. Бажова. По его сюжетам изготавливаются изделия из малахита с использованием металлов (чаще всего позолоченной бронзы) и россыпи различных полудрагоценных камней-самоцветов. Самые популярные из них — Хозяйка Медной горы, Данила-мастер за работой.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tretch/>
        </p:blipFill>
        <p:spPr bwMode="auto">
          <a:xfrm rot="5400000">
            <a:off x="-2857502" y="2857503"/>
            <a:ext cx="685800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otvet.imgsmail.ru/download/875a8375f91de049494d6073098e8a2f_fee51b635207b6130dbe0ee13043add8.jpg"/>
          <p:cNvPicPr>
            <a:picLocks noChangeAspect="1" noChangeArrowheads="1"/>
          </p:cNvPicPr>
          <p:nvPr/>
        </p:nvPicPr>
        <p:blipFill>
          <a:blip r:embed="rId2" cstate="print">
            <a:lum bright="-8000"/>
          </a:blip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 bwMode="auto">
          <a:xfrm>
            <a:off x="2286000" y="1600200"/>
            <a:ext cx="3886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ru-RU" sz="2400"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2400">
                <a:latin typeface="Times New Roman"/>
                <a:cs typeface="Times New Roman"/>
              </a:rPr>
              <a:t>   Изготовлении резных </a:t>
            </a:r>
            <a:r>
              <a:rPr lang="ru-RU" sz="2400" b="1">
                <a:latin typeface="Times New Roman"/>
                <a:cs typeface="Times New Roman"/>
              </a:rPr>
              <a:t>игрушек</a:t>
            </a:r>
            <a:r>
              <a:rPr lang="ru-RU" sz="2400">
                <a:latin typeface="Times New Roman"/>
                <a:cs typeface="Times New Roman"/>
              </a:rPr>
              <a:t> и скульптуры из мягких пород дерева (липы, осины).</a:t>
            </a: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447800" y="1143000"/>
            <a:ext cx="662053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ru-RU" sz="4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/>
                <a:cs typeface="Times New Roman"/>
              </a:rPr>
              <a:t>Богородская игрушка(резьба)</a:t>
            </a:r>
            <a:endParaRPr lang="ru-RU" sz="4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pic>
        <p:nvPicPr>
          <p:cNvPr id="3076" name="Picture 4" descr="https://avatars.mds.yandex.net/get-pdb/25978/2b77c892-4466-4fd0-bbbd-d44aaacd70e2/s1200?webp=false"/>
          <p:cNvPicPr>
            <a:picLocks noChangeAspect="1" noChangeArrowheads="1"/>
          </p:cNvPicPr>
          <p:nvPr/>
        </p:nvPicPr>
        <p:blipFill>
          <a:blip r:embed="rId3" cstate="print"/>
          <a:stretch/>
        </p:blipFill>
        <p:spPr bwMode="auto">
          <a:xfrm>
            <a:off x="6553200" y="3962400"/>
            <a:ext cx="2209800" cy="16334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 bwMode="auto">
          <a:xfrm>
            <a:off x="304800" y="1828800"/>
            <a:ext cx="1673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 Скульптурная 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6934200" y="1752599"/>
            <a:ext cx="13578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Подвижная </a:t>
            </a:r>
            <a:endParaRPr lang="ru-RU"/>
          </a:p>
        </p:txBody>
      </p:sp>
      <p:pic>
        <p:nvPicPr>
          <p:cNvPr id="3" name="Picture 2" descr="https://content-12.foto.my.mail.ru/community/mir/_groupsphoto/h-18157.jpg"/>
          <p:cNvPicPr>
            <a:picLocks noChangeAspect="1" noChangeArrowheads="1"/>
          </p:cNvPicPr>
          <p:nvPr/>
        </p:nvPicPr>
        <p:blipFill>
          <a:blip r:embed="rId4" cstate="print"/>
          <a:stretch/>
        </p:blipFill>
        <p:spPr bwMode="auto">
          <a:xfrm>
            <a:off x="304800" y="2209800"/>
            <a:ext cx="2057400" cy="1600200"/>
          </a:xfrm>
          <a:prstGeom prst="rect">
            <a:avLst/>
          </a:prstGeom>
          <a:noFill/>
        </p:spPr>
      </p:pic>
      <p:pic>
        <p:nvPicPr>
          <p:cNvPr id="4" name="Picture 4" descr="https://schci.ru/sites/default/files/promysly/skulpturnaya_bogorodskaya_igrushka.jpg"/>
          <p:cNvPicPr>
            <a:picLocks noChangeAspect="1" noChangeArrowheads="1"/>
          </p:cNvPicPr>
          <p:nvPr/>
        </p:nvPicPr>
        <p:blipFill>
          <a:blip r:embed="rId5" cstate="print"/>
          <a:stretch/>
        </p:blipFill>
        <p:spPr bwMode="auto">
          <a:xfrm>
            <a:off x="381000" y="3962400"/>
            <a:ext cx="1981200" cy="1589973"/>
          </a:xfrm>
          <a:prstGeom prst="rect">
            <a:avLst/>
          </a:prstGeom>
          <a:noFill/>
        </p:spPr>
      </p:pic>
      <p:pic>
        <p:nvPicPr>
          <p:cNvPr id="3078" name="Picture 6" descr="https://selcdn.fedsp.com/caelum/24/5622/b35db16c2694bf9.jpeg"/>
          <p:cNvPicPr>
            <a:picLocks noChangeAspect="1" noChangeArrowheads="1"/>
          </p:cNvPicPr>
          <p:nvPr/>
        </p:nvPicPr>
        <p:blipFill>
          <a:blip r:embed="rId6" cstate="print"/>
          <a:stretch/>
        </p:blipFill>
        <p:spPr bwMode="auto">
          <a:xfrm>
            <a:off x="6553200" y="2133600"/>
            <a:ext cx="2209800" cy="1725189"/>
          </a:xfrm>
          <a:prstGeom prst="rect">
            <a:avLst/>
          </a:prstGeom>
          <a:noFill/>
        </p:spPr>
      </p:pic>
      <p:pic>
        <p:nvPicPr>
          <p:cNvPr id="3080" name="Picture 8" descr="https://artshop-rus.su/upload/iblock/388/388e26ad9389a216d40fb78dbb82faaf.jpg"/>
          <p:cNvPicPr>
            <a:picLocks noChangeAspect="1" noChangeArrowheads="1"/>
          </p:cNvPicPr>
          <p:nvPr/>
        </p:nvPicPr>
        <p:blipFill>
          <a:blip r:embed="rId7" cstate="print"/>
          <a:stretch/>
        </p:blipFill>
        <p:spPr bwMode="auto">
          <a:xfrm>
            <a:off x="3352800" y="4038600"/>
            <a:ext cx="1981200" cy="15811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082" name="Picture 10" descr="http://toy43.com/image/data/15%D0%BF%D0%B0%D1%80%D1%82%D0%B8%D1%8F/06152_254_8.jpg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3886200" y="3429000"/>
            <a:ext cx="2057400" cy="2209800"/>
          </a:xfrm>
          <a:prstGeom prst="rect">
            <a:avLst/>
          </a:prstGeom>
          <a:noFill/>
        </p:spPr>
      </p:pic>
      <p:pic>
        <p:nvPicPr>
          <p:cNvPr id="18434" name="Picture 2" descr="https://ds05.infourok.ru/uploads/ex/0f9a/0007c441-ba538e70/22/hello_html_m3d6542a.png"/>
          <p:cNvPicPr>
            <a:picLocks noChangeAspect="1" noChangeArrowheads="1"/>
          </p:cNvPicPr>
          <p:nvPr/>
        </p:nvPicPr>
        <p:blipFill>
          <a:blip r:embed="rId3" cstate="print"/>
          <a:stretch/>
        </p:blipFill>
        <p:spPr bwMode="auto">
          <a:xfrm>
            <a:off x="-19050" y="-228600"/>
            <a:ext cx="9163050" cy="7239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 bwMode="auto">
          <a:xfrm>
            <a:off x="990600" y="685800"/>
            <a:ext cx="7086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/>
              <a:buChar char="v"/>
              <a:defRPr/>
            </a:pPr>
            <a:r>
              <a:rPr lang="ru-RU" sz="1600"/>
              <a:t>     Возникла в заречной слободе Дымково, близ города Вятки (ныне на территории города Кирова).</a:t>
            </a:r>
            <a:endParaRPr/>
          </a:p>
          <a:p>
            <a:pPr algn="just">
              <a:buFont typeface="Wingdings"/>
              <a:buChar char="v"/>
              <a:defRPr/>
            </a:pPr>
            <a:r>
              <a:rPr lang="ru-RU" sz="1600"/>
              <a:t>Для производства дымковской игрушки используется местная ярко-красная  глина. </a:t>
            </a:r>
            <a:endParaRPr/>
          </a:p>
          <a:p>
            <a:pPr algn="just">
              <a:buFont typeface="Wingdings"/>
              <a:buChar char="v"/>
              <a:defRPr/>
            </a:pPr>
            <a:r>
              <a:rPr lang="ru-RU" sz="1600"/>
              <a:t>Монолитны, силуэт фигурок отличается мягкой плавностью и округлостью.</a:t>
            </a:r>
            <a:endParaRPr lang="ru-RU" sz="1600">
              <a:latin typeface="Times New Roman"/>
              <a:cs typeface="Times New Roman"/>
            </a:endParaRPr>
          </a:p>
          <a:p>
            <a:pPr algn="just">
              <a:buFont typeface="Wingdings"/>
              <a:buChar char="v"/>
              <a:defRPr/>
            </a:pPr>
            <a:r>
              <a:rPr lang="ru-RU" sz="1600"/>
              <a:t>   Традиционные образы дымковских игрушек —няньки с детьми, водоноски, бараны, индюшки, петухи, олени, молодые люди, скоморохи, барыни. Все они выполнены в ярких контрастных цветах, призывающих показать радость жизни.</a:t>
            </a:r>
            <a:endParaRPr lang="ru-RU" sz="1600">
              <a:latin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447800" y="0"/>
            <a:ext cx="662053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ru-RU" sz="4000">
                <a:solidFill>
                  <a:srgbClr val="FF0000"/>
                </a:solidFill>
              </a:rPr>
              <a:t>Д</a:t>
            </a:r>
            <a:r>
              <a:rPr lang="ru-RU" sz="4000">
                <a:solidFill>
                  <a:srgbClr val="00B0F0"/>
                </a:solidFill>
              </a:rPr>
              <a:t>ы</a:t>
            </a:r>
            <a:r>
              <a:rPr lang="ru-RU" sz="4000">
                <a:solidFill>
                  <a:schemeClr val="accent6">
                    <a:lumMod val="75000"/>
                  </a:schemeClr>
                </a:solidFill>
              </a:rPr>
              <a:t>м</a:t>
            </a:r>
            <a:r>
              <a:rPr lang="ru-RU" sz="4000">
                <a:solidFill>
                  <a:srgbClr val="00FF00"/>
                </a:solidFill>
              </a:rPr>
              <a:t>к</a:t>
            </a:r>
            <a:r>
              <a:rPr lang="ru-RU" sz="4000">
                <a:solidFill>
                  <a:srgbClr val="CC00FF"/>
                </a:solidFill>
              </a:rPr>
              <a:t>о</a:t>
            </a:r>
            <a:r>
              <a:rPr lang="ru-RU" sz="4000">
                <a:solidFill>
                  <a:srgbClr val="009900"/>
                </a:solidFill>
              </a:rPr>
              <a:t>в</a:t>
            </a:r>
            <a:r>
              <a:rPr lang="ru-RU" sz="4000">
                <a:solidFill>
                  <a:srgbClr val="0070C0"/>
                </a:solidFill>
              </a:rPr>
              <a:t>с</a:t>
            </a:r>
            <a:r>
              <a:rPr lang="ru-RU" sz="4000">
                <a:solidFill>
                  <a:srgbClr val="FFC000"/>
                </a:solidFill>
              </a:rPr>
              <a:t>к</a:t>
            </a:r>
            <a:r>
              <a:rPr lang="ru-RU" sz="4000">
                <a:solidFill>
                  <a:srgbClr val="FF0000"/>
                </a:solidFill>
              </a:rPr>
              <a:t>а</a:t>
            </a:r>
            <a:r>
              <a:rPr lang="ru-RU" sz="4000">
                <a:solidFill>
                  <a:srgbClr val="FF3399"/>
                </a:solidFill>
              </a:rPr>
              <a:t>я</a:t>
            </a:r>
            <a:r>
              <a:rPr lang="ru-RU" sz="4000"/>
              <a:t> </a:t>
            </a:r>
            <a:r>
              <a:rPr lang="ru-RU" sz="4000">
                <a:solidFill>
                  <a:srgbClr val="FF0000"/>
                </a:solidFill>
              </a:rPr>
              <a:t>и</a:t>
            </a:r>
            <a:r>
              <a:rPr lang="ru-RU" sz="4000">
                <a:solidFill>
                  <a:srgbClr val="009900"/>
                </a:solidFill>
              </a:rPr>
              <a:t>г</a:t>
            </a:r>
            <a:r>
              <a:rPr lang="ru-RU" sz="4000">
                <a:solidFill>
                  <a:srgbClr val="00B0F0"/>
                </a:solidFill>
              </a:rPr>
              <a:t>р</a:t>
            </a:r>
            <a:r>
              <a:rPr lang="ru-RU" sz="4000">
                <a:solidFill>
                  <a:srgbClr val="7030A0"/>
                </a:solidFill>
              </a:rPr>
              <a:t>у</a:t>
            </a:r>
            <a:r>
              <a:rPr lang="ru-RU" sz="4000">
                <a:solidFill>
                  <a:srgbClr val="C00000"/>
                </a:solidFill>
              </a:rPr>
              <a:t>ш</a:t>
            </a:r>
            <a:r>
              <a:rPr lang="ru-RU" sz="4000">
                <a:solidFill>
                  <a:schemeClr val="tx2">
                    <a:lumMod val="75000"/>
                  </a:schemeClr>
                </a:solidFill>
              </a:rPr>
              <a:t>к</a:t>
            </a:r>
            <a:r>
              <a:rPr lang="ru-RU" sz="4000">
                <a:solidFill>
                  <a:srgbClr val="FF3399"/>
                </a:solidFill>
              </a:rPr>
              <a:t>а</a:t>
            </a:r>
            <a:endParaRPr lang="ru-RU" sz="4000">
              <a:ln w="18415" cmpd="sng">
                <a:solidFill>
                  <a:srgbClr val="FFFFFF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  <p:pic>
        <p:nvPicPr>
          <p:cNvPr id="3074" name="Picture 2" descr="https://avatars.mds.yandex.net/get-pdb/2304766/cb2608e4-9bf5-4ccb-bacd-c99ac9cb57d8/s1200"/>
          <p:cNvPicPr>
            <a:picLocks noChangeAspect="1" noChangeArrowheads="1"/>
          </p:cNvPicPr>
          <p:nvPr/>
        </p:nvPicPr>
        <p:blipFill>
          <a:blip r:embed="rId4" cstate="print"/>
          <a:stretch/>
        </p:blipFill>
        <p:spPr bwMode="auto">
          <a:xfrm>
            <a:off x="914400" y="3505199"/>
            <a:ext cx="1828800" cy="2438400"/>
          </a:xfrm>
          <a:prstGeom prst="rect">
            <a:avLst/>
          </a:prstGeom>
          <a:noFill/>
        </p:spPr>
      </p:pic>
      <p:pic>
        <p:nvPicPr>
          <p:cNvPr id="3078" name="Picture 6" descr="https://cs1.livemaster.ru/storage/13/ca/978f23029a5b3c39d66ad0f9346h--russkij-stil-dymkovskij-indyuk-s-indyushonkom.jpg"/>
          <p:cNvPicPr>
            <a:picLocks noChangeAspect="1" noChangeArrowheads="1"/>
          </p:cNvPicPr>
          <p:nvPr/>
        </p:nvPicPr>
        <p:blipFill>
          <a:blip r:embed="rId5" cstate="print"/>
          <a:stretch/>
        </p:blipFill>
        <p:spPr bwMode="auto">
          <a:xfrm>
            <a:off x="2362199" y="4495800"/>
            <a:ext cx="191201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https://i.pinimg.com/originals/49/0a/e8/490ae8f2db45c9ee5509a52e50e2c88e.jpg"/>
          <p:cNvPicPr>
            <a:picLocks noChangeAspect="1" noChangeArrowheads="1"/>
          </p:cNvPicPr>
          <p:nvPr/>
        </p:nvPicPr>
        <p:blipFill>
          <a:blip r:embed="rId6" cstate="print"/>
          <a:stretch/>
        </p:blipFill>
        <p:spPr bwMode="auto">
          <a:xfrm>
            <a:off x="5791200" y="4191000"/>
            <a:ext cx="2438400" cy="236219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295400" y="304800"/>
            <a:ext cx="6923947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/>
              <a:t> </a:t>
            </a:r>
            <a:r>
              <a:rPr lang="ru-RU" sz="4000"/>
              <a:t>Мазыкская (шуйская) игрушка </a:t>
            </a:r>
            <a:endParaRPr lang="ru-RU"/>
          </a:p>
          <a:p>
            <a:pPr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381000" y="5562600"/>
            <a:ext cx="8305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/>
              <a:t> Изготавливают с помощью топора без использования других инструментов. </a:t>
            </a:r>
          </a:p>
        </p:txBody>
      </p:sp>
      <p:sp>
        <p:nvSpPr>
          <p:cNvPr id="2050" name="AutoShape 2" descr="https://s8.drugiegoroda.ru/6/576/57638-bodayutsy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52" name="AutoShape 4" descr="https://s8.drugiegoroda.ru/6/576/57638-bodayutsy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056" name="Picture 8" descr="http://roscha.online/img/movie/preview/38.jpg"/>
          <p:cNvPicPr>
            <a:picLocks noChangeAspect="1" noChangeArrowheads="1"/>
          </p:cNvPicPr>
          <p:nvPr/>
        </p:nvPicPr>
        <p:blipFill>
          <a:blip r:embed="rId3" cstate="print"/>
          <a:stretch/>
        </p:blipFill>
        <p:spPr bwMode="auto">
          <a:xfrm>
            <a:off x="304800" y="1143000"/>
            <a:ext cx="3124200" cy="2826723"/>
          </a:xfrm>
          <a:prstGeom prst="rect">
            <a:avLst/>
          </a:prstGeom>
          <a:noFill/>
        </p:spPr>
      </p:pic>
      <p:sp>
        <p:nvSpPr>
          <p:cNvPr id="2058" name="AutoShape 10" descr="https://s1.drugiegoroda.ru/6/576/57641-boduchiybarashek-1024x78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60" name="AutoShape 12" descr="https://s5.drugiegoroda.ru/6/577/57655-TolstyyMysh2-1024x7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62" name="AutoShape 14" descr="https://s8.drugiegoroda.ru/6/596/59558-TolstyyMysh-768x10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064" name="Picture 16" descr="https://i.pinimg.com/originals/4c/92/b7/4c92b799edbf237e1ecdc54224947327.jpg"/>
          <p:cNvPicPr>
            <a:picLocks noChangeAspect="1" noChangeArrowheads="1"/>
          </p:cNvPicPr>
          <p:nvPr/>
        </p:nvPicPr>
        <p:blipFill>
          <a:blip r:embed="rId4" cstate="print"/>
          <a:stretch/>
        </p:blipFill>
        <p:spPr bwMode="auto">
          <a:xfrm>
            <a:off x="5410200" y="1371600"/>
            <a:ext cx="3422650" cy="2895600"/>
          </a:xfrm>
          <a:prstGeom prst="rect">
            <a:avLst/>
          </a:prstGeom>
          <a:noFill/>
        </p:spPr>
      </p:pic>
      <p:pic>
        <p:nvPicPr>
          <p:cNvPr id="12" name="Picture 6" descr="https://sun9-24.userapi.com/c621515/v621515999/270d2/w1gMAJXBYSI.jpg"/>
          <p:cNvPicPr>
            <a:picLocks noChangeAspect="1" noChangeArrowheads="1"/>
          </p:cNvPicPr>
          <p:nvPr/>
        </p:nvPicPr>
        <p:blipFill>
          <a:blip r:embed="rId5" cstate="print"/>
          <a:stretch/>
        </p:blipFill>
        <p:spPr bwMode="auto">
          <a:xfrm>
            <a:off x="2819400" y="2438400"/>
            <a:ext cx="3009900" cy="29622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2819400" y="304800"/>
            <a:ext cx="32928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>
                <a:ln w="11430"/>
                <a:solidFill>
                  <a:srgbClr val="FF5050"/>
                </a:solidFill>
              </a:rPr>
              <a:t>Птица счастья</a:t>
            </a: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609600" y="1295400"/>
            <a:ext cx="807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/>
              <a:buChar char="v"/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Деревянная игрушка в виде птицы, изготовленная с помощью резьбы по дереву. </a:t>
            </a:r>
            <a:endParaRPr/>
          </a:p>
          <a:p>
            <a:pPr algn="just">
              <a:buFont typeface="Wingdings"/>
              <a:buChar char="v"/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Птица счастья вешается в доме в качестве оберега, хранителя домашнего очага и благополучия.</a:t>
            </a:r>
            <a:endParaRPr/>
          </a:p>
        </p:txBody>
      </p:sp>
      <p:pic>
        <p:nvPicPr>
          <p:cNvPr id="32770" name="Picture 2" descr="https://filed7-29.my.mail.ru/pic?url=https%3A%2F%2Fcontent-23.foto.my.mail.ru%2Fcommunity%2Fmir%2F_groupsphoto%2Fi-19045.jpg&amp;mw=400&amp;mh=400&amp;sig=e5de1e0581b20159cbc0a148bb54c740&amp;croped=1&amp;upscale=1&amp;max_frames=1&amp;croped=1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381000" y="2971800"/>
            <a:ext cx="26670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2" name="Picture 4" descr="https://mtdata.ru/u16/photoB64F/20518104849-0/original.jpg"/>
          <p:cNvPicPr>
            <a:picLocks noChangeAspect="1" noChangeArrowheads="1"/>
          </p:cNvPicPr>
          <p:nvPr/>
        </p:nvPicPr>
        <p:blipFill>
          <a:blip r:embed="rId3" cstate="print"/>
          <a:stretch/>
        </p:blipFill>
        <p:spPr bwMode="auto">
          <a:xfrm>
            <a:off x="2971800" y="3962400"/>
            <a:ext cx="32512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4" name="Picture 6" descr="https://express-novosti.ru/images/images/5dc58d2801fd41.92681621.jpg"/>
          <p:cNvPicPr>
            <a:picLocks noChangeAspect="1" noChangeArrowheads="1"/>
          </p:cNvPicPr>
          <p:nvPr/>
        </p:nvPicPr>
        <p:blipFill>
          <a:blip r:embed="rId4" cstate="print"/>
          <a:stretch/>
        </p:blipFill>
        <p:spPr bwMode="auto">
          <a:xfrm>
            <a:off x="6324600" y="3048000"/>
            <a:ext cx="22860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 bwMode="auto">
          <a:xfrm>
            <a:off x="228600" y="228600"/>
            <a:ext cx="8610600" cy="6324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co8tula.ru/upload/iblock/b0c/b0cc038802e244802a393db14e110b46.jpg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4267200" y="3810000"/>
            <a:ext cx="2362199" cy="24384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676400" y="457200"/>
            <a:ext cx="565930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4000" b="0" i="0" strike="noStrike" cap="none">
                <a:ln>
                  <a:noFill/>
                </a:ln>
                <a:solidFill>
                  <a:srgbClr val="FF3399"/>
                </a:solidFill>
                <a:latin typeface="Times New Roman"/>
                <a:ea typeface="Calibri"/>
                <a:cs typeface="Times New Roman"/>
              </a:rPr>
              <a:t>Филимоновская</a:t>
            </a:r>
            <a:r>
              <a:rPr lang="ru-RU" sz="4000" b="0" i="0" strike="noStrike" cap="none">
                <a:ln>
                  <a:noFill/>
                </a:ln>
                <a:solidFill>
                  <a:srgbClr val="444444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0" i="0" strike="noStrike" cap="none">
                <a:ln>
                  <a:noFill/>
                </a:ln>
                <a:solidFill>
                  <a:srgbClr val="FFC000"/>
                </a:solidFill>
                <a:latin typeface="Times New Roman"/>
                <a:ea typeface="Calibri"/>
                <a:cs typeface="Times New Roman"/>
              </a:rPr>
              <a:t>игрушка</a:t>
            </a:r>
            <a:endParaRPr lang="ru-RU" sz="4000" b="0" i="0" strike="noStrike" cap="none">
              <a:ln>
                <a:noFill/>
              </a:ln>
              <a:solidFill>
                <a:srgbClr val="FFC000"/>
              </a:solidFill>
              <a:latin typeface="Arial"/>
              <a:cs typeface="Arial"/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685800" y="1447800"/>
            <a:ext cx="7924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/>
              <a:buChar char="v"/>
              <a:defRPr/>
            </a:pPr>
            <a:r>
              <a:rPr lang="ru-RU" sz="2000"/>
              <a:t>Имеют вытянутые пропорции, мягкие очертания формы, они выглядят стройными.</a:t>
            </a:r>
            <a:endParaRPr/>
          </a:p>
          <a:p>
            <a:pPr>
              <a:buFont typeface="Wingdings"/>
              <a:buChar char="v"/>
              <a:defRPr/>
            </a:pPr>
            <a:r>
              <a:rPr lang="ru-RU" sz="2000"/>
              <a:t>Большинство изделий являются “свистульками”.</a:t>
            </a:r>
            <a:endParaRPr/>
          </a:p>
          <a:p>
            <a:pPr>
              <a:buFont typeface="Wingdings"/>
              <a:buChar char="v"/>
              <a:defRPr/>
            </a:pPr>
            <a:r>
              <a:rPr lang="ru-RU" sz="2000"/>
              <a:t>В росписи всегда используются чередующиеся полоски.</a:t>
            </a:r>
            <a:endParaRPr lang="ru-RU"/>
          </a:p>
        </p:txBody>
      </p:sp>
      <p:pic>
        <p:nvPicPr>
          <p:cNvPr id="19459" name="Picture 3" descr="https://i.pinimg.com/736x/3b/0a/d5/3b0ad5b36efd9e2d854ab0e17fcdcde7--russian-folk.jpg"/>
          <p:cNvPicPr>
            <a:picLocks noChangeAspect="1" noChangeArrowheads="1"/>
          </p:cNvPicPr>
          <p:nvPr/>
        </p:nvPicPr>
        <p:blipFill>
          <a:blip r:embed="rId3" cstate="print"/>
          <a:stretch/>
        </p:blipFill>
        <p:spPr bwMode="auto">
          <a:xfrm>
            <a:off x="533400" y="3733800"/>
            <a:ext cx="2057400" cy="2477381"/>
          </a:xfrm>
          <a:prstGeom prst="rect">
            <a:avLst/>
          </a:prstGeom>
          <a:noFill/>
        </p:spPr>
      </p:pic>
      <p:pic>
        <p:nvPicPr>
          <p:cNvPr id="19463" name="Picture 7" descr="http://filimonovo-museum.ru/assets/galleries/51/dsc_1572-2.JPG"/>
          <p:cNvPicPr>
            <a:picLocks noChangeAspect="1" noChangeArrowheads="1"/>
          </p:cNvPicPr>
          <p:nvPr/>
        </p:nvPicPr>
        <p:blipFill>
          <a:blip r:embed="rId4" cstate="print"/>
          <a:stretch/>
        </p:blipFill>
        <p:spPr bwMode="auto">
          <a:xfrm>
            <a:off x="2819400" y="3048000"/>
            <a:ext cx="1981200" cy="3200400"/>
          </a:xfrm>
          <a:prstGeom prst="rect">
            <a:avLst/>
          </a:prstGeom>
          <a:noFill/>
        </p:spPr>
      </p:pic>
      <p:pic>
        <p:nvPicPr>
          <p:cNvPr id="2050" name="Picture 2" descr="https://ds05.infourok.ru/uploads/ex/0c30/00107367-067eb900/hello_html_m3e9d1549.jpg"/>
          <p:cNvPicPr>
            <a:picLocks noChangeAspect="1" noChangeArrowheads="1"/>
          </p:cNvPicPr>
          <p:nvPr/>
        </p:nvPicPr>
        <p:blipFill>
          <a:blip r:embed="rId5" cstate="print"/>
          <a:stretch/>
        </p:blipFill>
        <p:spPr bwMode="auto">
          <a:xfrm>
            <a:off x="6324600" y="3810000"/>
            <a:ext cx="1904332" cy="254655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 bwMode="auto">
          <a:xfrm>
            <a:off x="6248400" y="30480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b="1"/>
              <a:t>Элементы росписи</a:t>
            </a: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228600" y="228600"/>
            <a:ext cx="8610600" cy="6477000"/>
          </a:xfrm>
          <a:prstGeom prst="roundRect">
            <a:avLst>
              <a:gd name="adj" fmla="val 16667"/>
            </a:avLst>
          </a:prstGeom>
          <a:noFill/>
          <a:ln w="117475" cmpd="tri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://900igr.net/up/datai/152816/0011-027-.jpg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0" y="0"/>
            <a:ext cx="9372600" cy="18288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438400" y="1828800"/>
            <a:ext cx="46775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4000" b="0" i="0" strike="noStrike" cap="none">
                <a:ln>
                  <a:noFill/>
                </a:ln>
                <a:solidFill>
                  <a:srgbClr val="FF5050"/>
                </a:solidFill>
                <a:latin typeface="Times New Roman"/>
                <a:ea typeface="Calibri"/>
                <a:cs typeface="Times New Roman"/>
              </a:rPr>
              <a:t>Городецкая роспись </a:t>
            </a:r>
            <a:endParaRPr lang="ru-RU" sz="4000" b="0" i="0" strike="noStrike" cap="none">
              <a:ln>
                <a:noFill/>
              </a:ln>
              <a:solidFill>
                <a:srgbClr val="FF5050"/>
              </a:solidFill>
              <a:latin typeface="Arial"/>
              <a:cs typeface="Arial"/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457200" y="2286000"/>
            <a:ext cx="815339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/>
          </a:p>
          <a:p>
            <a:pPr algn="just">
              <a:buFont typeface="Wingdings"/>
              <a:buChar char="v"/>
              <a:defRPr/>
            </a:pPr>
            <a:r>
              <a:rPr lang="ru-RU"/>
              <a:t> Роспись по деревянным предметам.</a:t>
            </a:r>
            <a:endParaRPr/>
          </a:p>
          <a:p>
            <a:pPr algn="just">
              <a:buFont typeface="Wingdings"/>
              <a:buChar char="v"/>
              <a:defRPr/>
            </a:pPr>
            <a:r>
              <a:rPr lang="ru-RU"/>
              <a:t>Различают три базовых вида композиций. Это «чистая» цветочная роспись, композиция с включением мотива «конь», «птица» и сложная сюжетная роспись.</a:t>
            </a:r>
          </a:p>
        </p:txBody>
      </p:sp>
      <p:pic>
        <p:nvPicPr>
          <p:cNvPr id="1033" name="Picture 9" descr="https://tytmaster.ru/wp-content/uploads/2019/02/Gorodetskaya-rospis-kartinki-shablonyi-trafaretyi-112.jpg"/>
          <p:cNvPicPr>
            <a:picLocks noChangeAspect="1" noChangeArrowheads="1"/>
          </p:cNvPicPr>
          <p:nvPr/>
        </p:nvPicPr>
        <p:blipFill>
          <a:blip r:embed="rId3" cstate="print"/>
          <a:stretch/>
        </p:blipFill>
        <p:spPr bwMode="auto">
          <a:xfrm>
            <a:off x="2098743" y="4038600"/>
            <a:ext cx="3463858" cy="2538806"/>
          </a:xfrm>
          <a:prstGeom prst="rect">
            <a:avLst/>
          </a:prstGeom>
          <a:noFill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 cstate="print"/>
          <a:stretch/>
        </p:blipFill>
        <p:spPr bwMode="auto">
          <a:xfrm>
            <a:off x="228600" y="3886200"/>
            <a:ext cx="1572105" cy="2755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 descr="http://russian-gift.com/file/view2/file/khlebnica-s-doskoj/Hlebnica_s_doskoi.jpg/r=0,1000_i.jpg"/>
          <p:cNvPicPr>
            <a:picLocks noChangeAspect="1" noChangeArrowheads="1"/>
          </p:cNvPicPr>
          <p:nvPr/>
        </p:nvPicPr>
        <p:blipFill>
          <a:blip r:embed="rId5" cstate="print"/>
          <a:stretch/>
        </p:blipFill>
        <p:spPr bwMode="auto">
          <a:xfrm>
            <a:off x="5715000" y="4038600"/>
            <a:ext cx="3124200" cy="256713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CCCC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219200" y="1143000"/>
            <a:ext cx="7696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/>
              <a:buChar char="v"/>
              <a:defRPr/>
            </a:pPr>
            <a:r>
              <a:rPr lang="ru-RU"/>
              <a:t>Роспись кованых металлических (жестяных) подносов. </a:t>
            </a:r>
            <a:endParaRPr/>
          </a:p>
          <a:p>
            <a:pPr algn="just">
              <a:buFont typeface="Wingdings"/>
              <a:buChar char="v"/>
              <a:defRPr/>
            </a:pPr>
            <a:r>
              <a:rPr lang="ru-RU"/>
              <a:t>Основной мотив росписи — цветочный букет простой композиции, в котором чередуются крупные садовые и мелкие полевые цветы. </a:t>
            </a:r>
            <a:endParaRPr/>
          </a:p>
          <a:p>
            <a:pPr algn="just">
              <a:buFont typeface="Wingdings"/>
              <a:buChar char="v"/>
              <a:defRPr/>
            </a:pPr>
            <a:r>
              <a:rPr lang="ru-RU"/>
              <a:t>Роспись производится обычно по чёрному фону (иногда по красному, синему, зелёному, серебряному)</a:t>
            </a:r>
            <a:endParaRPr/>
          </a:p>
        </p:txBody>
      </p:sp>
      <p:pic>
        <p:nvPicPr>
          <p:cNvPr id="1026" name="Picture 2" descr="https://static-eu.insales.ru/images/products/1/5104/179098608/IMG_0168.jpg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4038600" y="2819400"/>
            <a:ext cx="2590800" cy="1966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s://ifzshop.ru/wa-data/public/shop/products/74/83/8374/images/19475/19475.870x0.jpg"/>
          <p:cNvPicPr>
            <a:picLocks noChangeAspect="1" noChangeArrowheads="1"/>
          </p:cNvPicPr>
          <p:nvPr/>
        </p:nvPicPr>
        <p:blipFill>
          <a:blip r:embed="rId3" cstate="print"/>
          <a:stretch/>
        </p:blipFill>
        <p:spPr bwMode="auto">
          <a:xfrm>
            <a:off x="1143000" y="2590800"/>
            <a:ext cx="2743200" cy="1904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s://www.souvenirdvor.ru/wa-data/public/shop/products/64/45/24564/images/88741/88741.750.JPG"/>
          <p:cNvPicPr>
            <a:picLocks noChangeAspect="1" noChangeArrowheads="1"/>
          </p:cNvPicPr>
          <p:nvPr/>
        </p:nvPicPr>
        <p:blipFill>
          <a:blip r:embed="rId4" cstate="print"/>
          <a:stretch/>
        </p:blipFill>
        <p:spPr bwMode="auto">
          <a:xfrm>
            <a:off x="4953000" y="4876800"/>
            <a:ext cx="21336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 descr="https://www.souvenirdvor.ru/wa-data/public/shop/products/05/17/21705/images/82144/82144.970.jpg"/>
          <p:cNvPicPr>
            <a:picLocks noChangeAspect="1" noChangeArrowheads="1"/>
          </p:cNvPicPr>
          <p:nvPr/>
        </p:nvPicPr>
        <p:blipFill>
          <a:blip r:embed="rId5" cstate="print"/>
          <a:stretch/>
        </p:blipFill>
        <p:spPr bwMode="auto">
          <a:xfrm>
            <a:off x="1820909" y="4495800"/>
            <a:ext cx="2560591" cy="2362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8" name="Picture 14" descr="https://avatars.mds.yandex.net/get-zen_doc/931568/pub_5d0352e097d1910df8505426_5d03530d62f9700db603dc71/scale_1200"/>
          <p:cNvPicPr>
            <a:picLocks noChangeAspect="1" noChangeArrowheads="1"/>
          </p:cNvPicPr>
          <p:nvPr/>
        </p:nvPicPr>
        <p:blipFill>
          <a:blip r:embed="rId6" cstate="print"/>
          <a:stretch/>
        </p:blipFill>
        <p:spPr bwMode="auto">
          <a:xfrm>
            <a:off x="7239000" y="5029200"/>
            <a:ext cx="1905000" cy="1535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676400" y="304800"/>
            <a:ext cx="668721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3600" b="1" i="0" strike="noStrike" cap="none">
                <a:ln>
                  <a:noFill/>
                </a:ln>
                <a:latin typeface="Times New Roman"/>
                <a:ea typeface="Calibri"/>
                <a:cs typeface="Times New Roman"/>
              </a:rPr>
              <a:t>Жостово (жостовская роспись) </a:t>
            </a:r>
            <a:endParaRPr lang="ru-RU" sz="3600" b="1" i="0" strike="noStrike" cap="none">
              <a:ln>
                <a:noFill/>
              </a:ln>
              <a:latin typeface="Arial"/>
              <a:cs typeface="Arial"/>
            </a:endParaRPr>
          </a:p>
        </p:txBody>
      </p:sp>
      <p:pic>
        <p:nvPicPr>
          <p:cNvPr id="1040" name="Picture 16" descr="https://skinaliexpress.ru/wp-content/uploads/2019/12/gsp5914.jpg"/>
          <p:cNvPicPr>
            <a:picLocks noChangeAspect="1" noChangeArrowheads="1"/>
          </p:cNvPicPr>
          <p:nvPr/>
        </p:nvPicPr>
        <p:blipFill>
          <a:blip r:embed="rId7" cstate="print"/>
          <a:stretch/>
        </p:blipFill>
        <p:spPr bwMode="auto">
          <a:xfrm rot="5400000">
            <a:off x="-2895600" y="2895600"/>
            <a:ext cx="6858000" cy="1066800"/>
          </a:xfrm>
          <a:prstGeom prst="rect">
            <a:avLst/>
          </a:prstGeom>
          <a:noFill/>
        </p:spPr>
      </p:pic>
      <p:pic>
        <p:nvPicPr>
          <p:cNvPr id="1044" name="Picture 20" descr="https://ozon-st.cdn.ngenix.net/multimedia/1021799352.jpg"/>
          <p:cNvPicPr>
            <a:picLocks noChangeAspect="1" noChangeArrowheads="1"/>
          </p:cNvPicPr>
          <p:nvPr/>
        </p:nvPicPr>
        <p:blipFill>
          <a:blip r:embed="rId8" cstate="print"/>
          <a:stretch/>
        </p:blipFill>
        <p:spPr bwMode="auto">
          <a:xfrm>
            <a:off x="6705600" y="2819400"/>
            <a:ext cx="2075031" cy="19954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2514600" y="1143000"/>
            <a:ext cx="44331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>
                <a:solidFill>
                  <a:srgbClr val="FF0000"/>
                </a:solidFill>
              </a:rPr>
              <a:t>Мезенская роспись</a:t>
            </a: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304800" y="1828800"/>
            <a:ext cx="7696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/>
              <a:buChar char="v"/>
              <a:defRPr/>
            </a:pPr>
            <a:r>
              <a:rPr lang="ru-RU"/>
              <a:t>Роспись по дереву.</a:t>
            </a:r>
            <a:endParaRPr/>
          </a:p>
          <a:p>
            <a:pPr>
              <a:buFont typeface="Wingdings"/>
              <a:buChar char="v"/>
              <a:defRPr/>
            </a:pPr>
            <a:r>
              <a:rPr lang="ru-RU"/>
              <a:t>Одна из наиболее древних русских художественных промыслов.</a:t>
            </a:r>
            <a:endParaRPr/>
          </a:p>
          <a:p>
            <a:pPr>
              <a:buFont typeface="Wingdings"/>
              <a:buChar char="v"/>
              <a:defRPr/>
            </a:pPr>
            <a:r>
              <a:rPr lang="ru-RU"/>
              <a:t>Традиционно предметы, расписанные мезенской росписью, имеют только два цвета – красный и чёрный</a:t>
            </a:r>
          </a:p>
        </p:txBody>
      </p:sp>
      <p:pic>
        <p:nvPicPr>
          <p:cNvPr id="23554" name="Picture 2" descr="https://avatars.mds.yandex.net/get-pdb/1516658/c5469492-b452-4dac-b3d0-8d96564af935/s1200?webp=false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0" y="1"/>
            <a:ext cx="1600200" cy="990599"/>
          </a:xfrm>
          <a:prstGeom prst="rect">
            <a:avLst/>
          </a:prstGeom>
          <a:noFill/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 cstate="print"/>
          <a:stretch/>
        </p:blipFill>
        <p:spPr bwMode="auto">
          <a:xfrm>
            <a:off x="3505199" y="3124200"/>
            <a:ext cx="1931302" cy="23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9" name="Picture 7" descr="https://avatars.mds.yandex.net/get-pdb/1551019/65711471-7033-4baf-bbf3-50250502a77f/s1200?webp=false"/>
          <p:cNvPicPr>
            <a:picLocks noChangeAspect="1" noChangeArrowheads="1"/>
          </p:cNvPicPr>
          <p:nvPr/>
        </p:nvPicPr>
        <p:blipFill>
          <a:blip r:embed="rId4" cstate="print"/>
          <a:stretch/>
        </p:blipFill>
        <p:spPr bwMode="auto">
          <a:xfrm>
            <a:off x="86138" y="3276599"/>
            <a:ext cx="3114261" cy="2170545"/>
          </a:xfrm>
          <a:prstGeom prst="rect">
            <a:avLst/>
          </a:prstGeom>
          <a:noFill/>
        </p:spPr>
      </p:pic>
      <p:pic>
        <p:nvPicPr>
          <p:cNvPr id="23561" name="Picture 9" descr="http://igrobukvoteka-shop.ru/uploads/product/307900/307974/307974.jpg"/>
          <p:cNvPicPr>
            <a:picLocks noChangeAspect="1" noChangeArrowheads="1"/>
          </p:cNvPicPr>
          <p:nvPr/>
        </p:nvPicPr>
        <p:blipFill>
          <a:blip r:embed="rId5" cstate="print"/>
          <a:stretch/>
        </p:blipFill>
        <p:spPr bwMode="auto">
          <a:xfrm>
            <a:off x="5367071" y="2971800"/>
            <a:ext cx="3776929" cy="2514600"/>
          </a:xfrm>
          <a:prstGeom prst="rect">
            <a:avLst/>
          </a:prstGeom>
          <a:noFill/>
        </p:spPr>
      </p:pic>
      <p:pic>
        <p:nvPicPr>
          <p:cNvPr id="17" name="Picture 2" descr="https://avatars.mds.yandex.net/get-pdb/1516658/c5469492-b452-4dac-b3d0-8d96564af935/s1200?webp=false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1600200" y="0"/>
            <a:ext cx="1600200" cy="990599"/>
          </a:xfrm>
          <a:prstGeom prst="rect">
            <a:avLst/>
          </a:prstGeom>
          <a:noFill/>
        </p:spPr>
      </p:pic>
      <p:pic>
        <p:nvPicPr>
          <p:cNvPr id="18" name="Picture 2" descr="https://avatars.mds.yandex.net/get-pdb/1516658/c5469492-b452-4dac-b3d0-8d96564af935/s1200?webp=false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3200400" y="0"/>
            <a:ext cx="1600200" cy="990599"/>
          </a:xfrm>
          <a:prstGeom prst="rect">
            <a:avLst/>
          </a:prstGeom>
          <a:noFill/>
        </p:spPr>
      </p:pic>
      <p:pic>
        <p:nvPicPr>
          <p:cNvPr id="19" name="Picture 2" descr="https://avatars.mds.yandex.net/get-pdb/1516658/c5469492-b452-4dac-b3d0-8d96564af935/s1200?webp=false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4800600" y="0"/>
            <a:ext cx="1600200" cy="990599"/>
          </a:xfrm>
          <a:prstGeom prst="rect">
            <a:avLst/>
          </a:prstGeom>
          <a:noFill/>
        </p:spPr>
      </p:pic>
      <p:pic>
        <p:nvPicPr>
          <p:cNvPr id="20" name="Picture 2" descr="https://avatars.mds.yandex.net/get-pdb/1516658/c5469492-b452-4dac-b3d0-8d96564af935/s1200?webp=false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6400800" y="0"/>
            <a:ext cx="1600200" cy="990599"/>
          </a:xfrm>
          <a:prstGeom prst="rect">
            <a:avLst/>
          </a:prstGeom>
          <a:noFill/>
        </p:spPr>
      </p:pic>
      <p:pic>
        <p:nvPicPr>
          <p:cNvPr id="21" name="Picture 2" descr="https://avatars.mds.yandex.net/get-pdb/1516658/c5469492-b452-4dac-b3d0-8d96564af935/s1200?webp=false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7924800" y="0"/>
            <a:ext cx="1600200" cy="990599"/>
          </a:xfrm>
          <a:prstGeom prst="rect">
            <a:avLst/>
          </a:prstGeom>
          <a:noFill/>
        </p:spPr>
      </p:pic>
      <p:pic>
        <p:nvPicPr>
          <p:cNvPr id="22" name="Picture 2" descr="https://avatars.mds.yandex.net/get-pdb/1516658/c5469492-b452-4dac-b3d0-8d96564af935/s1200?webp=false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0" y="5867401"/>
            <a:ext cx="1600200" cy="990599"/>
          </a:xfrm>
          <a:prstGeom prst="rect">
            <a:avLst/>
          </a:prstGeom>
          <a:noFill/>
        </p:spPr>
      </p:pic>
      <p:pic>
        <p:nvPicPr>
          <p:cNvPr id="23" name="Picture 2" descr="https://avatars.mds.yandex.net/get-pdb/1516658/c5469492-b452-4dac-b3d0-8d96564af935/s1200?webp=false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1600200" y="5867399"/>
            <a:ext cx="1600200" cy="990599"/>
          </a:xfrm>
          <a:prstGeom prst="rect">
            <a:avLst/>
          </a:prstGeom>
          <a:noFill/>
        </p:spPr>
      </p:pic>
      <p:pic>
        <p:nvPicPr>
          <p:cNvPr id="24" name="Picture 2" descr="https://avatars.mds.yandex.net/get-pdb/1516658/c5469492-b452-4dac-b3d0-8d96564af935/s1200?webp=false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3200400" y="5867399"/>
            <a:ext cx="1600200" cy="990599"/>
          </a:xfrm>
          <a:prstGeom prst="rect">
            <a:avLst/>
          </a:prstGeom>
          <a:noFill/>
        </p:spPr>
      </p:pic>
      <p:pic>
        <p:nvPicPr>
          <p:cNvPr id="25" name="Picture 2" descr="https://avatars.mds.yandex.net/get-pdb/1516658/c5469492-b452-4dac-b3d0-8d96564af935/s1200?webp=false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4800600" y="5867399"/>
            <a:ext cx="1600200" cy="990599"/>
          </a:xfrm>
          <a:prstGeom prst="rect">
            <a:avLst/>
          </a:prstGeom>
          <a:noFill/>
        </p:spPr>
      </p:pic>
      <p:pic>
        <p:nvPicPr>
          <p:cNvPr id="26" name="Picture 2" descr="https://avatars.mds.yandex.net/get-pdb/1516658/c5469492-b452-4dac-b3d0-8d96564af935/s1200?webp=false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6400800" y="5867399"/>
            <a:ext cx="1600200" cy="990599"/>
          </a:xfrm>
          <a:prstGeom prst="rect">
            <a:avLst/>
          </a:prstGeom>
          <a:noFill/>
        </p:spPr>
      </p:pic>
      <p:pic>
        <p:nvPicPr>
          <p:cNvPr id="27" name="Picture 2" descr="https://avatars.mds.yandex.net/get-pdb/1516658/c5469492-b452-4dac-b3d0-8d96564af935/s1200?webp=false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7924800" y="5867399"/>
            <a:ext cx="1600200" cy="99059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289</Words>
  <Application>Microsoft Office PowerPoint</Application>
  <DocSecurity>0</DocSecurity>
  <PresentationFormat>Экран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7</dc:creator>
  <cp:keywords/>
  <dc:description/>
  <cp:lastModifiedBy>User</cp:lastModifiedBy>
  <cp:revision>195</cp:revision>
  <dcterms:created xsi:type="dcterms:W3CDTF">2020-04-30T10:57:15Z</dcterms:created>
  <dcterms:modified xsi:type="dcterms:W3CDTF">2024-02-20T17:24:29Z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2131155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