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wmf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2" r:id="rId5"/>
    <p:sldId id="263" r:id="rId6"/>
    <p:sldId id="261" r:id="rId7"/>
    <p:sldId id="260" r:id="rId8"/>
    <p:sldId id="264" r:id="rId9"/>
    <p:sldId id="259" r:id="rId10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-58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7A83DEB-F666-4518-AA0A-820483243372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694A36-0129-4B72-A6AB-B882047E8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/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C0342-08EB-444D-A3A5-631C0DC6D24F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CFCE4-BA76-49B8-8974-2059BB4A85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/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51E17-9C4B-48FE-A0B6-07DF206711EB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96730-C96C-4080-95E3-2E1AC1955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/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/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A31BE-C737-47AB-9A0D-FF524D98F109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1D8BF-74B9-49B4-9695-16302DC78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/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398A3-B62A-4D92-8A20-F08B85A7C7FF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E731E-2AF3-4C7A-B210-3E5B0247D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/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76665-46E4-489C-AAA1-CF278626108C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08556-0642-4A0C-A9A3-1EE643D56B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/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/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50200-222B-4D1E-AEF1-EF9D2842BE94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6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A3F83-0B91-4967-8EC8-F010D2A476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/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/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/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/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0403B-B246-4B73-888C-A518D591CCDF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8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69DB4-9231-43E5-BD3C-14008B113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B4764-F0CF-4038-A1FB-B77C0CBC947C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4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5212F-D128-4A93-93FA-DBFC3D89EA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50D97-738D-4966-B60E-C83ABEECB304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3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6C090-F2F9-4C13-A8C3-B010045E68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/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/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F26E2-8967-4C6C-AE04-A4889E5D8449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6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E2A0A-2C82-489D-BA59-A1A150712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/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>
            <a:extLst/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5A632-B0FC-4FFC-B80B-D0653ED74ADB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6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EADBD-4DA9-4CB1-A509-5D1419C63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chemeClr val="accent1">
                <a:lumMod val="5000"/>
                <a:lumOff val="95000"/>
              </a:schemeClr>
            </a:gs>
            <a:gs pos="66000">
              <a:schemeClr val="accent5">
                <a:lumMod val="75000"/>
              </a:schemeClr>
            </a:gs>
            <a:gs pos="2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CE5324-C659-475A-9603-AD7422FCA879}" type="datetimeFigureOut">
              <a:rPr lang="ru-RU"/>
              <a:pPr>
                <a:defRPr/>
              </a:pPr>
              <a:t>20.02.2024</a:t>
            </a:fld>
            <a:endParaRPr lang="ru-RU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522951-8BBF-4CD8-AA42-E08568C3A4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Проект «Мой город Лесосибирск» в старшей группе «Карамельки»</a:t>
            </a:r>
          </a:p>
        </p:txBody>
      </p:sp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8864600" y="5907088"/>
            <a:ext cx="332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Выполнила: Паршина Е.В</a:t>
            </a: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5646738" y="6488113"/>
            <a:ext cx="2162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Лесосибирск 2024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ъект 2"/>
          <p:cNvSpPr>
            <a:spLocks noGrp="1"/>
          </p:cNvSpPr>
          <p:nvPr>
            <p:ph idx="1"/>
          </p:nvPr>
        </p:nvSpPr>
        <p:spPr>
          <a:xfrm>
            <a:off x="900113" y="823913"/>
            <a:ext cx="10682287" cy="4351337"/>
          </a:xfrm>
        </p:spPr>
        <p:txBody>
          <a:bodyPr/>
          <a:lstStyle/>
          <a:p>
            <a:pPr algn="just" eaLnBrk="1" hangingPunct="1"/>
            <a:r>
              <a:rPr lang="ru-RU" sz="1800" u="sng" smtClean="0">
                <a:latin typeface="Times New Roman" pitchFamily="18" charset="0"/>
                <a:cs typeface="Times New Roman" pitchFamily="18" charset="0"/>
              </a:rPr>
              <a:t>Тип проекта: 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исследовательский</a:t>
            </a:r>
          </a:p>
          <a:p>
            <a:pPr algn="just" eaLnBrk="1" hangingPunct="1"/>
            <a:r>
              <a:rPr lang="ru-RU" sz="1800" u="sng" smtClean="0">
                <a:latin typeface="Times New Roman" pitchFamily="18" charset="0"/>
                <a:cs typeface="Times New Roman" pitchFamily="18" charset="0"/>
              </a:rPr>
              <a:t>Продолжительность: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краткосрочный</a:t>
            </a:r>
          </a:p>
          <a:p>
            <a:pPr algn="just" eaLnBrk="1" hangingPunct="1"/>
            <a:r>
              <a:rPr lang="ru-RU" sz="1800" u="sng" smtClean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дети старшей группы, родители воспитанников, воспитатели.</a:t>
            </a:r>
          </a:p>
          <a:p>
            <a:pPr algn="just" eaLnBrk="1" hangingPunct="1"/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sz="1800" u="sng" smtClean="0">
                <a:latin typeface="Times New Roman" pitchFamily="18" charset="0"/>
                <a:cs typeface="Times New Roman" pitchFamily="18" charset="0"/>
              </a:rPr>
              <a:t>Актуальность проекта: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Каждый человек имеет свою малую родину, то место, где он родился и вырос. Для формирования у детей основ гражданской культуры, социально-нравственного развития личности, необходимо получение детьми знаний о родном городе.  Не имея достаточного количества знаний , трудно формировать у ребёнка уважительного отношения к малой родине. Детские воспоминания самые яркие, чем больше ребёнок  с детства будет знать о родных местах, родном городе, тем ближе и роднее становится ему родина- Россия.  В процессе целенаправленного педагогического наблюдения за состоянием знаний о родном городе детей  нашей группы выявили  низкий уровень представлений:  о родном городе, достопримечательностях города, о замечательных людях, прославивших город</a:t>
            </a:r>
          </a:p>
        </p:txBody>
      </p:sp>
      <p:pic>
        <p:nvPicPr>
          <p:cNvPr id="15362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7125" y="3448050"/>
            <a:ext cx="4548188" cy="431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3"/>
          <p:cNvSpPr txBox="1">
            <a:spLocks noChangeArrowheads="1"/>
          </p:cNvSpPr>
          <p:nvPr/>
        </p:nvSpPr>
        <p:spPr bwMode="auto">
          <a:xfrm>
            <a:off x="711200" y="652463"/>
            <a:ext cx="10741025" cy="4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u="sng">
                <a:latin typeface="Times New Roman" pitchFamily="18" charset="0"/>
                <a:cs typeface="Times New Roman" pitchFamily="18" charset="0"/>
              </a:rPr>
              <a:t>Цель проекта: 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создать условия для расширения представлений  о родном городе.  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Для детей: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1.Формировать элементарные представления о городе.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2. Формировать знания детей о людях, прославивших городе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3.Расширять знания детей  о достопримечательностях города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4.Учить называть свой домашний адрес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5.Развивать связную речь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6. Обогащать словарный запас 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7.Воспитывать любовь к своему городу.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Для родителей: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Сформировать активную родительскую позицию на основе тесного взаимодействия  воспитателей  и семьи по расширению кругозора детей о родном городе 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Привлечь родителей к совместной продуктивной деятельности с детьми 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3"/>
          <p:cNvSpPr>
            <a:spLocks noChangeArrowheads="1"/>
          </p:cNvSpPr>
          <p:nvPr/>
        </p:nvSpPr>
        <p:spPr bwMode="auto">
          <a:xfrm>
            <a:off x="2336800" y="334963"/>
            <a:ext cx="815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imes New Roman" pitchFamily="18" charset="0"/>
              </a:rPr>
              <a:t>Знакомство с достопримечательностями и производствами города.</a:t>
            </a:r>
          </a:p>
        </p:txBody>
      </p:sp>
      <p:pic>
        <p:nvPicPr>
          <p:cNvPr id="17410" name="Picture 3" descr="IMG_20231016_0823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6800" y="849313"/>
            <a:ext cx="7118350" cy="580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3"/>
          <p:cNvSpPr txBox="1">
            <a:spLocks noChangeArrowheads="1"/>
          </p:cNvSpPr>
          <p:nvPr/>
        </p:nvSpPr>
        <p:spPr bwMode="auto">
          <a:xfrm>
            <a:off x="3057525" y="322263"/>
            <a:ext cx="5281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Рассматривание фотоальбома «Лесосибирск»</a:t>
            </a:r>
          </a:p>
        </p:txBody>
      </p:sp>
      <p:pic>
        <p:nvPicPr>
          <p:cNvPr id="18434" name="Picture 3" descr="IMG_20240219_1611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1888" y="1014413"/>
            <a:ext cx="7275512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3"/>
          <p:cNvSpPr>
            <a:spLocks noChangeArrowheads="1"/>
          </p:cNvSpPr>
          <p:nvPr/>
        </p:nvSpPr>
        <p:spPr bwMode="auto">
          <a:xfrm>
            <a:off x="4818063" y="558800"/>
            <a:ext cx="1976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НОД «Мой город»</a:t>
            </a:r>
          </a:p>
        </p:txBody>
      </p:sp>
      <p:pic>
        <p:nvPicPr>
          <p:cNvPr id="19458" name="Picture 3" descr="IMG_20240216_1729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5425" y="1176338"/>
            <a:ext cx="3987800" cy="531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IMG_20230314_1554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1214438"/>
            <a:ext cx="3960813" cy="52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3"/>
          <p:cNvSpPr txBox="1">
            <a:spLocks noChangeArrowheads="1"/>
          </p:cNvSpPr>
          <p:nvPr/>
        </p:nvSpPr>
        <p:spPr bwMode="auto">
          <a:xfrm>
            <a:off x="3854450" y="320675"/>
            <a:ext cx="5022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Выставка рисунков «Мой любимый город»</a:t>
            </a:r>
          </a:p>
        </p:txBody>
      </p:sp>
      <p:pic>
        <p:nvPicPr>
          <p:cNvPr id="20482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9563" y="900113"/>
            <a:ext cx="9312275" cy="577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2954338" y="581025"/>
            <a:ext cx="6283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Совместная работа с родителями «Газета про родной город»</a:t>
            </a:r>
          </a:p>
        </p:txBody>
      </p:sp>
      <p:pic>
        <p:nvPicPr>
          <p:cNvPr id="21507" name="Picture 3" descr="IMG_20240220_1741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641211">
            <a:off x="466725" y="1579563"/>
            <a:ext cx="5792788" cy="4344987"/>
          </a:xfrm>
          <a:prstGeom prst="rect">
            <a:avLst/>
          </a:prstGeom>
          <a:noFill/>
        </p:spPr>
      </p:pic>
      <p:pic>
        <p:nvPicPr>
          <p:cNvPr id="21508" name="Picture 4" descr="IMG_20240220_1741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38834">
            <a:off x="6176963" y="1836738"/>
            <a:ext cx="5551487" cy="4164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3"/>
          <p:cNvSpPr>
            <a:spLocks noChangeArrowheads="1"/>
          </p:cNvSpPr>
          <p:nvPr/>
        </p:nvSpPr>
        <p:spPr bwMode="auto">
          <a:xfrm>
            <a:off x="6096000" y="5157788"/>
            <a:ext cx="5486400" cy="64611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Родители  принимают активное участие в совместной продуктивной деятельности с детьми.</a:t>
            </a:r>
          </a:p>
        </p:txBody>
      </p:sp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4351338" y="0"/>
            <a:ext cx="40259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</a:p>
        </p:txBody>
      </p:sp>
      <p:sp>
        <p:nvSpPr>
          <p:cNvPr id="22531" name="Прямоугольник 5"/>
          <p:cNvSpPr>
            <a:spLocks noChangeArrowheads="1"/>
          </p:cNvSpPr>
          <p:nvPr/>
        </p:nvSpPr>
        <p:spPr bwMode="auto">
          <a:xfrm>
            <a:off x="304800" y="1971675"/>
            <a:ext cx="3970338" cy="37623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Дети знают город, в котором живут.</a:t>
            </a:r>
          </a:p>
        </p:txBody>
      </p:sp>
      <p:sp>
        <p:nvSpPr>
          <p:cNvPr id="22532" name="Прямоугольник 6"/>
          <p:cNvSpPr>
            <a:spLocks noChangeArrowheads="1"/>
          </p:cNvSpPr>
          <p:nvPr/>
        </p:nvSpPr>
        <p:spPr bwMode="auto">
          <a:xfrm>
            <a:off x="425450" y="3614738"/>
            <a:ext cx="3979863" cy="37623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Дети знают свой домашний адрес.</a:t>
            </a:r>
          </a:p>
        </p:txBody>
      </p:sp>
      <p:sp>
        <p:nvSpPr>
          <p:cNvPr id="22533" name="Прямоугольник 7"/>
          <p:cNvSpPr>
            <a:spLocks noChangeArrowheads="1"/>
          </p:cNvSpPr>
          <p:nvPr/>
        </p:nvSpPr>
        <p:spPr bwMode="auto">
          <a:xfrm>
            <a:off x="747713" y="5157788"/>
            <a:ext cx="4811712" cy="64611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Дети научаться при небольшой помощи  называть достопримечательности города.</a:t>
            </a:r>
          </a:p>
        </p:txBody>
      </p:sp>
      <p:sp>
        <p:nvSpPr>
          <p:cNvPr id="22534" name="Прямоугольник 8"/>
          <p:cNvSpPr>
            <a:spLocks noChangeArrowheads="1"/>
          </p:cNvSpPr>
          <p:nvPr/>
        </p:nvSpPr>
        <p:spPr bwMode="auto">
          <a:xfrm>
            <a:off x="5989638" y="1376363"/>
            <a:ext cx="6002337" cy="6508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Дети могут называть несколько названий улиц города.</a:t>
            </a:r>
          </a:p>
        </p:txBody>
      </p:sp>
      <p:sp>
        <p:nvSpPr>
          <p:cNvPr id="22535" name="Прямоугольник 9"/>
          <p:cNvSpPr>
            <a:spLocks noChangeArrowheads="1"/>
          </p:cNvSpPr>
          <p:nvPr/>
        </p:nvSpPr>
        <p:spPr bwMode="auto">
          <a:xfrm>
            <a:off x="4770438" y="3305175"/>
            <a:ext cx="5826125" cy="6508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У детей появиться желание получать сведения о новых объектах.</a:t>
            </a:r>
          </a:p>
        </p:txBody>
      </p:sp>
      <p:cxnSp>
        <p:nvCxnSpPr>
          <p:cNvPr id="22536" name="Прямая со стрелкой 12"/>
          <p:cNvCxnSpPr>
            <a:cxnSpLocks noChangeShapeType="1"/>
          </p:cNvCxnSpPr>
          <p:nvPr/>
        </p:nvCxnSpPr>
        <p:spPr bwMode="auto">
          <a:xfrm flipH="1">
            <a:off x="3614738" y="962025"/>
            <a:ext cx="1360487" cy="809625"/>
          </a:xfrm>
          <a:prstGeom prst="straightConnector1">
            <a:avLst/>
          </a:prstGeom>
          <a:noFill/>
          <a:ln w="76200" algn="ctr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cxnSp>
        <p:nvCxnSpPr>
          <p:cNvPr id="22537" name="Прямая со стрелкой 14"/>
          <p:cNvCxnSpPr>
            <a:cxnSpLocks noChangeShapeType="1"/>
          </p:cNvCxnSpPr>
          <p:nvPr/>
        </p:nvCxnSpPr>
        <p:spPr bwMode="auto">
          <a:xfrm flipH="1">
            <a:off x="5770563" y="1106488"/>
            <a:ext cx="144462" cy="2219325"/>
          </a:xfrm>
          <a:prstGeom prst="straightConnector1">
            <a:avLst/>
          </a:prstGeom>
          <a:noFill/>
          <a:ln w="76200" algn="ctr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cxnSp>
        <p:nvCxnSpPr>
          <p:cNvPr id="22538" name="Прямая со стрелкой 16"/>
          <p:cNvCxnSpPr>
            <a:cxnSpLocks noChangeShapeType="1"/>
          </p:cNvCxnSpPr>
          <p:nvPr/>
        </p:nvCxnSpPr>
        <p:spPr bwMode="auto">
          <a:xfrm>
            <a:off x="6473825" y="860425"/>
            <a:ext cx="768350" cy="460375"/>
          </a:xfrm>
          <a:prstGeom prst="straightConnector1">
            <a:avLst/>
          </a:prstGeom>
          <a:noFill/>
          <a:ln w="76200" algn="ctr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cxnSp>
        <p:nvCxnSpPr>
          <p:cNvPr id="22539" name="Прямая со стрелкой 18"/>
          <p:cNvCxnSpPr>
            <a:cxnSpLocks noChangeShapeType="1"/>
          </p:cNvCxnSpPr>
          <p:nvPr/>
        </p:nvCxnSpPr>
        <p:spPr bwMode="auto">
          <a:xfrm flipH="1">
            <a:off x="3086100" y="1052513"/>
            <a:ext cx="2198688" cy="2230437"/>
          </a:xfrm>
          <a:prstGeom prst="straightConnector1">
            <a:avLst/>
          </a:prstGeom>
          <a:noFill/>
          <a:ln w="76200" algn="ctr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cxnSp>
        <p:nvCxnSpPr>
          <p:cNvPr id="22540" name="Прямая со стрелкой 20"/>
          <p:cNvCxnSpPr>
            <a:cxnSpLocks/>
          </p:cNvCxnSpPr>
          <p:nvPr/>
        </p:nvCxnSpPr>
        <p:spPr bwMode="auto">
          <a:xfrm flipH="1">
            <a:off x="3670300" y="1106488"/>
            <a:ext cx="1928813" cy="4094162"/>
          </a:xfrm>
          <a:prstGeom prst="straightConnector1">
            <a:avLst/>
          </a:prstGeom>
          <a:noFill/>
          <a:ln w="76200" algn="ctr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cxnSp>
        <p:nvCxnSpPr>
          <p:cNvPr id="22541" name="Прямая со стрелкой 23"/>
          <p:cNvCxnSpPr>
            <a:cxnSpLocks noChangeShapeType="1"/>
          </p:cNvCxnSpPr>
          <p:nvPr/>
        </p:nvCxnSpPr>
        <p:spPr bwMode="auto">
          <a:xfrm>
            <a:off x="6242050" y="1106488"/>
            <a:ext cx="2555875" cy="4175125"/>
          </a:xfrm>
          <a:prstGeom prst="straightConnector1">
            <a:avLst/>
          </a:prstGeom>
          <a:noFill/>
          <a:ln w="76200" algn="ctr">
            <a:solidFill>
              <a:schemeClr val="accent1"/>
            </a:solidFill>
            <a:miter lim="800000"/>
            <a:headEnd/>
            <a:tailEnd type="triangl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273</Words>
  <Application>Microsoft Office PowerPoint</Application>
  <PresentationFormat>Произвольный</PresentationFormat>
  <Paragraphs>37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 Light</vt:lpstr>
      <vt:lpstr>Calibri</vt:lpstr>
      <vt:lpstr>Times New Roman</vt:lpstr>
      <vt:lpstr>Тема Office</vt:lpstr>
      <vt:lpstr>Проект «Мой город Лесосибирск» в старшей группе «Карамельки»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«Мой город Лесосибирск» в старшей группе «Карамельки»</dc:title>
  <dc:creator>Пользователь</dc:creator>
  <cp:lastModifiedBy>1</cp:lastModifiedBy>
  <cp:revision>8</cp:revision>
  <dcterms:created xsi:type="dcterms:W3CDTF">2024-02-19T07:52:43Z</dcterms:created>
  <dcterms:modified xsi:type="dcterms:W3CDTF">2024-02-20T13:09:06Z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359327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