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0" r:id="rId9"/>
    <p:sldId id="261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7DE04-E4DC-4BD4-8607-D79D1E85F308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73A4E-06E2-431B-8A57-D88A99E51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иолетовый8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Родителям о курсе ОРКСЭ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иолетовый8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latin typeface="Georgia" pitchFamily="18" charset="0"/>
              </a:rPr>
              <a:t>Курс «Основы религиозных культур и светской этики»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1412776"/>
            <a:ext cx="3849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>
                <a:latin typeface="Georgia" pitchFamily="18" charset="0"/>
              </a:rPr>
              <a:t>с</a:t>
            </a:r>
            <a:r>
              <a:rPr lang="ru-RU" sz="2800" dirty="0" smtClean="0">
                <a:latin typeface="Georgia" pitchFamily="18" charset="0"/>
              </a:rPr>
              <a:t>остоит из 6 модулей: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34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95536" y="1916832"/>
            <a:ext cx="8229600" cy="4525963"/>
          </a:xfrm>
          <a:prstGeom prst="rect">
            <a:avLst/>
          </a:prstGeom>
        </p:spPr>
        <p:txBody>
          <a:bodyPr/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</a:rPr>
              <a:t>Основы 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Georgia" pitchFamily="18" charset="0"/>
              </a:rPr>
              <a:t>православной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</a:rPr>
              <a:t> культуры;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</a:rPr>
              <a:t>Основы 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eorgia" pitchFamily="18" charset="0"/>
              </a:rPr>
              <a:t>исламской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</a:rPr>
              <a:t> культуры;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</a:rPr>
              <a:t>Основы 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</a:rPr>
              <a:t>буддийской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</a:rPr>
              <a:t> культуры;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</a:rPr>
              <a:t>Основы 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eorgia" pitchFamily="18" charset="0"/>
              </a:rPr>
              <a:t>иудейской</a:t>
            </a: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</a:rPr>
              <a:t> культуры;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</a:rPr>
              <a:t>Основы мировых религиозных культур;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28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</a:rPr>
              <a:t>Основы светской этики.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u="none" strike="noStrike" kern="1200" cap="none" spc="0" normalizeH="0" baseline="0" noProof="0" dirty="0" smtClean="0">
              <a:ln>
                <a:noFill/>
              </a:ln>
              <a:solidFill>
                <a:srgbClr val="FF66CC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книги вс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74625"/>
            <a:ext cx="8064500" cy="6683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учебник 2"/>
          <p:cNvPicPr>
            <a:picLocks noChangeAspect="1" noChangeArrowheads="1"/>
          </p:cNvPicPr>
          <p:nvPr/>
        </p:nvPicPr>
        <p:blipFill>
          <a:blip r:embed="rId2" cstate="print"/>
          <a:srcRect l="4724" t="8858" r="9448" b="7440"/>
          <a:stretch>
            <a:fillRect/>
          </a:stretch>
        </p:blipFill>
        <p:spPr bwMode="auto">
          <a:xfrm>
            <a:off x="250825" y="1268413"/>
            <a:ext cx="3984625" cy="518318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9461" name="Picture 5" descr="учебн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8913"/>
            <a:ext cx="4244975" cy="5256212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0" y="-241300"/>
            <a:ext cx="9144000" cy="1554163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>
                <a:srgbClr val="FFFFFF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b="1">
                <a:solidFill>
                  <a:srgbClr val="FFFFFF"/>
                </a:solidFill>
              </a:rPr>
              <a:t/>
            </a:r>
            <a:br>
              <a:rPr lang="en-GB" sz="3200" b="1">
                <a:solidFill>
                  <a:srgbClr val="FFFFFF"/>
                </a:solidFill>
              </a:rPr>
            </a:br>
            <a:r>
              <a:rPr lang="en-GB" sz="3200" b="1">
                <a:solidFill>
                  <a:srgbClr val="FFFFFF"/>
                </a:solidFill>
              </a:rPr>
              <a:t>Место курса в программе обучения</a:t>
            </a:r>
            <a:r>
              <a:rPr lang="en-GB" sz="3200" b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en-GB" sz="3200" b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</a:br>
            <a:endParaRPr lang="en-GB" sz="3200" b="1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14313" y="1571625"/>
            <a:ext cx="8929687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446088" indent="-382588">
              <a:spcBef>
                <a:spcPts val="600"/>
              </a:spcBef>
              <a:buClr>
                <a:srgbClr val="000099"/>
              </a:buClr>
              <a:buFont typeface="Arial" charset="0"/>
              <a:buChar char="•"/>
              <a:tabLst>
                <a:tab pos="1016000" algn="l"/>
                <a:tab pos="1930400" algn="l"/>
                <a:tab pos="2844800" algn="l"/>
                <a:tab pos="3759200" algn="l"/>
                <a:tab pos="4673600" algn="l"/>
                <a:tab pos="5588000" algn="l"/>
                <a:tab pos="6502400" algn="l"/>
                <a:tab pos="7416800" algn="l"/>
                <a:tab pos="8331200" algn="l"/>
                <a:tab pos="9245600" algn="l"/>
                <a:tab pos="10160000" algn="l"/>
              </a:tabLst>
            </a:pPr>
            <a:r>
              <a:rPr lang="en-GB" sz="2400" b="1">
                <a:solidFill>
                  <a:srgbClr val="000099"/>
                </a:solidFill>
                <a:cs typeface="Times New Roman" pitchFamily="16" charset="0"/>
              </a:rPr>
              <a:t>Изучается на переходной стадии от начальной к основной ступени общеобразовательной школы. </a:t>
            </a:r>
          </a:p>
          <a:p>
            <a:pPr marL="446088" indent="-382588">
              <a:spcBef>
                <a:spcPts val="600"/>
              </a:spcBef>
              <a:buClr>
                <a:srgbClr val="000099"/>
              </a:buClr>
              <a:buFont typeface="Arial" charset="0"/>
              <a:buChar char="•"/>
              <a:tabLst>
                <a:tab pos="1016000" algn="l"/>
                <a:tab pos="1930400" algn="l"/>
                <a:tab pos="2844800" algn="l"/>
                <a:tab pos="3759200" algn="l"/>
                <a:tab pos="4673600" algn="l"/>
                <a:tab pos="5588000" algn="l"/>
                <a:tab pos="6502400" algn="l"/>
                <a:tab pos="7416800" algn="l"/>
                <a:tab pos="8331200" algn="l"/>
                <a:tab pos="9245600" algn="l"/>
                <a:tab pos="10160000" algn="l"/>
              </a:tabLst>
            </a:pPr>
            <a:r>
              <a:rPr lang="en-GB" sz="2400" b="1">
                <a:solidFill>
                  <a:srgbClr val="000099"/>
                </a:solidFill>
                <a:cs typeface="Times New Roman" pitchFamily="16" charset="0"/>
              </a:rPr>
              <a:t>Дополняет обществоведческие аспекты предмета «Окружающий мир»</a:t>
            </a:r>
          </a:p>
          <a:p>
            <a:pPr marL="446088" indent="-382588">
              <a:spcBef>
                <a:spcPts val="600"/>
              </a:spcBef>
              <a:buClr>
                <a:srgbClr val="000099"/>
              </a:buClr>
              <a:buFont typeface="Arial" charset="0"/>
              <a:buChar char="•"/>
              <a:tabLst>
                <a:tab pos="1016000" algn="l"/>
                <a:tab pos="1930400" algn="l"/>
                <a:tab pos="2844800" algn="l"/>
                <a:tab pos="3759200" algn="l"/>
                <a:tab pos="4673600" algn="l"/>
                <a:tab pos="5588000" algn="l"/>
                <a:tab pos="6502400" algn="l"/>
                <a:tab pos="7416800" algn="l"/>
                <a:tab pos="8331200" algn="l"/>
                <a:tab pos="9245600" algn="l"/>
                <a:tab pos="10160000" algn="l"/>
              </a:tabLst>
            </a:pPr>
            <a:r>
              <a:rPr lang="en-GB" sz="2400" b="1">
                <a:solidFill>
                  <a:srgbClr val="000099"/>
                </a:solidFill>
                <a:cs typeface="Times New Roman" pitchFamily="16" charset="0"/>
              </a:rPr>
              <a:t>Предваряет начинающееся в 5 классе изучение предмета «История»</a:t>
            </a:r>
          </a:p>
        </p:txBody>
      </p:sp>
      <p:sp>
        <p:nvSpPr>
          <p:cNvPr id="36867" name="AutoShape 3"/>
          <p:cNvSpPr>
            <a:spLocks noChangeArrowheads="1"/>
          </p:cNvSpPr>
          <p:nvPr/>
        </p:nvSpPr>
        <p:spPr bwMode="auto">
          <a:xfrm>
            <a:off x="571500" y="4286250"/>
            <a:ext cx="2714625" cy="1571625"/>
          </a:xfrm>
          <a:prstGeom prst="rightArrow">
            <a:avLst>
              <a:gd name="adj1" fmla="val 50000"/>
              <a:gd name="adj2" fmla="val 50003"/>
            </a:avLst>
          </a:prstGeom>
          <a:gradFill rotWithShape="0">
            <a:gsLst>
              <a:gs pos="0">
                <a:srgbClr val="F0FFFF"/>
              </a:gs>
              <a:gs pos="100000">
                <a:srgbClr val="CFFFFF"/>
              </a:gs>
            </a:gsLst>
            <a:lin ang="16200000" scaled="1"/>
          </a:gradFill>
          <a:ln w="9360">
            <a:solidFill>
              <a:srgbClr val="B6DCDF"/>
            </a:solidFill>
            <a:miter lim="800000"/>
            <a:headEnd/>
            <a:tailEnd/>
          </a:ln>
          <a:effectLst>
            <a:outerShdw dist="109865" dir="634411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>
                <a:srgbClr val="000099"/>
              </a:buClr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  <a:t>Окружающий мир</a:t>
            </a:r>
          </a:p>
        </p:txBody>
      </p:sp>
      <p:sp>
        <p:nvSpPr>
          <p:cNvPr id="36868" name="Oval 4"/>
          <p:cNvSpPr>
            <a:spLocks noChangeArrowheads="1"/>
          </p:cNvSpPr>
          <p:nvPr/>
        </p:nvSpPr>
        <p:spPr bwMode="auto">
          <a:xfrm>
            <a:off x="3429000" y="4643438"/>
            <a:ext cx="2214563" cy="857250"/>
          </a:xfrm>
          <a:prstGeom prst="ellipse">
            <a:avLst/>
          </a:prstGeom>
          <a:gradFill rotWithShape="0">
            <a:gsLst>
              <a:gs pos="0">
                <a:srgbClr val="F0FFFF"/>
              </a:gs>
              <a:gs pos="100000">
                <a:srgbClr val="CFFFFF"/>
              </a:gs>
            </a:gsLst>
            <a:lin ang="16200000" scaled="1"/>
          </a:gradFill>
          <a:ln w="9360">
            <a:solidFill>
              <a:srgbClr val="B6DCDF"/>
            </a:solidFill>
            <a:miter lim="800000"/>
            <a:headEnd/>
            <a:tailEnd/>
          </a:ln>
          <a:effectLst>
            <a:outerShdw dist="109865" dir="634411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n-GB" sz="2400" b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ОРКСЭ</a:t>
            </a:r>
          </a:p>
          <a:p>
            <a:pPr algn="ctr">
              <a:buClr>
                <a:srgbClr val="FF0000"/>
              </a:buClr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400" b="1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5786438" y="4286250"/>
            <a:ext cx="2571750" cy="1643063"/>
          </a:xfrm>
          <a:prstGeom prst="rightArrow">
            <a:avLst>
              <a:gd name="adj1" fmla="val 50000"/>
              <a:gd name="adj2" fmla="val 50000"/>
            </a:avLst>
          </a:prstGeom>
          <a:gradFill rotWithShape="0">
            <a:gsLst>
              <a:gs pos="0">
                <a:srgbClr val="F0FFFF"/>
              </a:gs>
              <a:gs pos="100000">
                <a:srgbClr val="CFFFFF"/>
              </a:gs>
            </a:gsLst>
            <a:lin ang="16200000" scaled="1"/>
          </a:gradFill>
          <a:ln w="9360">
            <a:solidFill>
              <a:srgbClr val="B6DCDF"/>
            </a:solidFill>
            <a:miter lim="800000"/>
            <a:headEnd/>
            <a:tailEnd/>
          </a:ln>
          <a:effectLst>
            <a:outerShdw dist="109865" dir="634411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buClr>
                <a:srgbClr val="000099"/>
              </a:buClr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>
                <a:solidFill>
                  <a:srgbClr val="000099"/>
                </a:solidFill>
                <a:latin typeface="Times New Roman" pitchFamily="16" charset="0"/>
                <a:cs typeface="Times New Roman" pitchFamily="16" charset="0"/>
              </a:rPr>
              <a:t>История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50" y="1857375"/>
            <a:ext cx="8429625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«учусь добру»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«учусь быть культурным»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«учусь дружить»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«учусь уважать других»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«учусь честности, справедливости»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«помогать людям»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«быть внимательным 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милосердным»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«уважать родителей и старших»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«стараться не совершать плохих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поступков», «понимать других,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не быть эгоистом»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«учусь любви и терпению»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14290"/>
            <a:ext cx="8358245" cy="181588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Ответы детей на вопрос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«Чему вы учитесь на уроках?»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(2009-2010 учебный год):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Рисунок 5" descr="00028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2500313"/>
            <a:ext cx="27860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686800" cy="7572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Результаты  мониторинга  первого  этапа  апробации курса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42984"/>
            <a:ext cx="8358245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Детям больше всего запомнилось: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625" y="1857375"/>
            <a:ext cx="8572500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Темы «Праздники», «Пасха», «Христос и Его крест», «Икона», «Храм»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Беседы о добре и зле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Заповеди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Рассказы 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святых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Беседы 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сострадании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 милосердии</a:t>
            </a:r>
          </a:p>
        </p:txBody>
      </p:sp>
      <p:pic>
        <p:nvPicPr>
          <p:cNvPr id="8" name="Рисунок 7" descr="292.jpg"/>
          <p:cNvPicPr>
            <a:picLocks noChangeAspect="1"/>
          </p:cNvPicPr>
          <p:nvPr/>
        </p:nvPicPr>
        <p:blipFill>
          <a:blip r:embed="rId2" cstate="print"/>
          <a:srcRect l="17531" t="12697"/>
          <a:stretch>
            <a:fillRect/>
          </a:stretch>
        </p:blipFill>
        <p:spPr bwMode="auto">
          <a:xfrm>
            <a:off x="4000500" y="3500438"/>
            <a:ext cx="457200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21709.jpg"/>
          <p:cNvPicPr>
            <a:picLocks noChangeAspect="1"/>
          </p:cNvPicPr>
          <p:nvPr/>
        </p:nvPicPr>
        <p:blipFill>
          <a:blip r:embed="rId3" cstate="print"/>
          <a:srcRect b="8749"/>
          <a:stretch>
            <a:fillRect/>
          </a:stretch>
        </p:blipFill>
        <p:spPr bwMode="auto">
          <a:xfrm rot="-565038">
            <a:off x="7685088" y="2508250"/>
            <a:ext cx="394335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f35586736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784976" cy="648071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3501008"/>
            <a:ext cx="8928992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anose="02040502050405020303" pitchFamily="18" charset="0"/>
              </a:rPr>
              <a:t>Благодарю за внимание</a:t>
            </a:r>
            <a:endParaRPr lang="ru-RU" sz="5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286124"/>
            <a:ext cx="8229600" cy="2500330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начальных классов: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Цюрук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Елена Петровна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1785938"/>
            <a:ext cx="2328863" cy="4643437"/>
          </a:xfrm>
        </p:spPr>
        <p:txBody>
          <a:bodyPr/>
          <a:lstStyle/>
          <a:p>
            <a:pPr eaLnBrk="1" hangingPunct="1"/>
            <a:r>
              <a:rPr lang="ru-RU" sz="2200" b="1" i="1" smtClean="0"/>
              <a:t>В соответствии с новыми ФГОС с 2012 года во всех субъектах РФ в процесс обучения вводится новая область знания: «Основы духовно-нравственной культуры народов России»</a:t>
            </a:r>
          </a:p>
        </p:txBody>
      </p:sp>
      <p:pic>
        <p:nvPicPr>
          <p:cNvPr id="3075" name="Содержимое 12" descr="новая школ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00375" y="1928813"/>
            <a:ext cx="5754688" cy="4508500"/>
          </a:xfrm>
        </p:spPr>
      </p:pic>
      <p:pic>
        <p:nvPicPr>
          <p:cNvPr id="3076" name="Picture 3" descr="C:\Users\Asus\Desktop\стандар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214313"/>
            <a:ext cx="4143375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Основные особенности: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Преподавать курс будут светские педагоги;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Курс имеет не вероучительный, а культурологический характер;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Содержание подчинено воспитанию личности гражданина России посредством приобщения его к нравственным и мировоззренческим ценностям.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990000"/>
                </a:solidFill>
              </a:rPr>
              <a:t>Содержание</a:t>
            </a:r>
          </a:p>
        </p:txBody>
      </p:sp>
      <p:sp>
        <p:nvSpPr>
          <p:cNvPr id="5123" name="AutoShape 4"/>
          <p:cNvSpPr>
            <a:spLocks noChangeArrowheads="1"/>
          </p:cNvSpPr>
          <p:nvPr/>
        </p:nvSpPr>
        <p:spPr bwMode="auto">
          <a:xfrm rot="5400000">
            <a:off x="3311525" y="2097088"/>
            <a:ext cx="2376488" cy="1008062"/>
          </a:xfrm>
          <a:prstGeom prst="rightArrow">
            <a:avLst>
              <a:gd name="adj1" fmla="val 50000"/>
              <a:gd name="adj2" fmla="val 5893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AutoShape 5"/>
          <p:cNvSpPr>
            <a:spLocks noChangeArrowheads="1"/>
          </p:cNvSpPr>
          <p:nvPr/>
        </p:nvSpPr>
        <p:spPr bwMode="auto">
          <a:xfrm rot="6868477">
            <a:off x="1163638" y="2127250"/>
            <a:ext cx="2665412" cy="852488"/>
          </a:xfrm>
          <a:prstGeom prst="rightArrow">
            <a:avLst>
              <a:gd name="adj1" fmla="val 50000"/>
              <a:gd name="adj2" fmla="val 7816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utoShape 6"/>
          <p:cNvSpPr>
            <a:spLocks noChangeArrowheads="1"/>
          </p:cNvSpPr>
          <p:nvPr/>
        </p:nvSpPr>
        <p:spPr bwMode="auto">
          <a:xfrm rot="3763534">
            <a:off x="5136357" y="2186781"/>
            <a:ext cx="2736850" cy="728663"/>
          </a:xfrm>
          <a:prstGeom prst="rightArrow">
            <a:avLst>
              <a:gd name="adj1" fmla="val 50000"/>
              <a:gd name="adj2" fmla="val 93900"/>
            </a:avLst>
          </a:prstGeom>
          <a:solidFill>
            <a:srgbClr val="99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Oval 7"/>
          <p:cNvSpPr>
            <a:spLocks noChangeArrowheads="1"/>
          </p:cNvSpPr>
          <p:nvPr/>
        </p:nvSpPr>
        <p:spPr bwMode="auto">
          <a:xfrm>
            <a:off x="179388" y="3789363"/>
            <a:ext cx="2736850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Oval 8"/>
          <p:cNvSpPr>
            <a:spLocks noChangeArrowheads="1"/>
          </p:cNvSpPr>
          <p:nvPr/>
        </p:nvSpPr>
        <p:spPr bwMode="auto">
          <a:xfrm>
            <a:off x="3203575" y="3860800"/>
            <a:ext cx="2736850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Oval 9"/>
          <p:cNvSpPr>
            <a:spLocks noChangeArrowheads="1"/>
          </p:cNvSpPr>
          <p:nvPr/>
        </p:nvSpPr>
        <p:spPr bwMode="auto">
          <a:xfrm>
            <a:off x="6227763" y="3789363"/>
            <a:ext cx="2736850" cy="1584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Text Box 10"/>
          <p:cNvSpPr txBox="1">
            <a:spLocks noChangeArrowheads="1"/>
          </p:cNvSpPr>
          <p:nvPr/>
        </p:nvSpPr>
        <p:spPr bwMode="auto">
          <a:xfrm>
            <a:off x="395288" y="4292600"/>
            <a:ext cx="2520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Отечество</a:t>
            </a:r>
          </a:p>
        </p:txBody>
      </p:sp>
      <p:sp>
        <p:nvSpPr>
          <p:cNvPr id="5130" name="Text Box 11"/>
          <p:cNvSpPr txBox="1">
            <a:spLocks noChangeArrowheads="1"/>
          </p:cNvSpPr>
          <p:nvPr/>
        </p:nvSpPr>
        <p:spPr bwMode="auto">
          <a:xfrm>
            <a:off x="3635375" y="4292600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FFFF00"/>
                </a:solidFill>
              </a:rPr>
              <a:t>Семья</a:t>
            </a:r>
          </a:p>
        </p:txBody>
      </p:sp>
      <p:sp>
        <p:nvSpPr>
          <p:cNvPr id="5131" name="Text Box 12"/>
          <p:cNvSpPr txBox="1">
            <a:spLocks noChangeArrowheads="1"/>
          </p:cNvSpPr>
          <p:nvPr/>
        </p:nvSpPr>
        <p:spPr bwMode="auto">
          <a:xfrm>
            <a:off x="6659563" y="4076700"/>
            <a:ext cx="20161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0099"/>
                </a:solidFill>
              </a:rPr>
              <a:t>Культурная традиция</a:t>
            </a:r>
          </a:p>
        </p:txBody>
      </p:sp>
      <p:pic>
        <p:nvPicPr>
          <p:cNvPr id="5132" name="Picture 18" descr="р и к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115888"/>
            <a:ext cx="2201863" cy="1938337"/>
          </a:xfrm>
          <a:prstGeom prst="rect">
            <a:avLst/>
          </a:prstGeom>
          <a:solidFill>
            <a:srgbClr val="FF0000"/>
          </a:solidFill>
          <a:ln w="2857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иолетовый8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620688"/>
            <a:ext cx="4572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Внедрение курса «Основы религиозных культур и светской этики» в учебный процесс общеобразовательных школ вызывает немалый интерес в обществе. Родители, учителя, общественность осознают необходимость принятия на государственном уровне мер, обеспечивающих возвращение воспитания в школу, укрепление сотрудничества государства, школы, семьи, общественных и традиционных религиозных организаций в целях духовно-нравственного развития и воспитания школьников, морального оздоровления общества.</a:t>
            </a:r>
          </a:p>
        </p:txBody>
      </p:sp>
      <p:pic>
        <p:nvPicPr>
          <p:cNvPr id="6" name="Рисунок 5" descr="ucos34t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068960"/>
            <a:ext cx="2857500" cy="2857500"/>
          </a:xfrm>
          <a:prstGeom prst="rect">
            <a:avLst/>
          </a:prstGeom>
        </p:spPr>
      </p:pic>
      <p:pic>
        <p:nvPicPr>
          <p:cNvPr id="7" name="Рисунок 6" descr="a08b4f7396cc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33715">
            <a:off x="6780927" y="885397"/>
            <a:ext cx="1533551" cy="153355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иолетовый8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i-main-pic" descr="Картинка 36 из 398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0"/>
            <a:ext cx="5067250" cy="642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иолетовый8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971600" y="332656"/>
            <a:ext cx="7239000" cy="6123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В возрасте 10 лет ребёнок становится младшим подростком. Этот возрастной период сменяет детство и продлится примерно до 12 лет.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Младший подростковый возраст (учащиеся 4—6 классов) — один из самых сложных периодов развития школьников.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В это время ребёнок одновременно переживает два кризиса — возрастной и образовательный.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В дополнение к этому внешняя информационная среда оказывает на ребёнка и семью не всегда позитивное воздействие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</a:endParaRPr>
          </a:p>
        </p:txBody>
      </p:sp>
      <p:pic>
        <p:nvPicPr>
          <p:cNvPr id="4098" name="Picture 2" descr="http://im2-tub-ru.yandex.net/i?id=74323061-44-72&amp;n=2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BEAE8"/>
              </a:clrFrom>
              <a:clrTo>
                <a:srgbClr val="EBEAE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3861048"/>
            <a:ext cx="1446879" cy="2868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иолетовый8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683568" y="116632"/>
            <a:ext cx="7300664" cy="6195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Оно обеспечивает решение важной психолого-педагогической задачи: младший подросток при любых условиях создаёт собственную систему новых ценностей, но если он это делает, имея ясное представление о высших ценностях, в которых сконцентрирован лучший нравственный опыт человечества, то его собственный процесс переоценки ценностей будет осознанным и позитивным.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  Этому процессу призван содействовать курс «Основы религиозных культур и светской этики».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im6-tub-ru.yandex.net/i?id=146244430-3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616770"/>
            <a:ext cx="3376786" cy="2241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иолетовый8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07976" y="5570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32656"/>
            <a:ext cx="6760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Georgia" pitchFamily="18" charset="0"/>
              </a:rPr>
              <a:t>Культурологический принцип</a:t>
            </a:r>
            <a:endParaRPr lang="ru-RU" sz="3600" dirty="0">
              <a:latin typeface="Georgia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9552" y="1196752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Курс является культурологическим и направлен на развитие у школьников 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000" dirty="0">
                <a:latin typeface="Georgia" pitchFamily="18" charset="0"/>
              </a:rPr>
              <a:t> 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4 классов представлений о нравственных идеалах и ценностях, составляющих основу религиозных и светских традиций многонациональной культуры России, на понимание их значения в жизни современного общества, а также своей сопричастности к ним.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512</Words>
  <Application>Microsoft Office PowerPoint</Application>
  <PresentationFormat>Экран (4:3)</PresentationFormat>
  <Paragraphs>62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Родителям о курсе ОРКСЭ</vt:lpstr>
      <vt:lpstr>Слайд 2</vt:lpstr>
      <vt:lpstr>Основные особенности:</vt:lpstr>
      <vt:lpstr>Содержание</vt:lpstr>
      <vt:lpstr>Слайд 5</vt:lpstr>
      <vt:lpstr>Слайд 6</vt:lpstr>
      <vt:lpstr>Слайд 7</vt:lpstr>
      <vt:lpstr>Слайд 8</vt:lpstr>
      <vt:lpstr>Слайд 9</vt:lpstr>
      <vt:lpstr>Курс «Основы религиозных культур и светской этики»</vt:lpstr>
      <vt:lpstr>Слайд 11</vt:lpstr>
      <vt:lpstr>Слайд 12</vt:lpstr>
      <vt:lpstr>Слайд 13</vt:lpstr>
      <vt:lpstr>Слайд 14</vt:lpstr>
      <vt:lpstr>Результаты  мониторинга  первого  этапа  апробации курса </vt:lpstr>
      <vt:lpstr>Благодарю за внимание</vt:lpstr>
      <vt:lpstr>Спасибо за внимание!   Учитель начальных классов: Цюрук Елена Петровна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Родителям о курсе ОРКСЭ</dc:title>
  <dc:creator>1</dc:creator>
  <cp:lastModifiedBy>user</cp:lastModifiedBy>
  <cp:revision>3</cp:revision>
  <dcterms:created xsi:type="dcterms:W3CDTF">2018-02-26T09:27:21Z</dcterms:created>
  <dcterms:modified xsi:type="dcterms:W3CDTF">2024-02-20T00:19:10Z</dcterms:modified>
</cp:coreProperties>
</file>