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57" r:id="rId4"/>
    <p:sldId id="261" r:id="rId5"/>
    <p:sldId id="259" r:id="rId6"/>
    <p:sldId id="262" r:id="rId7"/>
    <p:sldId id="265" r:id="rId8"/>
    <p:sldId id="263" r:id="rId9"/>
    <p:sldId id="264" r:id="rId10"/>
    <p:sldId id="266" r:id="rId11"/>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6541" autoAdjust="0"/>
    <p:restoredTop sz="94660"/>
  </p:normalViewPr>
  <p:slideViewPr>
    <p:cSldViewPr>
      <p:cViewPr varScale="1">
        <p:scale>
          <a:sx n="68" d="100"/>
          <a:sy n="68" d="100"/>
        </p:scale>
        <p:origin x="-1404"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DB11122B-54D4-4C04-A0D5-E281D1F750CF}" type="datetimeFigureOut">
              <a:rPr lang="ru-RU" smtClean="0"/>
              <a:pPr/>
              <a:t>30.10.2017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5CDEDBE-4D75-41AC-9FD2-C8CADDC3A893}"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DB11122B-54D4-4C04-A0D5-E281D1F750CF}" type="datetimeFigureOut">
              <a:rPr lang="ru-RU" smtClean="0"/>
              <a:pPr/>
              <a:t>30.10.2017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5CDEDBE-4D75-41AC-9FD2-C8CADDC3A893}"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DB11122B-54D4-4C04-A0D5-E281D1F750CF}" type="datetimeFigureOut">
              <a:rPr lang="ru-RU" smtClean="0"/>
              <a:pPr/>
              <a:t>30.10.2017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5CDEDBE-4D75-41AC-9FD2-C8CADDC3A893}"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DB11122B-54D4-4C04-A0D5-E281D1F750CF}" type="datetimeFigureOut">
              <a:rPr lang="ru-RU" smtClean="0"/>
              <a:pPr/>
              <a:t>30.10.2017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5CDEDBE-4D75-41AC-9FD2-C8CADDC3A893}"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DB11122B-54D4-4C04-A0D5-E281D1F750CF}" type="datetimeFigureOut">
              <a:rPr lang="ru-RU" smtClean="0"/>
              <a:pPr/>
              <a:t>30.10.2017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5CDEDBE-4D75-41AC-9FD2-C8CADDC3A893}"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DB11122B-54D4-4C04-A0D5-E281D1F750CF}" type="datetimeFigureOut">
              <a:rPr lang="ru-RU" smtClean="0"/>
              <a:pPr/>
              <a:t>30.10.2017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45CDEDBE-4D75-41AC-9FD2-C8CADDC3A893}"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DB11122B-54D4-4C04-A0D5-E281D1F750CF}" type="datetimeFigureOut">
              <a:rPr lang="ru-RU" smtClean="0"/>
              <a:pPr/>
              <a:t>30.10.2017</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45CDEDBE-4D75-41AC-9FD2-C8CADDC3A893}"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DB11122B-54D4-4C04-A0D5-E281D1F750CF}" type="datetimeFigureOut">
              <a:rPr lang="ru-RU" smtClean="0"/>
              <a:pPr/>
              <a:t>30.10.2017</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45CDEDBE-4D75-41AC-9FD2-C8CADDC3A893}"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DB11122B-54D4-4C04-A0D5-E281D1F750CF}" type="datetimeFigureOut">
              <a:rPr lang="ru-RU" smtClean="0"/>
              <a:pPr/>
              <a:t>30.10.2017</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45CDEDBE-4D75-41AC-9FD2-C8CADDC3A893}"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DB11122B-54D4-4C04-A0D5-E281D1F750CF}" type="datetimeFigureOut">
              <a:rPr lang="ru-RU" smtClean="0"/>
              <a:pPr/>
              <a:t>30.10.2017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45CDEDBE-4D75-41AC-9FD2-C8CADDC3A893}"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DB11122B-54D4-4C04-A0D5-E281D1F750CF}" type="datetimeFigureOut">
              <a:rPr lang="ru-RU" smtClean="0"/>
              <a:pPr/>
              <a:t>30.10.2017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45CDEDBE-4D75-41AC-9FD2-C8CADDC3A893}"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B11122B-54D4-4C04-A0D5-E281D1F750CF}" type="datetimeFigureOut">
              <a:rPr lang="ru-RU" smtClean="0"/>
              <a:pPr/>
              <a:t>30.10.2017</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5CDEDBE-4D75-41AC-9FD2-C8CADDC3A893}"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8" Type="http://schemas.openxmlformats.org/officeDocument/2006/relationships/image" Target="../media/image11.jpeg"/><Relationship Id="rId3" Type="http://schemas.openxmlformats.org/officeDocument/2006/relationships/image" Target="../media/image4.jpeg"/><Relationship Id="rId7" Type="http://schemas.openxmlformats.org/officeDocument/2006/relationships/image" Target="../media/image8.jpeg"/><Relationship Id="rId2" Type="http://schemas.openxmlformats.org/officeDocument/2006/relationships/image" Target="../media/image3.jpeg"/><Relationship Id="rId1" Type="http://schemas.openxmlformats.org/officeDocument/2006/relationships/slideLayout" Target="../slideLayouts/slideLayout6.xml"/><Relationship Id="rId6" Type="http://schemas.openxmlformats.org/officeDocument/2006/relationships/image" Target="../media/image10.jpeg"/><Relationship Id="rId5" Type="http://schemas.openxmlformats.org/officeDocument/2006/relationships/image" Target="../media/image14.jpeg"/><Relationship Id="rId4" Type="http://schemas.openxmlformats.org/officeDocument/2006/relationships/image" Target="../media/image13.jpeg"/></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5.jpeg"/><Relationship Id="rId1" Type="http://schemas.openxmlformats.org/officeDocument/2006/relationships/slideLayout" Target="../slideLayouts/slideLayout6.xml"/><Relationship Id="rId4" Type="http://schemas.openxmlformats.org/officeDocument/2006/relationships/image" Target="../media/image9.gif"/></Relationships>
</file>

<file path=ppt/slides/_rels/slide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5.jpe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5.jpe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Рисунок 6" descr="getImage (17).jpg"/>
          <p:cNvPicPr>
            <a:picLocks noChangeAspect="1"/>
          </p:cNvPicPr>
          <p:nvPr/>
        </p:nvPicPr>
        <p:blipFill>
          <a:blip r:embed="rId2" cstate="print"/>
          <a:stretch>
            <a:fillRect/>
          </a:stretch>
        </p:blipFill>
        <p:spPr>
          <a:xfrm>
            <a:off x="0" y="0"/>
            <a:ext cx="9144000" cy="6858000"/>
          </a:xfrm>
          <a:prstGeom prst="rect">
            <a:avLst/>
          </a:prstGeom>
        </p:spPr>
      </p:pic>
      <p:sp>
        <p:nvSpPr>
          <p:cNvPr id="6" name="Заголовок 5"/>
          <p:cNvSpPr>
            <a:spLocks noGrp="1"/>
          </p:cNvSpPr>
          <p:nvPr>
            <p:ph type="title"/>
          </p:nvPr>
        </p:nvSpPr>
        <p:spPr>
          <a:xfrm>
            <a:off x="457200" y="692696"/>
            <a:ext cx="8229600" cy="1944216"/>
          </a:xfrm>
        </p:spPr>
        <p:txBody>
          <a:bodyPr>
            <a:normAutofit fontScale="90000"/>
          </a:bodyPr>
          <a:lstStyle/>
          <a:p>
            <a:r>
              <a:rPr lang="ru-RU" dirty="0" smtClean="0">
                <a:latin typeface="Times New Roman" panose="02020603050405020304" pitchFamily="18" charset="0"/>
                <a:cs typeface="Times New Roman" panose="02020603050405020304" pitchFamily="18" charset="0"/>
              </a:rPr>
              <a:t/>
            </a:r>
            <a:br>
              <a:rPr lang="ru-RU" dirty="0" smtClean="0">
                <a:latin typeface="Times New Roman" panose="02020603050405020304" pitchFamily="18" charset="0"/>
                <a:cs typeface="Times New Roman" panose="02020603050405020304" pitchFamily="18" charset="0"/>
              </a:rPr>
            </a:br>
            <a:r>
              <a:rPr lang="ru-RU" i="1" dirty="0" smtClean="0">
                <a:solidFill>
                  <a:srgbClr val="00B050"/>
                </a:solidFill>
                <a:latin typeface="Times New Roman" panose="02020603050405020304" pitchFamily="18" charset="0"/>
                <a:cs typeface="Times New Roman" panose="02020603050405020304" pitchFamily="18" charset="0"/>
              </a:rPr>
              <a:t>«Разнообразие природы </a:t>
            </a:r>
            <a:br>
              <a:rPr lang="ru-RU" i="1" dirty="0" smtClean="0">
                <a:solidFill>
                  <a:srgbClr val="00B050"/>
                </a:solidFill>
                <a:latin typeface="Times New Roman" panose="02020603050405020304" pitchFamily="18" charset="0"/>
                <a:cs typeface="Times New Roman" panose="02020603050405020304" pitchFamily="18" charset="0"/>
              </a:rPr>
            </a:br>
            <a:r>
              <a:rPr lang="ru-RU" i="1" dirty="0" smtClean="0">
                <a:solidFill>
                  <a:srgbClr val="00B050"/>
                </a:solidFill>
                <a:latin typeface="Times New Roman" panose="02020603050405020304" pitchFamily="18" charset="0"/>
                <a:cs typeface="Times New Roman" panose="02020603050405020304" pitchFamily="18" charset="0"/>
              </a:rPr>
              <a:t>родного</a:t>
            </a:r>
            <a:r>
              <a:rPr lang="ru-RU" i="1" dirty="0">
                <a:solidFill>
                  <a:srgbClr val="00B050"/>
                </a:solidFill>
                <a:latin typeface="Times New Roman" panose="02020603050405020304" pitchFamily="18" charset="0"/>
                <a:cs typeface="Times New Roman" panose="02020603050405020304" pitchFamily="18" charset="0"/>
              </a:rPr>
              <a:t> </a:t>
            </a:r>
            <a:r>
              <a:rPr lang="ru-RU" i="1" dirty="0" smtClean="0">
                <a:solidFill>
                  <a:srgbClr val="00B050"/>
                </a:solidFill>
                <a:latin typeface="Times New Roman" panose="02020603050405020304" pitchFamily="18" charset="0"/>
                <a:cs typeface="Times New Roman" panose="02020603050405020304" pitchFamily="18" charset="0"/>
              </a:rPr>
              <a:t>края»</a:t>
            </a:r>
            <a:endParaRPr lang="ru-RU" i="1" dirty="0">
              <a:solidFill>
                <a:srgbClr val="00B050"/>
              </a:solidFill>
              <a:latin typeface="Times New Roman" panose="02020603050405020304" pitchFamily="18" charset="0"/>
              <a:cs typeface="Times New Roman" panose="02020603050405020304" pitchFamily="18" charset="0"/>
            </a:endParaRPr>
          </a:p>
        </p:txBody>
      </p:sp>
      <p:pic>
        <p:nvPicPr>
          <p:cNvPr id="4" name="Рисунок 3" descr="1gs_regmap.jpg"/>
          <p:cNvPicPr>
            <a:picLocks noChangeAspect="1"/>
          </p:cNvPicPr>
          <p:nvPr/>
        </p:nvPicPr>
        <p:blipFill>
          <a:blip r:embed="rId3" cstate="print"/>
          <a:stretch>
            <a:fillRect/>
          </a:stretch>
        </p:blipFill>
        <p:spPr>
          <a:xfrm>
            <a:off x="3491880" y="2852936"/>
            <a:ext cx="1944216" cy="2916324"/>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diamond(in)">
                                      <p:cBhvr>
                                        <p:cTn id="7"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Содержимое 7" descr="peace-movement.jpg"/>
          <p:cNvPicPr>
            <a:picLocks noChangeAspect="1"/>
          </p:cNvPicPr>
          <p:nvPr/>
        </p:nvPicPr>
        <p:blipFill>
          <a:blip r:embed="rId2" cstate="print"/>
          <a:stretch>
            <a:fillRect/>
          </a:stretch>
        </p:blipFill>
        <p:spPr>
          <a:xfrm>
            <a:off x="0" y="0"/>
            <a:ext cx="9144000" cy="6858000"/>
          </a:xfrm>
          <a:prstGeom prst="rect">
            <a:avLst/>
          </a:prstGeom>
        </p:spPr>
      </p:pic>
      <p:sp>
        <p:nvSpPr>
          <p:cNvPr id="2" name="Заголовок 1"/>
          <p:cNvSpPr>
            <a:spLocks noGrp="1"/>
          </p:cNvSpPr>
          <p:nvPr>
            <p:ph type="title"/>
          </p:nvPr>
        </p:nvSpPr>
        <p:spPr>
          <a:xfrm>
            <a:off x="500034" y="2643182"/>
            <a:ext cx="8186766" cy="1500198"/>
          </a:xfrm>
        </p:spPr>
        <p:txBody>
          <a:bodyPr>
            <a:noAutofit/>
          </a:bodyPr>
          <a:lstStyle/>
          <a:p>
            <a:r>
              <a:rPr lang="ru-RU" sz="5400" dirty="0" smtClean="0">
                <a:solidFill>
                  <a:srgbClr val="00B050"/>
                </a:solidFill>
                <a:latin typeface="Arial Black" pitchFamily="34" charset="0"/>
                <a:cs typeface="Times New Roman" panose="02020603050405020304" pitchFamily="18" charset="0"/>
              </a:rPr>
              <a:t>Спасибо за работу</a:t>
            </a:r>
            <a:r>
              <a:rPr lang="ru-RU" sz="5400" dirty="0" smtClean="0">
                <a:solidFill>
                  <a:srgbClr val="00B050"/>
                </a:solidFill>
                <a:latin typeface="Arial Black" pitchFamily="34" charset="0"/>
              </a:rPr>
              <a:t> </a:t>
            </a:r>
            <a:endParaRPr lang="ru-RU" sz="5400" dirty="0">
              <a:solidFill>
                <a:srgbClr val="00B050"/>
              </a:solidFill>
              <a:latin typeface="Arial Black" pitchFamily="34" charset="0"/>
            </a:endParaRPr>
          </a:p>
        </p:txBody>
      </p:sp>
      <p:pic>
        <p:nvPicPr>
          <p:cNvPr id="7" name="Рисунок 6" descr="DSC04813.jpg"/>
          <p:cNvPicPr>
            <a:picLocks noChangeAspect="1"/>
          </p:cNvPicPr>
          <p:nvPr/>
        </p:nvPicPr>
        <p:blipFill>
          <a:blip r:embed="rId3" cstate="print"/>
          <a:stretch>
            <a:fillRect/>
          </a:stretch>
        </p:blipFill>
        <p:spPr>
          <a:xfrm>
            <a:off x="428596" y="428604"/>
            <a:ext cx="2428892" cy="1821669"/>
          </a:xfrm>
          <a:prstGeom prst="rect">
            <a:avLst/>
          </a:prstGeom>
        </p:spPr>
      </p:pic>
      <p:pic>
        <p:nvPicPr>
          <p:cNvPr id="8" name="Рисунок 7" descr="Lynx_small.jpg"/>
          <p:cNvPicPr>
            <a:picLocks noChangeAspect="1"/>
          </p:cNvPicPr>
          <p:nvPr/>
        </p:nvPicPr>
        <p:blipFill>
          <a:blip r:embed="rId4" cstate="print"/>
          <a:stretch>
            <a:fillRect/>
          </a:stretch>
        </p:blipFill>
        <p:spPr>
          <a:xfrm>
            <a:off x="5929322" y="428604"/>
            <a:ext cx="2566129" cy="1857388"/>
          </a:xfrm>
          <a:prstGeom prst="rect">
            <a:avLst/>
          </a:prstGeom>
        </p:spPr>
      </p:pic>
      <p:pic>
        <p:nvPicPr>
          <p:cNvPr id="9" name="Рисунок 8" descr="1973690.jpg"/>
          <p:cNvPicPr>
            <a:picLocks noChangeAspect="1"/>
          </p:cNvPicPr>
          <p:nvPr/>
        </p:nvPicPr>
        <p:blipFill>
          <a:blip r:embed="rId5" cstate="print"/>
          <a:stretch>
            <a:fillRect/>
          </a:stretch>
        </p:blipFill>
        <p:spPr>
          <a:xfrm>
            <a:off x="357158" y="4500570"/>
            <a:ext cx="2604828" cy="1893111"/>
          </a:xfrm>
          <a:prstGeom prst="rect">
            <a:avLst/>
          </a:prstGeom>
        </p:spPr>
      </p:pic>
      <p:pic>
        <p:nvPicPr>
          <p:cNvPr id="10" name="Рисунок 9" descr="a89e1965da60007833714e24d999c935_i-352.jpg"/>
          <p:cNvPicPr>
            <a:picLocks noChangeAspect="1"/>
          </p:cNvPicPr>
          <p:nvPr/>
        </p:nvPicPr>
        <p:blipFill>
          <a:blip r:embed="rId6" cstate="print"/>
          <a:stretch>
            <a:fillRect/>
          </a:stretch>
        </p:blipFill>
        <p:spPr>
          <a:xfrm>
            <a:off x="3214678" y="1071546"/>
            <a:ext cx="2571768" cy="1857388"/>
          </a:xfrm>
          <a:prstGeom prst="rect">
            <a:avLst/>
          </a:prstGeom>
        </p:spPr>
      </p:pic>
      <p:pic>
        <p:nvPicPr>
          <p:cNvPr id="11" name="Рисунок 10" descr="006.jpg"/>
          <p:cNvPicPr>
            <a:picLocks noChangeAspect="1"/>
          </p:cNvPicPr>
          <p:nvPr/>
        </p:nvPicPr>
        <p:blipFill>
          <a:blip r:embed="rId7" cstate="print"/>
          <a:stretch>
            <a:fillRect/>
          </a:stretch>
        </p:blipFill>
        <p:spPr>
          <a:xfrm>
            <a:off x="6000760" y="4429132"/>
            <a:ext cx="2500330" cy="1857388"/>
          </a:xfrm>
          <a:prstGeom prst="rect">
            <a:avLst/>
          </a:prstGeom>
        </p:spPr>
      </p:pic>
      <p:pic>
        <p:nvPicPr>
          <p:cNvPr id="12" name="Содержимое 5" descr="62_800x650fit_and_crop.jpg"/>
          <p:cNvPicPr>
            <a:picLocks noChangeAspect="1"/>
          </p:cNvPicPr>
          <p:nvPr/>
        </p:nvPicPr>
        <p:blipFill>
          <a:blip r:embed="rId8" cstate="print"/>
          <a:stretch>
            <a:fillRect/>
          </a:stretch>
        </p:blipFill>
        <p:spPr>
          <a:xfrm>
            <a:off x="3286116" y="3857628"/>
            <a:ext cx="2428892" cy="1863658"/>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checkerboard(across)">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circle(in)">
                                      <p:cBhvr>
                                        <p:cTn id="12" dur="20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circle(in)">
                                      <p:cBhvr>
                                        <p:cTn id="17" dur="2000"/>
                                        <p:tgtEl>
                                          <p:spTgt spid="9"/>
                                        </p:tgtEl>
                                      </p:cBhvr>
                                    </p:animEffect>
                                  </p:childTnLst>
                                </p:cTn>
                              </p:par>
                            </p:childTnLst>
                          </p:cTn>
                        </p:par>
                      </p:childTnLst>
                    </p:cTn>
                  </p:par>
                  <p:par>
                    <p:cTn id="18" fill="hold">
                      <p:stCondLst>
                        <p:cond delay="indefinite"/>
                      </p:stCondLst>
                      <p:childTnLst>
                        <p:par>
                          <p:cTn id="19" fill="hold">
                            <p:stCondLst>
                              <p:cond delay="0"/>
                            </p:stCondLst>
                            <p:childTnLst>
                              <p:par>
                                <p:cTn id="20" presetID="8" presetClass="entr" presetSubtype="16" fill="hold" nodeType="click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diamond(in)">
                                      <p:cBhvr>
                                        <p:cTn id="22" dur="2000"/>
                                        <p:tgtEl>
                                          <p:spTgt spid="10"/>
                                        </p:tgtEl>
                                      </p:cBhvr>
                                    </p:animEffect>
                                  </p:childTnLst>
                                </p:cTn>
                              </p:par>
                            </p:childTnLst>
                          </p:cTn>
                        </p:par>
                      </p:childTnLst>
                    </p:cTn>
                  </p:par>
                  <p:par>
                    <p:cTn id="23" fill="hold">
                      <p:stCondLst>
                        <p:cond delay="indefinite"/>
                      </p:stCondLst>
                      <p:childTnLst>
                        <p:par>
                          <p:cTn id="24" fill="hold">
                            <p:stCondLst>
                              <p:cond delay="0"/>
                            </p:stCondLst>
                            <p:childTnLst>
                              <p:par>
                                <p:cTn id="25" presetID="7" presetClass="entr" presetSubtype="4" fill="hold" nodeType="clickEffect">
                                  <p:stCondLst>
                                    <p:cond delay="0"/>
                                  </p:stCondLst>
                                  <p:childTnLst>
                                    <p:set>
                                      <p:cBhvr>
                                        <p:cTn id="26" dur="1" fill="hold">
                                          <p:stCondLst>
                                            <p:cond delay="0"/>
                                          </p:stCondLst>
                                        </p:cTn>
                                        <p:tgtEl>
                                          <p:spTgt spid="11"/>
                                        </p:tgtEl>
                                        <p:attrNameLst>
                                          <p:attrName>style.visibility</p:attrName>
                                        </p:attrNameLst>
                                      </p:cBhvr>
                                      <p:to>
                                        <p:strVal val="visible"/>
                                      </p:to>
                                    </p:set>
                                    <p:anim calcmode="lin" valueType="num">
                                      <p:cBhvr additive="base">
                                        <p:cTn id="27" dur="5000" fill="hold"/>
                                        <p:tgtEl>
                                          <p:spTgt spid="11"/>
                                        </p:tgtEl>
                                        <p:attrNameLst>
                                          <p:attrName>ppt_x</p:attrName>
                                        </p:attrNameLst>
                                      </p:cBhvr>
                                      <p:tavLst>
                                        <p:tav tm="0">
                                          <p:val>
                                            <p:strVal val="#ppt_x"/>
                                          </p:val>
                                        </p:tav>
                                        <p:tav tm="100000">
                                          <p:val>
                                            <p:strVal val="#ppt_x"/>
                                          </p:val>
                                        </p:tav>
                                      </p:tavLst>
                                    </p:anim>
                                    <p:anim calcmode="lin" valueType="num">
                                      <p:cBhvr additive="base">
                                        <p:cTn id="28" dur="50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nodeType="clickEffect">
                                  <p:stCondLst>
                                    <p:cond delay="0"/>
                                  </p:stCondLst>
                                  <p:childTnLst>
                                    <p:set>
                                      <p:cBhvr>
                                        <p:cTn id="32" dur="1" fill="hold">
                                          <p:stCondLst>
                                            <p:cond delay="0"/>
                                          </p:stCondLst>
                                        </p:cTn>
                                        <p:tgtEl>
                                          <p:spTgt spid="12"/>
                                        </p:tgtEl>
                                        <p:attrNameLst>
                                          <p:attrName>style.visibility</p:attrName>
                                        </p:attrNameLst>
                                      </p:cBhvr>
                                      <p:to>
                                        <p:strVal val="visible"/>
                                      </p:to>
                                    </p:set>
                                    <p:anim calcmode="lin" valueType="num">
                                      <p:cBhvr additive="base">
                                        <p:cTn id="33" dur="500" fill="hold"/>
                                        <p:tgtEl>
                                          <p:spTgt spid="12"/>
                                        </p:tgtEl>
                                        <p:attrNameLst>
                                          <p:attrName>ppt_x</p:attrName>
                                        </p:attrNameLst>
                                      </p:cBhvr>
                                      <p:tavLst>
                                        <p:tav tm="0">
                                          <p:val>
                                            <p:strVal val="#ppt_x"/>
                                          </p:val>
                                        </p:tav>
                                        <p:tav tm="100000">
                                          <p:val>
                                            <p:strVal val="#ppt_x"/>
                                          </p:val>
                                        </p:tav>
                                      </p:tavLst>
                                    </p:anim>
                                    <p:anim calcmode="lin" valueType="num">
                                      <p:cBhvr additive="base">
                                        <p:cTn id="34"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Содержимое 7" descr="peace-movement.jpg"/>
          <p:cNvPicPr>
            <a:picLocks noGrp="1" noChangeAspect="1"/>
          </p:cNvPicPr>
          <p:nvPr>
            <p:ph sz="half" idx="1"/>
          </p:nvPr>
        </p:nvPicPr>
        <p:blipFill>
          <a:blip r:embed="rId2" cstate="print"/>
          <a:stretch>
            <a:fillRect/>
          </a:stretch>
        </p:blipFill>
        <p:spPr>
          <a:xfrm>
            <a:off x="0" y="0"/>
            <a:ext cx="9144000" cy="6858000"/>
          </a:xfrm>
        </p:spPr>
      </p:pic>
      <p:sp>
        <p:nvSpPr>
          <p:cNvPr id="2" name="Заголовок 1"/>
          <p:cNvSpPr>
            <a:spLocks noGrp="1"/>
          </p:cNvSpPr>
          <p:nvPr>
            <p:ph type="title"/>
          </p:nvPr>
        </p:nvSpPr>
        <p:spPr>
          <a:xfrm>
            <a:off x="457200" y="274638"/>
            <a:ext cx="8229600" cy="2218258"/>
          </a:xfrm>
        </p:spPr>
        <p:txBody>
          <a:bodyPr>
            <a:normAutofit/>
          </a:bodyPr>
          <a:lstStyle/>
          <a:p>
            <a:r>
              <a:rPr lang="ru-RU" sz="4000" dirty="0" smtClean="0">
                <a:latin typeface="Times New Roman" panose="02020603050405020304" pitchFamily="18" charset="0"/>
                <a:cs typeface="Times New Roman" pitchFamily="18" charset="0"/>
              </a:rPr>
              <a:t>Бурый медведь</a:t>
            </a:r>
            <a:br>
              <a:rPr lang="ru-RU" sz="4000" dirty="0" smtClean="0">
                <a:latin typeface="Times New Roman" panose="02020603050405020304" pitchFamily="18" charset="0"/>
                <a:cs typeface="Times New Roman" pitchFamily="18" charset="0"/>
              </a:rPr>
            </a:br>
            <a:r>
              <a:rPr lang="ru-RU" sz="1600" dirty="0" smtClean="0">
                <a:latin typeface="Times New Roman" panose="02020603050405020304" pitchFamily="18" charset="0"/>
                <a:cs typeface="Times New Roman" pitchFamily="18" charset="0"/>
              </a:rPr>
              <a:t>Крупный </a:t>
            </a:r>
            <a:r>
              <a:rPr lang="ru-RU" sz="1600" dirty="0">
                <a:latin typeface="Times New Roman" pitchFamily="18" charset="0"/>
                <a:cs typeface="Times New Roman" pitchFamily="18" charset="0"/>
              </a:rPr>
              <a:t>зверь —  сильный, неторопливый, знающий себе цену, не суетящийся по мелочам. В русских сказках он, непременно – добрый и рассудительный. Люди с большим уважением относятся к этому животному</a:t>
            </a:r>
            <a:r>
              <a:rPr lang="ru-RU" sz="1600" dirty="0" smtClean="0">
                <a:latin typeface="Times New Roman" pitchFamily="18" charset="0"/>
                <a:cs typeface="Times New Roman" pitchFamily="18" charset="0"/>
              </a:rPr>
              <a:t>. </a:t>
            </a:r>
            <a:r>
              <a:rPr lang="ru-RU" sz="1600" dirty="0">
                <a:latin typeface="Times New Roman" panose="02020603050405020304" pitchFamily="18" charset="0"/>
                <a:cs typeface="Times New Roman" panose="02020603050405020304" pitchFamily="18" charset="0"/>
              </a:rPr>
              <a:t>Медведь очень силен и опасен. Мощные передние лапы с длинными когтями, обладают большой  силой — ударом передней лапы медведь может перебить хребет или сломать кости</a:t>
            </a:r>
            <a:r>
              <a:rPr lang="ru-RU" sz="1600" b="1" dirty="0">
                <a:latin typeface="Times New Roman" panose="02020603050405020304" pitchFamily="18" charset="0"/>
                <a:cs typeface="Times New Roman" panose="02020603050405020304" pitchFamily="18" charset="0"/>
              </a:rPr>
              <a:t>. </a:t>
            </a:r>
            <a:r>
              <a:rPr lang="ru-RU" sz="1600" dirty="0">
                <a:latin typeface="Times New Roman" pitchFamily="18" charset="0"/>
                <a:cs typeface="Times New Roman" pitchFamily="18" charset="0"/>
              </a:rPr>
              <a:t>Когти у зверя очень велики, на передних лапах они в полтора-два раза длиннее, чем на задних, и достигают 8-10 сантиметров. </a:t>
            </a:r>
          </a:p>
        </p:txBody>
      </p:sp>
      <p:sp>
        <p:nvSpPr>
          <p:cNvPr id="5" name="Содержимое 4"/>
          <p:cNvSpPr>
            <a:spLocks noGrp="1"/>
          </p:cNvSpPr>
          <p:nvPr>
            <p:ph sz="half" idx="2"/>
          </p:nvPr>
        </p:nvSpPr>
        <p:spPr>
          <a:xfrm>
            <a:off x="4648200" y="2708920"/>
            <a:ext cx="4038600" cy="3417243"/>
          </a:xfrm>
        </p:spPr>
        <p:txBody>
          <a:bodyPr>
            <a:normAutofit/>
          </a:bodyPr>
          <a:lstStyle/>
          <a:p>
            <a:pPr>
              <a:buNone/>
            </a:pPr>
            <a:endParaRPr lang="ru-RU" sz="1600" dirty="0" smtClean="0">
              <a:latin typeface="Times New Roman" pitchFamily="18" charset="0"/>
              <a:cs typeface="Times New Roman" pitchFamily="18" charset="0"/>
            </a:endParaRPr>
          </a:p>
          <a:p>
            <a:pPr>
              <a:buNone/>
            </a:pPr>
            <a:r>
              <a:rPr lang="ru-RU" sz="1600" b="1" dirty="0" smtClean="0">
                <a:latin typeface="Times New Roman" pitchFamily="18" charset="0"/>
                <a:cs typeface="Times New Roman" pitchFamily="18" charset="0"/>
              </a:rPr>
              <a:t>              ЧЕМ ПИТАЕТСЯ?</a:t>
            </a:r>
          </a:p>
          <a:p>
            <a:pPr>
              <a:buNone/>
            </a:pPr>
            <a:r>
              <a:rPr lang="ru-RU" sz="1600" dirty="0" smtClean="0">
                <a:latin typeface="Times New Roman" pitchFamily="18" charset="0"/>
                <a:cs typeface="Times New Roman" pitchFamily="18" charset="0"/>
              </a:rPr>
              <a:t>       Бурый </a:t>
            </a:r>
            <a:r>
              <a:rPr lang="ru-RU" sz="1600" dirty="0">
                <a:latin typeface="Times New Roman" pitchFamily="18" charset="0"/>
                <a:cs typeface="Times New Roman" pitchFamily="18" charset="0"/>
              </a:rPr>
              <a:t>медведь всеяден. Весной, после выхода из берлог, звери выкапывают и едят  корневища, луковицы, остатки ягод. С приходом  рыбы на нерест, медведи перемещаются к рекам. На Сахалине рыба — основная пища зверя. Отъевшись на рыбе, медведи уходят в лес на растительную пищу. За сезон медведь совершает несколько таких переходов, таким образом, разнообразя свой рацион. </a:t>
            </a:r>
          </a:p>
        </p:txBody>
      </p:sp>
      <p:pic>
        <p:nvPicPr>
          <p:cNvPr id="3" name="Рисунок 2" descr="DSC04813.jpg"/>
          <p:cNvPicPr>
            <a:picLocks noChangeAspect="1"/>
          </p:cNvPicPr>
          <p:nvPr/>
        </p:nvPicPr>
        <p:blipFill>
          <a:blip r:embed="rId3" cstate="print"/>
          <a:stretch>
            <a:fillRect/>
          </a:stretch>
        </p:blipFill>
        <p:spPr>
          <a:xfrm>
            <a:off x="358822" y="2852936"/>
            <a:ext cx="4320480" cy="324036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heckerboard(across)">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Содержимое 7" descr="15.jpg"/>
          <p:cNvPicPr>
            <a:picLocks noGrp="1" noChangeAspect="1"/>
          </p:cNvPicPr>
          <p:nvPr>
            <p:ph sz="half" idx="1"/>
          </p:nvPr>
        </p:nvPicPr>
        <p:blipFill>
          <a:blip r:embed="rId2" cstate="print"/>
          <a:srcRect b="2751"/>
          <a:stretch>
            <a:fillRect/>
          </a:stretch>
        </p:blipFill>
        <p:spPr>
          <a:xfrm>
            <a:off x="0" y="0"/>
            <a:ext cx="9144000" cy="6858000"/>
          </a:xfrm>
        </p:spPr>
      </p:pic>
      <p:pic>
        <p:nvPicPr>
          <p:cNvPr id="3" name="Рисунок 2" descr="39dae8032542.jpg"/>
          <p:cNvPicPr>
            <a:picLocks noChangeAspect="1"/>
          </p:cNvPicPr>
          <p:nvPr/>
        </p:nvPicPr>
        <p:blipFill>
          <a:blip r:embed="rId3" cstate="print"/>
          <a:stretch>
            <a:fillRect/>
          </a:stretch>
        </p:blipFill>
        <p:spPr>
          <a:xfrm>
            <a:off x="611560" y="2650160"/>
            <a:ext cx="3240360" cy="4207840"/>
          </a:xfrm>
          <a:prstGeom prst="rect">
            <a:avLst/>
          </a:prstGeom>
        </p:spPr>
      </p:pic>
      <p:sp>
        <p:nvSpPr>
          <p:cNvPr id="2" name="Заголовок 1"/>
          <p:cNvSpPr>
            <a:spLocks noGrp="1"/>
          </p:cNvSpPr>
          <p:nvPr>
            <p:ph type="title"/>
          </p:nvPr>
        </p:nvSpPr>
        <p:spPr>
          <a:xfrm>
            <a:off x="457200" y="274638"/>
            <a:ext cx="8229600" cy="2362274"/>
          </a:xfrm>
        </p:spPr>
        <p:txBody>
          <a:bodyPr>
            <a:normAutofit fontScale="90000"/>
          </a:bodyPr>
          <a:lstStyle/>
          <a:p>
            <a:pPr algn="just"/>
            <a:r>
              <a:rPr lang="ru-RU" dirty="0" smtClean="0">
                <a:latin typeface="Times New Roman" panose="02020603050405020304" pitchFamily="18" charset="0"/>
                <a:cs typeface="Times New Roman" panose="02020603050405020304" pitchFamily="18" charset="0"/>
              </a:rPr>
              <a:t>Белка</a:t>
            </a:r>
            <a:r>
              <a:rPr lang="ru-RU" sz="1300" dirty="0" smtClean="0"/>
              <a:t/>
            </a:r>
            <a:br>
              <a:rPr lang="ru-RU" sz="1300" dirty="0" smtClean="0"/>
            </a:br>
            <a:r>
              <a:rPr lang="ru-RU" sz="1800" dirty="0" smtClean="0">
                <a:latin typeface="Times New Roman" pitchFamily="18" charset="0"/>
                <a:cs typeface="Times New Roman" pitchFamily="18" charset="0"/>
              </a:rPr>
              <a:t> Белка обыкновенная это мелкий, красивый и ловкий зверек с вытянутым телом и очень пушистым хвостом. . Длина её тела составляет без хвоста 19-28см, а с ним 30-47см. Они имеют округлую голову с большими и выразительными черными глазами, уши длинные, с кисточками, особенно они выражены в зимний период. Тазовые конечности длиннее и мощнее передних. На лапах пальцы с цепкими и острыми когтями, которые позволяют белкам лазить по деревьям и удерживать пищу. Летом преобладающим цветом является рыжий и его тона, зимой – серый и черный, иногда с коричневыми вкраплениями. </a:t>
            </a:r>
            <a:r>
              <a:rPr lang="ru-RU" sz="2000" dirty="0" smtClean="0">
                <a:latin typeface="Times New Roman" pitchFamily="18" charset="0"/>
                <a:cs typeface="Times New Roman" pitchFamily="18" charset="0"/>
              </a:rPr>
              <a:t/>
            </a:r>
            <a:br>
              <a:rPr lang="ru-RU" sz="2000" dirty="0" smtClean="0">
                <a:latin typeface="Times New Roman" pitchFamily="18" charset="0"/>
                <a:cs typeface="Times New Roman" pitchFamily="18" charset="0"/>
              </a:rPr>
            </a:br>
            <a:endParaRPr lang="ru-RU" sz="2000" dirty="0"/>
          </a:p>
        </p:txBody>
      </p:sp>
      <p:sp>
        <p:nvSpPr>
          <p:cNvPr id="5" name="Содержимое 4"/>
          <p:cNvSpPr>
            <a:spLocks noGrp="1"/>
          </p:cNvSpPr>
          <p:nvPr>
            <p:ph sz="half" idx="2"/>
          </p:nvPr>
        </p:nvSpPr>
        <p:spPr>
          <a:xfrm>
            <a:off x="4211960" y="2767001"/>
            <a:ext cx="4392488" cy="3744416"/>
          </a:xfrm>
        </p:spPr>
        <p:txBody>
          <a:bodyPr>
            <a:normAutofit/>
          </a:bodyPr>
          <a:lstStyle/>
          <a:p>
            <a:pPr algn="ctr">
              <a:buNone/>
            </a:pPr>
            <a:r>
              <a:rPr lang="ru-RU" sz="1600" b="1" dirty="0" smtClean="0">
                <a:latin typeface="Times New Roman" pitchFamily="18" charset="0"/>
                <a:cs typeface="Times New Roman" pitchFamily="18" charset="0"/>
              </a:rPr>
              <a:t>ЧЕМ ПИТАЕТСЯ</a:t>
            </a:r>
            <a:r>
              <a:rPr lang="en-US" sz="1600" b="1" dirty="0" smtClean="0">
                <a:latin typeface="Times New Roman" pitchFamily="18" charset="0"/>
                <a:cs typeface="Times New Roman" pitchFamily="18" charset="0"/>
              </a:rPr>
              <a:t>?</a:t>
            </a:r>
            <a:endParaRPr lang="ru-RU" sz="1600" b="1" dirty="0" smtClean="0">
              <a:latin typeface="Times New Roman" pitchFamily="18" charset="0"/>
              <a:cs typeface="Times New Roman" pitchFamily="18" charset="0"/>
            </a:endParaRPr>
          </a:p>
          <a:p>
            <a:pPr algn="just">
              <a:buNone/>
            </a:pPr>
            <a:r>
              <a:rPr lang="ru-RU" sz="1500" dirty="0">
                <a:latin typeface="Times New Roman" pitchFamily="18" charset="0"/>
                <a:cs typeface="Times New Roman" pitchFamily="18" charset="0"/>
              </a:rPr>
              <a:t> </a:t>
            </a:r>
            <a:r>
              <a:rPr lang="ru-RU" sz="1500" dirty="0" smtClean="0">
                <a:latin typeface="Times New Roman" pitchFamily="18" charset="0"/>
                <a:cs typeface="Times New Roman" pitchFamily="18" charset="0"/>
              </a:rPr>
              <a:t>     </a:t>
            </a:r>
            <a:r>
              <a:rPr lang="ru-RU" sz="1600" dirty="0" smtClean="0">
                <a:latin typeface="Times New Roman" pitchFamily="18" charset="0"/>
                <a:cs typeface="Times New Roman" pitchFamily="18" charset="0"/>
              </a:rPr>
              <a:t>Рацион </a:t>
            </a:r>
            <a:r>
              <a:rPr lang="ru-RU" sz="1600" dirty="0">
                <a:latin typeface="Times New Roman" pitchFamily="18" charset="0"/>
                <a:cs typeface="Times New Roman" pitchFamily="18" charset="0"/>
              </a:rPr>
              <a:t>этих грызунов весьма разнообразен, они не очень разборчивы в пище и поэтому с удовольствием поедают все, что попадется у них на пути. Меню белки достаточно богато: орехи, буковые орехи, семена ели, сосны, кедра, лиственницы, пихты, желуди, грибы, особенно олений трюфель, ягоды, плоды, клубни, </a:t>
            </a:r>
            <a:r>
              <a:rPr lang="ru-RU" sz="1600" dirty="0" smtClean="0">
                <a:latin typeface="Times New Roman" pitchFamily="18" charset="0"/>
                <a:cs typeface="Times New Roman" pitchFamily="18" charset="0"/>
              </a:rPr>
              <a:t>корневища, </a:t>
            </a:r>
            <a:r>
              <a:rPr lang="ru-RU" sz="1600" dirty="0">
                <a:latin typeface="Times New Roman" pitchFamily="18" charset="0"/>
                <a:cs typeface="Times New Roman" pitchFamily="18" charset="0"/>
              </a:rPr>
              <a:t>лишайники, травянистые растения, личинки насекомых и мелкие животных.</a:t>
            </a:r>
          </a:p>
          <a:p>
            <a:pPr>
              <a:buNone/>
            </a:pPr>
            <a:endParaRPr lang="ru-RU" sz="1600" dirty="0">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Содержимое 7" descr="peace-movement.jpg"/>
          <p:cNvPicPr>
            <a:picLocks noChangeAspect="1"/>
          </p:cNvPicPr>
          <p:nvPr/>
        </p:nvPicPr>
        <p:blipFill>
          <a:blip r:embed="rId2" cstate="print"/>
          <a:stretch>
            <a:fillRect/>
          </a:stretch>
        </p:blipFill>
        <p:spPr>
          <a:xfrm>
            <a:off x="0" y="0"/>
            <a:ext cx="9144000" cy="6858000"/>
          </a:xfrm>
          <a:prstGeom prst="rect">
            <a:avLst/>
          </a:prstGeom>
        </p:spPr>
      </p:pic>
      <p:sp>
        <p:nvSpPr>
          <p:cNvPr id="2" name="Заголовок 1"/>
          <p:cNvSpPr>
            <a:spLocks noGrp="1"/>
          </p:cNvSpPr>
          <p:nvPr>
            <p:ph type="title"/>
          </p:nvPr>
        </p:nvSpPr>
        <p:spPr>
          <a:xfrm>
            <a:off x="457200" y="274638"/>
            <a:ext cx="8229600" cy="562074"/>
          </a:xfrm>
        </p:spPr>
        <p:txBody>
          <a:bodyPr>
            <a:noAutofit/>
          </a:bodyPr>
          <a:lstStyle/>
          <a:p>
            <a:r>
              <a:rPr lang="ru-RU" sz="4000" dirty="0" smtClean="0">
                <a:latin typeface="Times New Roman" panose="02020603050405020304" pitchFamily="18" charset="0"/>
                <a:cs typeface="Times New Roman" panose="02020603050405020304" pitchFamily="18" charset="0"/>
              </a:rPr>
              <a:t>Лиса</a:t>
            </a:r>
            <a:endParaRPr lang="ru-RU" sz="4000" dirty="0">
              <a:latin typeface="Times New Roman" panose="02020603050405020304" pitchFamily="18" charset="0"/>
              <a:cs typeface="Times New Roman" panose="02020603050405020304" pitchFamily="18" charset="0"/>
            </a:endParaRPr>
          </a:p>
        </p:txBody>
      </p:sp>
      <p:sp>
        <p:nvSpPr>
          <p:cNvPr id="4" name="Содержимое 3"/>
          <p:cNvSpPr>
            <a:spLocks noGrp="1"/>
          </p:cNvSpPr>
          <p:nvPr>
            <p:ph sz="half" idx="1"/>
          </p:nvPr>
        </p:nvSpPr>
        <p:spPr>
          <a:xfrm>
            <a:off x="395536" y="1124744"/>
            <a:ext cx="8075240" cy="1800200"/>
          </a:xfrm>
        </p:spPr>
        <p:txBody>
          <a:bodyPr>
            <a:noAutofit/>
          </a:bodyPr>
          <a:lstStyle/>
          <a:p>
            <a:pPr marL="0" indent="0" algn="just">
              <a:buNone/>
            </a:pPr>
            <a:r>
              <a:rPr lang="ru-RU" sz="1600" dirty="0" smtClean="0">
                <a:latin typeface="Times New Roman" panose="02020603050405020304" pitchFamily="18" charset="0"/>
                <a:cs typeface="Times New Roman" panose="02020603050405020304" pitchFamily="18" charset="0"/>
              </a:rPr>
              <a:t>Лиса обыкновенная -  животное  среднего размера, длина которого около 90 см. Тело удлиненное, стройное, гибкое, осанистое. Морда удлиненная, острая. Уши большие, обостренные, всегда настороженные. Ноги относительно короткие, что обеспечивает способность ползать, когда лиса подкрадывается к добыче и нападает на нее. Вместе с тем ноги обыкновенной лисы жилистые и сильные, что позволяет ей делать внезапные длинные прыжки. В прыжках помогает ей пушистый хвост, который превышает половину длины тела.</a:t>
            </a:r>
          </a:p>
          <a:p>
            <a:pPr marL="0" indent="0">
              <a:buNone/>
            </a:pPr>
            <a:endParaRPr lang="ru-RU" sz="1600" dirty="0" smtClean="0"/>
          </a:p>
          <a:p>
            <a:endParaRPr lang="ru-RU" sz="1600" dirty="0"/>
          </a:p>
        </p:txBody>
      </p:sp>
      <p:sp>
        <p:nvSpPr>
          <p:cNvPr id="5" name="Содержимое 4"/>
          <p:cNvSpPr>
            <a:spLocks noGrp="1"/>
          </p:cNvSpPr>
          <p:nvPr>
            <p:ph sz="half" idx="2"/>
          </p:nvPr>
        </p:nvSpPr>
        <p:spPr>
          <a:xfrm>
            <a:off x="5220072" y="3147155"/>
            <a:ext cx="3672408" cy="2730117"/>
          </a:xfrm>
        </p:spPr>
        <p:txBody>
          <a:bodyPr>
            <a:normAutofit/>
          </a:bodyPr>
          <a:lstStyle/>
          <a:p>
            <a:pPr marL="0" indent="0" algn="ctr">
              <a:buNone/>
            </a:pPr>
            <a:r>
              <a:rPr lang="ru-RU" sz="1600" b="1" dirty="0" smtClean="0">
                <a:latin typeface="Times New Roman" panose="02020603050405020304" pitchFamily="18" charset="0"/>
                <a:cs typeface="Times New Roman" panose="02020603050405020304" pitchFamily="18" charset="0"/>
              </a:rPr>
              <a:t>ЧЕМ ПИТАЕТСЯ</a:t>
            </a:r>
            <a:r>
              <a:rPr lang="en-US" sz="1600" b="1" dirty="0" smtClean="0">
                <a:latin typeface="Times New Roman" panose="02020603050405020304" pitchFamily="18" charset="0"/>
                <a:cs typeface="Times New Roman" panose="02020603050405020304" pitchFamily="18" charset="0"/>
              </a:rPr>
              <a:t>?</a:t>
            </a:r>
            <a:endParaRPr lang="ru-RU" sz="1600" b="1" dirty="0" smtClean="0">
              <a:latin typeface="Times New Roman" panose="02020603050405020304" pitchFamily="18" charset="0"/>
              <a:cs typeface="Times New Roman" panose="02020603050405020304" pitchFamily="18" charset="0"/>
            </a:endParaRPr>
          </a:p>
          <a:p>
            <a:pPr marL="0" indent="0" algn="just">
              <a:buNone/>
            </a:pPr>
            <a:r>
              <a:rPr lang="ru-RU" sz="1600" dirty="0" smtClean="0">
                <a:latin typeface="Times New Roman" panose="02020603050405020304" pitchFamily="18" charset="0"/>
                <a:cs typeface="Times New Roman" panose="02020603050405020304" pitchFamily="18" charset="0"/>
              </a:rPr>
              <a:t>Чаще всего в </a:t>
            </a:r>
            <a:r>
              <a:rPr lang="ru-RU" sz="1600" dirty="0">
                <a:latin typeface="Times New Roman" panose="02020603050405020304" pitchFamily="18" charset="0"/>
                <a:cs typeface="Times New Roman" panose="02020603050405020304" pitchFamily="18" charset="0"/>
              </a:rPr>
              <a:t>питании обыкновенной лисы играют птицы и их яйца, которых они иногда добывают из наземных гнезд. Не гнушается она и падалью. Летом лиса потребляет также разных земноводных, ящериц, жуков и их личинок. В это время и осенью ест также ягоды: чернику, </a:t>
            </a:r>
            <a:r>
              <a:rPr lang="ru-RU" sz="1600" dirty="0" smtClean="0">
                <a:latin typeface="Times New Roman" panose="02020603050405020304" pitchFamily="18" charset="0"/>
                <a:cs typeface="Times New Roman" panose="02020603050405020304" pitchFamily="18" charset="0"/>
              </a:rPr>
              <a:t>бруснику.</a:t>
            </a:r>
            <a:endParaRPr lang="ru-RU" sz="1600" dirty="0">
              <a:latin typeface="Times New Roman" panose="02020603050405020304" pitchFamily="18" charset="0"/>
              <a:cs typeface="Times New Roman" panose="02020603050405020304" pitchFamily="18" charset="0"/>
            </a:endParaRPr>
          </a:p>
          <a:p>
            <a:pPr marL="0" indent="0">
              <a:buNone/>
            </a:pPr>
            <a:endParaRPr lang="ru-RU" dirty="0"/>
          </a:p>
        </p:txBody>
      </p:sp>
      <p:pic>
        <p:nvPicPr>
          <p:cNvPr id="3" name="Рисунок 2" descr="1973690.jpg"/>
          <p:cNvPicPr>
            <a:picLocks noChangeAspect="1"/>
          </p:cNvPicPr>
          <p:nvPr/>
        </p:nvPicPr>
        <p:blipFill>
          <a:blip r:embed="rId3" cstate="print"/>
          <a:stretch>
            <a:fillRect/>
          </a:stretch>
        </p:blipFill>
        <p:spPr>
          <a:xfrm>
            <a:off x="395536" y="3068960"/>
            <a:ext cx="4608512" cy="3349328"/>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ircle(in)">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Содержимое 7" descr="15.jpg"/>
          <p:cNvPicPr>
            <a:picLocks noChangeAspect="1"/>
          </p:cNvPicPr>
          <p:nvPr/>
        </p:nvPicPr>
        <p:blipFill>
          <a:blip r:embed="rId2" cstate="print"/>
          <a:srcRect b="2751"/>
          <a:stretch>
            <a:fillRect/>
          </a:stretch>
        </p:blipFill>
        <p:spPr>
          <a:xfrm>
            <a:off x="0" y="0"/>
            <a:ext cx="9144000" cy="6858000"/>
          </a:xfrm>
          <a:prstGeom prst="rect">
            <a:avLst/>
          </a:prstGeom>
        </p:spPr>
      </p:pic>
      <p:sp>
        <p:nvSpPr>
          <p:cNvPr id="2" name="Заголовок 1"/>
          <p:cNvSpPr>
            <a:spLocks noGrp="1"/>
          </p:cNvSpPr>
          <p:nvPr>
            <p:ph type="title"/>
          </p:nvPr>
        </p:nvSpPr>
        <p:spPr>
          <a:xfrm>
            <a:off x="179512" y="260648"/>
            <a:ext cx="8687220" cy="1584176"/>
          </a:xfrm>
        </p:spPr>
        <p:txBody>
          <a:bodyPr>
            <a:normAutofit fontScale="90000"/>
          </a:bodyPr>
          <a:lstStyle/>
          <a:p>
            <a:pPr algn="just"/>
            <a:r>
              <a:rPr lang="ru-RU" dirty="0" smtClean="0">
                <a:latin typeface="Times New Roman" panose="02020603050405020304" pitchFamily="18" charset="0"/>
                <a:cs typeface="Times New Roman" panose="02020603050405020304" pitchFamily="18" charset="0"/>
              </a:rPr>
              <a:t>Бурундук</a:t>
            </a:r>
            <a:r>
              <a:rPr lang="ru-RU" dirty="0" smtClean="0"/>
              <a:t/>
            </a:r>
            <a:br>
              <a:rPr lang="ru-RU" dirty="0" smtClean="0"/>
            </a:br>
            <a:r>
              <a:rPr lang="ru-RU" sz="1800" dirty="0" smtClean="0">
                <a:latin typeface="Times New Roman" panose="02020603050405020304" pitchFamily="18" charset="0"/>
                <a:cs typeface="Times New Roman" panose="02020603050405020304" pitchFamily="18" charset="0"/>
              </a:rPr>
              <a:t>Зверек немного меньше белки. Длина его тела 13-16 см, хвоста - 10-11 см. Уши небольшие, без</a:t>
            </a:r>
            <a:br>
              <a:rPr lang="ru-RU" sz="1800" dirty="0" smtClean="0">
                <a:latin typeface="Times New Roman" panose="02020603050405020304" pitchFamily="18" charset="0"/>
                <a:cs typeface="Times New Roman" panose="02020603050405020304" pitchFamily="18" charset="0"/>
              </a:rPr>
            </a:br>
            <a:r>
              <a:rPr lang="ru-RU" sz="1800" dirty="0" smtClean="0">
                <a:latin typeface="Times New Roman" panose="02020603050405020304" pitchFamily="18" charset="0"/>
                <a:cs typeface="Times New Roman" panose="02020603050405020304" pitchFamily="18" charset="0"/>
              </a:rPr>
              <a:t>кисточек; хорошо развиты защечные мешки, которые открываются в углах рта. Задние ноги чуть длиннее передних. Хвост менее пушист, чем у белки. Общий тон окраски рыжевато-серый, брюшко серовато-белое.</a:t>
            </a:r>
            <a:endParaRPr lang="ru-RU" sz="1800" dirty="0">
              <a:latin typeface="Times New Roman" panose="02020603050405020304" pitchFamily="18" charset="0"/>
              <a:cs typeface="Times New Roman" panose="02020603050405020304" pitchFamily="18" charset="0"/>
            </a:endParaRPr>
          </a:p>
        </p:txBody>
      </p:sp>
      <p:pic>
        <p:nvPicPr>
          <p:cNvPr id="3" name="Рисунок 2" descr="006.jpg"/>
          <p:cNvPicPr>
            <a:picLocks noChangeAspect="1"/>
          </p:cNvPicPr>
          <p:nvPr/>
        </p:nvPicPr>
        <p:blipFill>
          <a:blip r:embed="rId3" cstate="print"/>
          <a:stretch>
            <a:fillRect/>
          </a:stretch>
        </p:blipFill>
        <p:spPr>
          <a:xfrm>
            <a:off x="179512" y="3645024"/>
            <a:ext cx="3936437" cy="2952328"/>
          </a:xfrm>
          <a:prstGeom prst="rect">
            <a:avLst/>
          </a:prstGeom>
        </p:spPr>
      </p:pic>
      <p:pic>
        <p:nvPicPr>
          <p:cNvPr id="4" name="Рисунок 3" descr="5001.gif"/>
          <p:cNvPicPr>
            <a:picLocks noChangeAspect="1"/>
          </p:cNvPicPr>
          <p:nvPr/>
        </p:nvPicPr>
        <p:blipFill>
          <a:blip r:embed="rId4" cstate="print"/>
          <a:stretch>
            <a:fillRect/>
          </a:stretch>
        </p:blipFill>
        <p:spPr>
          <a:xfrm>
            <a:off x="4427984" y="3614801"/>
            <a:ext cx="4222724" cy="2952328"/>
          </a:xfrm>
          <a:prstGeom prst="rect">
            <a:avLst/>
          </a:prstGeom>
        </p:spPr>
      </p:pic>
      <p:sp>
        <p:nvSpPr>
          <p:cNvPr id="5" name="Прямоугольник 4"/>
          <p:cNvSpPr/>
          <p:nvPr/>
        </p:nvSpPr>
        <p:spPr>
          <a:xfrm>
            <a:off x="192386" y="1988840"/>
            <a:ext cx="8471196" cy="1569660"/>
          </a:xfrm>
          <a:prstGeom prst="rect">
            <a:avLst/>
          </a:prstGeom>
        </p:spPr>
        <p:txBody>
          <a:bodyPr wrap="square">
            <a:spAutoFit/>
          </a:bodyPr>
          <a:lstStyle/>
          <a:p>
            <a:pPr algn="ctr"/>
            <a:r>
              <a:rPr lang="ru-RU" sz="1600" b="1" dirty="0" smtClean="0">
                <a:latin typeface="Times New Roman" panose="02020603050405020304" pitchFamily="18" charset="0"/>
                <a:cs typeface="Times New Roman" panose="02020603050405020304" pitchFamily="18" charset="0"/>
              </a:rPr>
              <a:t>ЧЕМ ПИТАЕТСЯ</a:t>
            </a:r>
            <a:r>
              <a:rPr lang="en-US" sz="1600" b="1" dirty="0" smtClean="0">
                <a:latin typeface="Times New Roman" panose="02020603050405020304" pitchFamily="18" charset="0"/>
                <a:cs typeface="Times New Roman" panose="02020603050405020304" pitchFamily="18" charset="0"/>
              </a:rPr>
              <a:t>?</a:t>
            </a:r>
            <a:endParaRPr lang="ru-RU" sz="1600" b="1" dirty="0" smtClean="0">
              <a:latin typeface="Times New Roman" panose="02020603050405020304" pitchFamily="18" charset="0"/>
              <a:cs typeface="Times New Roman" panose="02020603050405020304" pitchFamily="18" charset="0"/>
            </a:endParaRPr>
          </a:p>
          <a:p>
            <a:pPr algn="just"/>
            <a:r>
              <a:rPr lang="ru-RU" sz="1600" dirty="0" smtClean="0">
                <a:latin typeface="Times New Roman" panose="02020603050405020304" pitchFamily="18" charset="0"/>
                <a:cs typeface="Times New Roman" panose="02020603050405020304" pitchFamily="18" charset="0"/>
              </a:rPr>
              <a:t>Питается </a:t>
            </a:r>
            <a:r>
              <a:rPr lang="ru-RU" sz="1600" dirty="0">
                <a:latin typeface="Times New Roman" panose="02020603050405020304" pitchFamily="18" charset="0"/>
                <a:cs typeface="Times New Roman" panose="02020603050405020304" pitchFamily="18" charset="0"/>
              </a:rPr>
              <a:t>этот зверек кедровыми орешками, хвоей, травянистыми растениями, а также поедает насекомых и мелких позвоночных животных. Примерно с середины лета бурундук начинает собирать корм (семена, зерна), запасая его впрок. Зиму проводит в спячке. Пробуждается в начале весны, когда растения еще прикрыты снегом. Вот тут и выручают запасы, заготовленные с осени.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7"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0" fill="hold"/>
                                        <p:tgtEl>
                                          <p:spTgt spid="3"/>
                                        </p:tgtEl>
                                        <p:attrNameLst>
                                          <p:attrName>ppt_x</p:attrName>
                                        </p:attrNameLst>
                                      </p:cBhvr>
                                      <p:tavLst>
                                        <p:tav tm="0">
                                          <p:val>
                                            <p:strVal val="#ppt_x"/>
                                          </p:val>
                                        </p:tav>
                                        <p:tav tm="100000">
                                          <p:val>
                                            <p:strVal val="#ppt_x"/>
                                          </p:val>
                                        </p:tav>
                                      </p:tavLst>
                                    </p:anim>
                                    <p:anim calcmode="lin" valueType="num">
                                      <p:cBhvr additive="base">
                                        <p:cTn id="8" dur="50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7" presetClass="entr" presetSubtype="4"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0" fill="hold"/>
                                        <p:tgtEl>
                                          <p:spTgt spid="4"/>
                                        </p:tgtEl>
                                        <p:attrNameLst>
                                          <p:attrName>ppt_x</p:attrName>
                                        </p:attrNameLst>
                                      </p:cBhvr>
                                      <p:tavLst>
                                        <p:tav tm="0">
                                          <p:val>
                                            <p:strVal val="#ppt_x"/>
                                          </p:val>
                                        </p:tav>
                                        <p:tav tm="100000">
                                          <p:val>
                                            <p:strVal val="#ppt_x"/>
                                          </p:val>
                                        </p:tav>
                                      </p:tavLst>
                                    </p:anim>
                                    <p:anim calcmode="lin" valueType="num">
                                      <p:cBhvr additive="base">
                                        <p:cTn id="14" dur="50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Содержимое 7" descr="peace-movement.jpg"/>
          <p:cNvPicPr>
            <a:picLocks noChangeAspect="1"/>
          </p:cNvPicPr>
          <p:nvPr/>
        </p:nvPicPr>
        <p:blipFill>
          <a:blip r:embed="rId2" cstate="print"/>
          <a:stretch>
            <a:fillRect/>
          </a:stretch>
        </p:blipFill>
        <p:spPr>
          <a:xfrm>
            <a:off x="0" y="0"/>
            <a:ext cx="9144000" cy="6858000"/>
          </a:xfrm>
          <a:prstGeom prst="rect">
            <a:avLst/>
          </a:prstGeom>
        </p:spPr>
      </p:pic>
      <p:sp>
        <p:nvSpPr>
          <p:cNvPr id="2" name="Заголовок 1"/>
          <p:cNvSpPr>
            <a:spLocks noGrp="1"/>
          </p:cNvSpPr>
          <p:nvPr>
            <p:ph type="title"/>
          </p:nvPr>
        </p:nvSpPr>
        <p:spPr>
          <a:xfrm>
            <a:off x="457200" y="274638"/>
            <a:ext cx="8229600" cy="778098"/>
          </a:xfrm>
        </p:spPr>
        <p:txBody>
          <a:bodyPr>
            <a:normAutofit/>
          </a:bodyPr>
          <a:lstStyle/>
          <a:p>
            <a:r>
              <a:rPr lang="ru-RU" sz="4000" dirty="0" smtClean="0">
                <a:latin typeface="Times New Roman" panose="02020603050405020304" pitchFamily="18" charset="0"/>
                <a:cs typeface="Times New Roman" panose="02020603050405020304" pitchFamily="18" charset="0"/>
              </a:rPr>
              <a:t>Олень </a:t>
            </a:r>
            <a:endParaRPr lang="ru-RU" sz="4000" dirty="0">
              <a:latin typeface="Times New Roman" panose="02020603050405020304" pitchFamily="18" charset="0"/>
              <a:cs typeface="Times New Roman" panose="02020603050405020304" pitchFamily="18" charset="0"/>
            </a:endParaRPr>
          </a:p>
        </p:txBody>
      </p:sp>
      <p:pic>
        <p:nvPicPr>
          <p:cNvPr id="3" name="Рисунок 2" descr="a89e1965da60007833714e24d999c935_i-352.jpg"/>
          <p:cNvPicPr>
            <a:picLocks noChangeAspect="1"/>
          </p:cNvPicPr>
          <p:nvPr/>
        </p:nvPicPr>
        <p:blipFill>
          <a:blip r:embed="rId3" cstate="print"/>
          <a:stretch>
            <a:fillRect/>
          </a:stretch>
        </p:blipFill>
        <p:spPr>
          <a:xfrm>
            <a:off x="179512" y="3284984"/>
            <a:ext cx="4248472" cy="3186354"/>
          </a:xfrm>
          <a:prstGeom prst="rect">
            <a:avLst/>
          </a:prstGeom>
        </p:spPr>
      </p:pic>
      <p:sp>
        <p:nvSpPr>
          <p:cNvPr id="4" name="Прямоугольник 3"/>
          <p:cNvSpPr/>
          <p:nvPr/>
        </p:nvSpPr>
        <p:spPr>
          <a:xfrm>
            <a:off x="539552" y="1591345"/>
            <a:ext cx="7776864" cy="338554"/>
          </a:xfrm>
          <a:prstGeom prst="rect">
            <a:avLst/>
          </a:prstGeom>
        </p:spPr>
        <p:txBody>
          <a:bodyPr wrap="square">
            <a:spAutoFit/>
          </a:bodyPr>
          <a:lstStyle/>
          <a:p>
            <a:pPr algn="just"/>
            <a:r>
              <a:rPr lang="ru-RU" sz="1600" dirty="0" smtClean="0">
                <a:latin typeface="Times New Roman" panose="02020603050405020304" pitchFamily="18" charset="0"/>
                <a:cs typeface="Times New Roman" panose="02020603050405020304" pitchFamily="18" charset="0"/>
              </a:rPr>
              <a:t>.</a:t>
            </a:r>
            <a:endParaRPr lang="ru-RU" sz="1600" dirty="0">
              <a:latin typeface="Times New Roman" panose="02020603050405020304" pitchFamily="18" charset="0"/>
              <a:cs typeface="Times New Roman" panose="02020603050405020304" pitchFamily="18" charset="0"/>
            </a:endParaRPr>
          </a:p>
        </p:txBody>
      </p:sp>
      <p:sp>
        <p:nvSpPr>
          <p:cNvPr id="5" name="Прямоугольник 4"/>
          <p:cNvSpPr/>
          <p:nvPr/>
        </p:nvSpPr>
        <p:spPr>
          <a:xfrm>
            <a:off x="4414901" y="3333580"/>
            <a:ext cx="4572000" cy="3046988"/>
          </a:xfrm>
          <a:prstGeom prst="rect">
            <a:avLst/>
          </a:prstGeom>
        </p:spPr>
        <p:txBody>
          <a:bodyPr>
            <a:spAutoFit/>
          </a:bodyPr>
          <a:lstStyle/>
          <a:p>
            <a:pPr algn="ctr"/>
            <a:r>
              <a:rPr lang="ru-RU" sz="1600" b="1" dirty="0" smtClean="0">
                <a:latin typeface="Times New Roman" panose="02020603050405020304" pitchFamily="18" charset="0"/>
                <a:cs typeface="Times New Roman" panose="02020603050405020304" pitchFamily="18" charset="0"/>
              </a:rPr>
              <a:t>ЧЕМ ПИТАЕТСЯ</a:t>
            </a:r>
            <a:r>
              <a:rPr lang="en-US" sz="1600" b="1" dirty="0" smtClean="0">
                <a:latin typeface="Times New Roman" panose="02020603050405020304" pitchFamily="18" charset="0"/>
                <a:cs typeface="Times New Roman" panose="02020603050405020304" pitchFamily="18" charset="0"/>
              </a:rPr>
              <a:t>?</a:t>
            </a:r>
            <a:endParaRPr lang="ru-RU" sz="1600" b="1" dirty="0" smtClean="0">
              <a:latin typeface="Times New Roman" panose="02020603050405020304" pitchFamily="18" charset="0"/>
              <a:cs typeface="Times New Roman" panose="02020603050405020304" pitchFamily="18" charset="0"/>
            </a:endParaRPr>
          </a:p>
          <a:p>
            <a:pPr algn="just"/>
            <a:r>
              <a:rPr lang="ru-RU" sz="1600" dirty="0">
                <a:latin typeface="Times New Roman" panose="02020603050405020304" pitchFamily="18" charset="0"/>
                <a:cs typeface="Times New Roman" panose="02020603050405020304" pitchFamily="18" charset="0"/>
              </a:rPr>
              <a:t>Олени живут в разных климатических условиях и питаются всевозможной растительностью. Основу рациона составляют ягоды, плоды, трава, грибы, кустарники, листья деревьев, орехи, хвоя, </a:t>
            </a:r>
            <a:r>
              <a:rPr lang="ru-RU" sz="1600" dirty="0" smtClean="0">
                <a:latin typeface="Times New Roman" panose="02020603050405020304" pitchFamily="18" charset="0"/>
                <a:cs typeface="Times New Roman" panose="02020603050405020304" pitchFamily="18" charset="0"/>
              </a:rPr>
              <a:t>жёлуди, </a:t>
            </a:r>
            <a:r>
              <a:rPr lang="ru-RU" sz="1600" dirty="0">
                <a:latin typeface="Times New Roman" panose="02020603050405020304" pitchFamily="18" charset="0"/>
                <a:cs typeface="Times New Roman" panose="02020603050405020304" pitchFamily="18" charset="0"/>
              </a:rPr>
              <a:t>кора, молодые ветки. В тундре и зимой 90% основной пищи оленей составляют  лишайники, который они могут учуять даже под толстым слоем снега до 60 мм. В такой сложный период для оленей это самая питательная еда.</a:t>
            </a:r>
          </a:p>
          <a:p>
            <a:pPr algn="just"/>
            <a:endParaRPr lang="ru-RU" sz="1600" b="1" dirty="0" smtClean="0">
              <a:latin typeface="Times New Roman" panose="02020603050405020304" pitchFamily="18" charset="0"/>
              <a:cs typeface="Times New Roman" panose="02020603050405020304" pitchFamily="18" charset="0"/>
            </a:endParaRPr>
          </a:p>
          <a:p>
            <a:pPr algn="ctr"/>
            <a:endParaRPr lang="en-US" sz="1600" b="1" dirty="0" smtClean="0">
              <a:latin typeface="Times New Roman" panose="02020603050405020304" pitchFamily="18" charset="0"/>
              <a:cs typeface="Times New Roman" panose="02020603050405020304" pitchFamily="18" charset="0"/>
            </a:endParaRPr>
          </a:p>
        </p:txBody>
      </p:sp>
      <p:sp>
        <p:nvSpPr>
          <p:cNvPr id="6" name="Прямоугольник 5"/>
          <p:cNvSpPr/>
          <p:nvPr/>
        </p:nvSpPr>
        <p:spPr>
          <a:xfrm>
            <a:off x="432048" y="975792"/>
            <a:ext cx="8567936" cy="1323439"/>
          </a:xfrm>
          <a:prstGeom prst="rect">
            <a:avLst/>
          </a:prstGeom>
        </p:spPr>
        <p:txBody>
          <a:bodyPr wrap="square">
            <a:spAutoFit/>
          </a:bodyPr>
          <a:lstStyle/>
          <a:p>
            <a:pPr algn="just"/>
            <a:r>
              <a:rPr lang="ru-RU" sz="1600" dirty="0">
                <a:latin typeface="Times New Roman" panose="02020603050405020304" pitchFamily="18" charset="0"/>
                <a:cs typeface="Times New Roman" panose="02020603050405020304" pitchFamily="18" charset="0"/>
              </a:rPr>
              <a:t>Олени — одни из самых распространенных млекопитающих. Семейство оленевых насчитывает  51 вид. Самый маленький представитель этого семейства весит всего 2-2,5 кг, а самый большой достигает до 700 кг. Ареал обитания оленей Северная и Южная Америка, Евразия. С приходом европейцев в Австралию и Новою Зеландию, эти парнокопытные были завезены и туда. Кроме того олени встречаются и в Африке, но только в северной и западной части.</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diamond(in)">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Содержимое 7" descr="15.jpg"/>
          <p:cNvPicPr>
            <a:picLocks noChangeAspect="1"/>
          </p:cNvPicPr>
          <p:nvPr/>
        </p:nvPicPr>
        <p:blipFill>
          <a:blip r:embed="rId2" cstate="print"/>
          <a:srcRect b="2751"/>
          <a:stretch>
            <a:fillRect/>
          </a:stretch>
        </p:blipFill>
        <p:spPr>
          <a:xfrm>
            <a:off x="0" y="0"/>
            <a:ext cx="9144000" cy="6858000"/>
          </a:xfrm>
          <a:prstGeom prst="rect">
            <a:avLst/>
          </a:prstGeom>
        </p:spPr>
      </p:pic>
      <p:sp>
        <p:nvSpPr>
          <p:cNvPr id="3" name="Заголовок 2"/>
          <p:cNvSpPr>
            <a:spLocks noGrp="1"/>
          </p:cNvSpPr>
          <p:nvPr>
            <p:ph type="title"/>
          </p:nvPr>
        </p:nvSpPr>
        <p:spPr>
          <a:xfrm>
            <a:off x="457200" y="274638"/>
            <a:ext cx="8229600" cy="2074242"/>
          </a:xfrm>
        </p:spPr>
        <p:txBody>
          <a:bodyPr>
            <a:normAutofit fontScale="90000"/>
          </a:bodyPr>
          <a:lstStyle/>
          <a:p>
            <a:pPr algn="just" fontAlgn="base"/>
            <a:r>
              <a:rPr lang="ru-RU" dirty="0" smtClean="0">
                <a:latin typeface="Times New Roman" panose="02020603050405020304" pitchFamily="18" charset="0"/>
                <a:cs typeface="Times New Roman" panose="02020603050405020304" pitchFamily="18" charset="0"/>
              </a:rPr>
              <a:t>Заяц</a:t>
            </a:r>
            <a:r>
              <a:rPr lang="ru-RU" dirty="0" smtClean="0"/>
              <a:t/>
            </a:r>
            <a:br>
              <a:rPr lang="ru-RU" dirty="0" smtClean="0"/>
            </a:br>
            <a:r>
              <a:rPr lang="ru-RU" sz="1800" dirty="0" smtClean="0">
                <a:latin typeface="Times New Roman" panose="02020603050405020304" pitchFamily="18" charset="0"/>
                <a:cs typeface="Times New Roman" pitchFamily="18" charset="0"/>
              </a:rPr>
              <a:t>Заяц-беляк </a:t>
            </a:r>
            <a:r>
              <a:rPr lang="ru-RU" sz="1800" dirty="0">
                <a:latin typeface="Times New Roman" pitchFamily="18" charset="0"/>
                <a:cs typeface="Times New Roman" pitchFamily="18" charset="0"/>
              </a:rPr>
              <a:t>живет в лесу. Этот средних </a:t>
            </a:r>
            <a:r>
              <a:rPr lang="ru-RU" sz="1800" dirty="0" smtClean="0">
                <a:latin typeface="Times New Roman" panose="02020603050405020304" pitchFamily="18" charset="0"/>
                <a:cs typeface="Times New Roman" panose="02020603050405020304" pitchFamily="18" charset="0"/>
              </a:rPr>
              <a:t>размеров зверек, </a:t>
            </a:r>
            <a:r>
              <a:rPr lang="ru-RU" sz="1800" dirty="0">
                <a:latin typeface="Times New Roman" panose="02020603050405020304" pitchFamily="18" charset="0"/>
                <a:cs typeface="Times New Roman" panose="02020603050405020304" pitchFamily="18" charset="0"/>
              </a:rPr>
              <a:t>быстрый и ловкий</a:t>
            </a:r>
            <a:r>
              <a:rPr lang="ru-RU" sz="1800" dirty="0" smtClean="0">
                <a:latin typeface="Times New Roman" panose="02020603050405020304" pitchFamily="18" charset="0"/>
                <a:cs typeface="Times New Roman" panose="02020603050405020304" pitchFamily="18" charset="0"/>
              </a:rPr>
              <a:t>. </a:t>
            </a:r>
            <a:r>
              <a:rPr lang="ru-RU" sz="1800" dirty="0">
                <a:latin typeface="Times New Roman" panose="02020603050405020304" pitchFamily="18" charset="0"/>
                <a:cs typeface="Times New Roman" panose="02020603050405020304" pitchFamily="18" charset="0"/>
              </a:rPr>
              <a:t>Бдительность терять нельзя. Закругленные уши небольшие, от 7 до 10 см. Слух отменный, помогает услышать малейший шорох, чтобы дать деру, спасаясь от хищника. Отличные помощники в этом - сильные ноги. Убегая, он развивает скорость до 60 км/ч, и может бегать так, не сбавляя обороты, несколько часов</a:t>
            </a:r>
            <a:r>
              <a:rPr lang="ru-RU" sz="1800" dirty="0" smtClean="0">
                <a:latin typeface="Times New Roman" panose="02020603050405020304" pitchFamily="18" charset="0"/>
                <a:cs typeface="Times New Roman" panose="02020603050405020304" pitchFamily="18" charset="0"/>
              </a:rPr>
              <a:t>.</a:t>
            </a:r>
            <a:endParaRPr lang="ru-RU" sz="1800" dirty="0">
              <a:latin typeface="Times New Roman" panose="02020603050405020304" pitchFamily="18" charset="0"/>
              <a:cs typeface="Times New Roman" panose="02020603050405020304" pitchFamily="18" charset="0"/>
            </a:endParaRPr>
          </a:p>
        </p:txBody>
      </p:sp>
      <p:pic>
        <p:nvPicPr>
          <p:cNvPr id="6" name="Содержимое 5" descr="62_800x650fit_and_crop.jpg"/>
          <p:cNvPicPr>
            <a:picLocks noGrp="1" noChangeAspect="1"/>
          </p:cNvPicPr>
          <p:nvPr>
            <p:ph sz="half" idx="1"/>
          </p:nvPr>
        </p:nvPicPr>
        <p:blipFill>
          <a:blip r:embed="rId3" cstate="print"/>
          <a:stretch>
            <a:fillRect/>
          </a:stretch>
        </p:blipFill>
        <p:spPr>
          <a:xfrm>
            <a:off x="179513" y="2636912"/>
            <a:ext cx="3888432" cy="3174857"/>
          </a:xfrm>
        </p:spPr>
      </p:pic>
      <p:sp>
        <p:nvSpPr>
          <p:cNvPr id="5" name="Содержимое 4"/>
          <p:cNvSpPr>
            <a:spLocks noGrp="1"/>
          </p:cNvSpPr>
          <p:nvPr>
            <p:ph sz="half" idx="2"/>
          </p:nvPr>
        </p:nvSpPr>
        <p:spPr>
          <a:xfrm>
            <a:off x="4092487" y="3789040"/>
            <a:ext cx="5040560" cy="2016224"/>
          </a:xfrm>
        </p:spPr>
        <p:txBody>
          <a:bodyPr>
            <a:normAutofit lnSpcReduction="10000"/>
          </a:bodyPr>
          <a:lstStyle/>
          <a:p>
            <a:pPr marL="0" indent="0" algn="ctr">
              <a:buNone/>
            </a:pPr>
            <a:r>
              <a:rPr lang="ru-RU" sz="1600" b="1" dirty="0" smtClean="0">
                <a:latin typeface="Times New Roman" panose="02020603050405020304" pitchFamily="18" charset="0"/>
                <a:cs typeface="Times New Roman" panose="02020603050405020304" pitchFamily="18" charset="0"/>
              </a:rPr>
              <a:t>ЧЕМ ПИТАЕТСЯ</a:t>
            </a:r>
            <a:r>
              <a:rPr lang="en-US" sz="1600" b="1" dirty="0" smtClean="0">
                <a:latin typeface="Times New Roman" panose="02020603050405020304" pitchFamily="18" charset="0"/>
                <a:cs typeface="Times New Roman" panose="02020603050405020304" pitchFamily="18" charset="0"/>
              </a:rPr>
              <a:t>?</a:t>
            </a:r>
            <a:endParaRPr lang="ru-RU" sz="1600" b="1" dirty="0" smtClean="0">
              <a:latin typeface="Times New Roman" panose="02020603050405020304" pitchFamily="18" charset="0"/>
              <a:cs typeface="Times New Roman" panose="02020603050405020304" pitchFamily="18" charset="0"/>
            </a:endParaRPr>
          </a:p>
          <a:p>
            <a:pPr marL="0" indent="0" algn="just">
              <a:buNone/>
            </a:pPr>
            <a:r>
              <a:rPr lang="ru-RU" sz="1600" dirty="0" smtClean="0">
                <a:latin typeface="Times New Roman" panose="02020603050405020304" pitchFamily="18" charset="0"/>
                <a:cs typeface="Times New Roman" panose="02020603050405020304" pitchFamily="18" charset="0"/>
              </a:rPr>
              <a:t>Питаются зайцы растительной пищей: травой, карой и листьями деревьев. Но они никогда не откажутся от вкусной </a:t>
            </a:r>
            <a:r>
              <a:rPr lang="ru-RU" sz="1600" dirty="0" err="1" smtClean="0">
                <a:latin typeface="Times New Roman" panose="02020603050405020304" pitchFamily="18" charset="0"/>
                <a:cs typeface="Times New Roman" panose="02020603050405020304" pitchFamily="18" charset="0"/>
              </a:rPr>
              <a:t>капустки</a:t>
            </a:r>
            <a:r>
              <a:rPr lang="ru-RU" sz="1600" dirty="0" smtClean="0">
                <a:latin typeface="Times New Roman" panose="02020603050405020304" pitchFamily="18" charset="0"/>
                <a:cs typeface="Times New Roman" panose="02020603050405020304" pitchFamily="18" charset="0"/>
              </a:rPr>
              <a:t> или ароматной </a:t>
            </a:r>
            <a:r>
              <a:rPr lang="ru-RU" sz="1600" dirty="0" err="1" smtClean="0">
                <a:latin typeface="Times New Roman" panose="02020603050405020304" pitchFamily="18" charset="0"/>
                <a:cs typeface="Times New Roman" panose="02020603050405020304" pitchFamily="18" charset="0"/>
              </a:rPr>
              <a:t>марковки</a:t>
            </a:r>
            <a:r>
              <a:rPr lang="ru-RU" sz="1600" dirty="0" smtClean="0">
                <a:latin typeface="Times New Roman" panose="02020603050405020304" pitchFamily="18" charset="0"/>
                <a:cs typeface="Times New Roman" panose="02020603050405020304" pitchFamily="18" charset="0"/>
              </a:rPr>
              <a:t>. </a:t>
            </a:r>
          </a:p>
          <a:p>
            <a:pPr marL="0" indent="0" algn="just">
              <a:buNone/>
            </a:pPr>
            <a:r>
              <a:rPr lang="ru-RU" sz="1600" dirty="0" smtClean="0">
                <a:latin typeface="Times New Roman" panose="02020603050405020304" pitchFamily="18" charset="0"/>
                <a:cs typeface="Times New Roman" panose="02020603050405020304" pitchFamily="18" charset="0"/>
              </a:rPr>
              <a:t>У зайца есть и ближайшие родственники – кролики. Кроликов люди разводят в деревнях и селах, поэтому они становятся совсем ручными в отличие от своих лесных собратьев.</a:t>
            </a:r>
            <a:endParaRPr lang="ru-RU" sz="1600" dirty="0">
              <a:latin typeface="Times New Roman" panose="02020603050405020304" pitchFamily="18" charset="0"/>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Содержимое 7" descr="peace-movement.jpg"/>
          <p:cNvPicPr>
            <a:picLocks noChangeAspect="1"/>
          </p:cNvPicPr>
          <p:nvPr/>
        </p:nvPicPr>
        <p:blipFill>
          <a:blip r:embed="rId2" cstate="print"/>
          <a:stretch>
            <a:fillRect/>
          </a:stretch>
        </p:blipFill>
        <p:spPr>
          <a:xfrm>
            <a:off x="0" y="0"/>
            <a:ext cx="9144000" cy="6858000"/>
          </a:xfrm>
          <a:prstGeom prst="rect">
            <a:avLst/>
          </a:prstGeom>
        </p:spPr>
      </p:pic>
      <p:sp>
        <p:nvSpPr>
          <p:cNvPr id="2" name="Заголовок 1"/>
          <p:cNvSpPr>
            <a:spLocks noGrp="1"/>
          </p:cNvSpPr>
          <p:nvPr>
            <p:ph type="title"/>
          </p:nvPr>
        </p:nvSpPr>
        <p:spPr>
          <a:xfrm>
            <a:off x="457200" y="274638"/>
            <a:ext cx="8229600" cy="994122"/>
          </a:xfrm>
        </p:spPr>
        <p:txBody>
          <a:bodyPr/>
          <a:lstStyle/>
          <a:p>
            <a:r>
              <a:rPr lang="ru-RU" sz="4000" dirty="0" smtClean="0">
                <a:latin typeface="Times New Roman" panose="02020603050405020304" pitchFamily="18" charset="0"/>
                <a:cs typeface="Times New Roman" panose="02020603050405020304" pitchFamily="18" charset="0"/>
              </a:rPr>
              <a:t>Соболь</a:t>
            </a:r>
            <a:r>
              <a:rPr lang="ru-RU" dirty="0" smtClean="0"/>
              <a:t> </a:t>
            </a:r>
            <a:endParaRPr lang="ru-RU" dirty="0"/>
          </a:p>
        </p:txBody>
      </p:sp>
      <p:pic>
        <p:nvPicPr>
          <p:cNvPr id="4" name="Рисунок 3" descr="weasel.jpg"/>
          <p:cNvPicPr>
            <a:picLocks noChangeAspect="1"/>
          </p:cNvPicPr>
          <p:nvPr/>
        </p:nvPicPr>
        <p:blipFill>
          <a:blip r:embed="rId3" cstate="print"/>
          <a:stretch>
            <a:fillRect/>
          </a:stretch>
        </p:blipFill>
        <p:spPr>
          <a:xfrm>
            <a:off x="179512" y="3068960"/>
            <a:ext cx="4279158" cy="3058600"/>
          </a:xfrm>
          <a:prstGeom prst="rect">
            <a:avLst/>
          </a:prstGeom>
        </p:spPr>
      </p:pic>
      <p:sp>
        <p:nvSpPr>
          <p:cNvPr id="3" name="Прямоугольник 2"/>
          <p:cNvSpPr/>
          <p:nvPr/>
        </p:nvSpPr>
        <p:spPr>
          <a:xfrm>
            <a:off x="534386" y="1268760"/>
            <a:ext cx="8185886" cy="1077218"/>
          </a:xfrm>
          <a:prstGeom prst="rect">
            <a:avLst/>
          </a:prstGeom>
        </p:spPr>
        <p:txBody>
          <a:bodyPr wrap="square">
            <a:spAutoFit/>
          </a:bodyPr>
          <a:lstStyle/>
          <a:p>
            <a:pPr algn="just"/>
            <a:r>
              <a:rPr lang="ru-RU" sz="1600" dirty="0" smtClean="0">
                <a:latin typeface="Times New Roman" panose="02020603050405020304" pitchFamily="18" charset="0"/>
                <a:cs typeface="Times New Roman" panose="02020603050405020304" pitchFamily="18" charset="0"/>
              </a:rPr>
              <a:t>Соболь </a:t>
            </a:r>
            <a:r>
              <a:rPr lang="ru-RU" sz="1600" dirty="0">
                <a:latin typeface="Times New Roman" panose="02020603050405020304" pitchFamily="18" charset="0"/>
                <a:cs typeface="Times New Roman" panose="02020603050405020304" pitchFamily="18" charset="0"/>
              </a:rPr>
              <a:t>– это красивое хищное животное, обладающее ценным мехом. Он ближайший родственник лесной куницы. Очень похож на нее внешне, повадки также частично совпадают. Шкурка этого зверька имеет высокую ценность. Длительность жизни в дикой природе составляет не более 8 лет.</a:t>
            </a:r>
          </a:p>
        </p:txBody>
      </p:sp>
      <p:sp>
        <p:nvSpPr>
          <p:cNvPr id="5" name="Прямоугольник 4"/>
          <p:cNvSpPr/>
          <p:nvPr/>
        </p:nvSpPr>
        <p:spPr>
          <a:xfrm>
            <a:off x="4426214" y="3284984"/>
            <a:ext cx="4717785" cy="2554545"/>
          </a:xfrm>
          <a:prstGeom prst="rect">
            <a:avLst/>
          </a:prstGeom>
        </p:spPr>
        <p:txBody>
          <a:bodyPr wrap="square">
            <a:spAutoFit/>
          </a:bodyPr>
          <a:lstStyle/>
          <a:p>
            <a:pPr algn="ctr"/>
            <a:r>
              <a:rPr lang="ru-RU" sz="1600" b="1" dirty="0" smtClean="0">
                <a:latin typeface="Times New Roman" panose="02020603050405020304" pitchFamily="18" charset="0"/>
                <a:cs typeface="Times New Roman" panose="02020603050405020304" pitchFamily="18" charset="0"/>
              </a:rPr>
              <a:t>ЧЕМ ПИТАЕТСЯ</a:t>
            </a:r>
            <a:r>
              <a:rPr lang="en-US" sz="1600" b="1" dirty="0" smtClean="0">
                <a:latin typeface="Times New Roman" panose="02020603050405020304" pitchFamily="18" charset="0"/>
                <a:cs typeface="Times New Roman" panose="02020603050405020304" pitchFamily="18" charset="0"/>
              </a:rPr>
              <a:t>?</a:t>
            </a:r>
            <a:endParaRPr lang="ru-RU" sz="1600" b="1" dirty="0" smtClean="0">
              <a:latin typeface="Times New Roman" panose="02020603050405020304" pitchFamily="18" charset="0"/>
              <a:cs typeface="Times New Roman" panose="02020603050405020304" pitchFamily="18" charset="0"/>
            </a:endParaRPr>
          </a:p>
          <a:p>
            <a:pPr algn="just"/>
            <a:r>
              <a:rPr lang="ru-RU" sz="1600" dirty="0" smtClean="0">
                <a:latin typeface="Times New Roman" panose="02020603050405020304" pitchFamily="18" charset="0"/>
                <a:cs typeface="Times New Roman" panose="02020603050405020304" pitchFamily="18" charset="0"/>
              </a:rPr>
              <a:t>Питается </a:t>
            </a:r>
            <a:r>
              <a:rPr lang="ru-RU" sz="1600" dirty="0">
                <a:latin typeface="Times New Roman" panose="02020603050405020304" pitchFamily="18" charset="0"/>
                <a:cs typeface="Times New Roman" panose="02020603050405020304" pitchFamily="18" charset="0"/>
              </a:rPr>
              <a:t>соболь в основном мышевидными грызунами, нападает также на птиц, лягушек, насекомых, моллюсков. Выходя на охоту, он пробегает по каждому лежащему на его пути стволу упавшего дерева, обследует вывернутые корни, коряги, завалы, где нередко находит норы мышевидных грызунов. Зимой охотится на рябчиков, тетеревов, укрывающихся от холода в снегу.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Содержимое 7" descr="15.jpg"/>
          <p:cNvPicPr>
            <a:picLocks noChangeAspect="1"/>
          </p:cNvPicPr>
          <p:nvPr/>
        </p:nvPicPr>
        <p:blipFill>
          <a:blip r:embed="rId2" cstate="print"/>
          <a:srcRect b="2751"/>
          <a:stretch>
            <a:fillRect/>
          </a:stretch>
        </p:blipFill>
        <p:spPr>
          <a:xfrm>
            <a:off x="0" y="0"/>
            <a:ext cx="9144000" cy="6858000"/>
          </a:xfrm>
          <a:prstGeom prst="rect">
            <a:avLst/>
          </a:prstGeom>
        </p:spPr>
      </p:pic>
      <p:sp>
        <p:nvSpPr>
          <p:cNvPr id="2" name="Заголовок 1"/>
          <p:cNvSpPr>
            <a:spLocks noGrp="1"/>
          </p:cNvSpPr>
          <p:nvPr>
            <p:ph type="title"/>
          </p:nvPr>
        </p:nvSpPr>
        <p:spPr/>
        <p:txBody>
          <a:bodyPr>
            <a:normAutofit/>
          </a:bodyPr>
          <a:lstStyle/>
          <a:p>
            <a:r>
              <a:rPr lang="ru-RU" sz="4000" dirty="0" smtClean="0">
                <a:latin typeface="Times New Roman" panose="02020603050405020304" pitchFamily="18" charset="0"/>
                <a:cs typeface="Times New Roman" panose="02020603050405020304" pitchFamily="18" charset="0"/>
              </a:rPr>
              <a:t>Рысь </a:t>
            </a:r>
            <a:endParaRPr lang="ru-RU" sz="4000" dirty="0">
              <a:latin typeface="Times New Roman" panose="02020603050405020304" pitchFamily="18" charset="0"/>
              <a:cs typeface="Times New Roman" panose="02020603050405020304" pitchFamily="18" charset="0"/>
            </a:endParaRPr>
          </a:p>
        </p:txBody>
      </p:sp>
      <p:pic>
        <p:nvPicPr>
          <p:cNvPr id="3" name="Рисунок 2" descr="Lynx_small.jpg"/>
          <p:cNvPicPr>
            <a:picLocks noChangeAspect="1"/>
          </p:cNvPicPr>
          <p:nvPr/>
        </p:nvPicPr>
        <p:blipFill>
          <a:blip r:embed="rId3" cstate="print"/>
          <a:stretch>
            <a:fillRect/>
          </a:stretch>
        </p:blipFill>
        <p:spPr>
          <a:xfrm>
            <a:off x="183184" y="2708920"/>
            <a:ext cx="4078875" cy="2952328"/>
          </a:xfrm>
          <a:prstGeom prst="rect">
            <a:avLst/>
          </a:prstGeom>
        </p:spPr>
      </p:pic>
      <p:sp>
        <p:nvSpPr>
          <p:cNvPr id="4" name="Прямоугольник 3"/>
          <p:cNvSpPr/>
          <p:nvPr/>
        </p:nvSpPr>
        <p:spPr>
          <a:xfrm>
            <a:off x="467544" y="1412776"/>
            <a:ext cx="8064896" cy="1077218"/>
          </a:xfrm>
          <a:prstGeom prst="rect">
            <a:avLst/>
          </a:prstGeom>
        </p:spPr>
        <p:txBody>
          <a:bodyPr wrap="square">
            <a:spAutoFit/>
          </a:bodyPr>
          <a:lstStyle/>
          <a:p>
            <a:pPr algn="just"/>
            <a:r>
              <a:rPr lang="ru-RU" sz="1600" dirty="0">
                <a:latin typeface="Times New Roman" panose="02020603050405020304" pitchFamily="18" charset="0"/>
                <a:cs typeface="Times New Roman" panose="02020603050405020304" pitchFamily="18" charset="0"/>
              </a:rPr>
              <a:t>Крупная кошка. Имеет длину тела 82-105 см, короткий, словно обрубленный, хвост, пышные «бакенбарды» и кисточки на ушах. Туловище короткое, на длинных сильных лапах с широкими мохнатыми лапами, мех палево-серый или рыжеватый. Спина, бока и ноги покрыты темными пятнами. </a:t>
            </a:r>
          </a:p>
        </p:txBody>
      </p:sp>
      <p:sp>
        <p:nvSpPr>
          <p:cNvPr id="6" name="Прямоугольник 5"/>
          <p:cNvSpPr/>
          <p:nvPr/>
        </p:nvSpPr>
        <p:spPr>
          <a:xfrm>
            <a:off x="4274433" y="3645024"/>
            <a:ext cx="4921289" cy="3046988"/>
          </a:xfrm>
          <a:prstGeom prst="rect">
            <a:avLst/>
          </a:prstGeom>
        </p:spPr>
        <p:txBody>
          <a:bodyPr wrap="square">
            <a:spAutoFit/>
          </a:bodyPr>
          <a:lstStyle/>
          <a:p>
            <a:pPr algn="ctr"/>
            <a:r>
              <a:rPr lang="ru-RU" sz="1600" b="1" dirty="0" smtClean="0">
                <a:latin typeface="Times New Roman" panose="02020603050405020304" pitchFamily="18" charset="0"/>
                <a:cs typeface="Times New Roman" panose="02020603050405020304" pitchFamily="18" charset="0"/>
              </a:rPr>
              <a:t>ЧЕМ ПИТАЕТСЯ</a:t>
            </a:r>
            <a:r>
              <a:rPr lang="en-US" sz="1600" b="1" dirty="0" smtClean="0">
                <a:latin typeface="Times New Roman" panose="02020603050405020304" pitchFamily="18" charset="0"/>
                <a:cs typeface="Times New Roman" panose="02020603050405020304" pitchFamily="18" charset="0"/>
              </a:rPr>
              <a:t>?</a:t>
            </a:r>
          </a:p>
          <a:p>
            <a:pPr algn="just"/>
            <a:r>
              <a:rPr lang="ru-RU" sz="1600" dirty="0" smtClean="0">
                <a:latin typeface="Times New Roman" panose="02020603050405020304" pitchFamily="18" charset="0"/>
                <a:cs typeface="Times New Roman" panose="02020603050405020304" pitchFamily="18" charset="0"/>
              </a:rPr>
              <a:t>Рысь </a:t>
            </a:r>
            <a:r>
              <a:rPr lang="ru-RU" sz="1600" dirty="0">
                <a:latin typeface="Times New Roman" panose="02020603050405020304" pitchFamily="18" charset="0"/>
                <a:cs typeface="Times New Roman" panose="02020603050405020304" pitchFamily="18" charset="0"/>
              </a:rPr>
              <a:t>— хищник, и как у всех хищников ее рацион состоит из мяса. Обычной добычей рыси становятся мышевидные грызуны (полевки, лемминги), зайцы, птицы (тетеревиные или рябчики). Кроме мелких грызунов и птиц охотится на более крупную добычу: косуль, пятнистых и северных оленей, </a:t>
            </a:r>
            <a:r>
              <a:rPr lang="ru-RU" sz="1600" dirty="0" err="1">
                <a:latin typeface="Times New Roman" panose="02020603050405020304" pitchFamily="18" charset="0"/>
                <a:cs typeface="Times New Roman" panose="02020603050405020304" pitchFamily="18" charset="0"/>
              </a:rPr>
              <a:t>кабарг</a:t>
            </a:r>
            <a:r>
              <a:rPr lang="ru-RU" sz="1600" dirty="0">
                <a:latin typeface="Times New Roman" panose="02020603050405020304" pitchFamily="18" charset="0"/>
                <a:cs typeface="Times New Roman" panose="02020603050405020304" pitchFamily="18" charset="0"/>
              </a:rPr>
              <a:t>, серен. При возможности не прочь полакомится молодняком лосей, кабанов и изюбров. Иногда уловом рыси может стать даже рыба. В местах, где рысь живет возле человека, часто охотится на домашних животных и скот.</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ircle(in)">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301</TotalTime>
  <Words>783</Words>
  <Application>Microsoft Office PowerPoint</Application>
  <PresentationFormat>Экран (4:3)</PresentationFormat>
  <Paragraphs>33</Paragraphs>
  <Slides>10</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10</vt:i4>
      </vt:variant>
    </vt:vector>
  </HeadingPairs>
  <TitlesOfParts>
    <vt:vector size="11" baseType="lpstr">
      <vt:lpstr>Тема Office</vt:lpstr>
      <vt:lpstr> «Разнообразие природы  родного края»</vt:lpstr>
      <vt:lpstr>Бурый медведь Крупный зверь —  сильный, неторопливый, знающий себе цену, не суетящийся по мелочам. В русских сказках он, непременно – добрый и рассудительный. Люди с большим уважением относятся к этому животному. Медведь очень силен и опасен. Мощные передние лапы с длинными когтями, обладают большой  силой — ударом передней лапы медведь может перебить хребет или сломать кости. Когти у зверя очень велики, на передних лапах они в полтора-два раза длиннее, чем на задних, и достигают 8-10 сантиметров. </vt:lpstr>
      <vt:lpstr>Белка  Белка обыкновенная это мелкий, красивый и ловкий зверек с вытянутым телом и очень пушистым хвостом. . Длина её тела составляет без хвоста 19-28см, а с ним 30-47см. Они имеют округлую голову с большими и выразительными черными глазами, уши длинные, с кисточками, особенно они выражены в зимний период. Тазовые конечности длиннее и мощнее передних. На лапах пальцы с цепкими и острыми когтями, которые позволяют белкам лазить по деревьям и удерживать пищу. Летом преобладающим цветом является рыжий и его тона, зимой – серый и черный, иногда с коричневыми вкраплениями.  </vt:lpstr>
      <vt:lpstr>Лиса</vt:lpstr>
      <vt:lpstr>Бурундук Зверек немного меньше белки. Длина его тела 13-16 см, хвоста - 10-11 см. Уши небольшие, без кисточек; хорошо развиты защечные мешки, которые открываются в углах рта. Задние ноги чуть длиннее передних. Хвост менее пушист, чем у белки. Общий тон окраски рыжевато-серый, брюшко серовато-белое.</vt:lpstr>
      <vt:lpstr>Олень </vt:lpstr>
      <vt:lpstr>Заяц Заяц-беляк живет в лесу. Этот средних размеров зверек, быстрый и ловкий. Бдительность терять нельзя. Закругленные уши небольшие, от 7 до 10 см. Слух отменный, помогает услышать малейший шорох, чтобы дать деру, спасаясь от хищника. Отличные помощники в этом - сильные ноги. Убегая, он развивает скорость до 60 км/ч, и может бегать так, не сбавляя обороты, несколько часов.</vt:lpstr>
      <vt:lpstr>Соболь </vt:lpstr>
      <vt:lpstr>Рысь </vt:lpstr>
      <vt:lpstr>Спасибо за работу </vt:lpstr>
    </vt:vector>
  </TitlesOfParts>
  <Company>Reanimator Extreme Edition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User</dc:creator>
  <cp:lastModifiedBy>User</cp:lastModifiedBy>
  <cp:revision>29</cp:revision>
  <dcterms:created xsi:type="dcterms:W3CDTF">2016-11-26T05:18:17Z</dcterms:created>
  <dcterms:modified xsi:type="dcterms:W3CDTF">2017-10-30T12:54:00Z</dcterms:modified>
</cp:coreProperties>
</file>