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4" r:id="rId6"/>
    <p:sldId id="265" r:id="rId7"/>
    <p:sldId id="266" r:id="rId8"/>
    <p:sldId id="267" r:id="rId9"/>
    <p:sldId id="258" r:id="rId10"/>
    <p:sldId id="261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110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295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23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12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688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88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0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82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33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69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764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A9FB-5D60-4514-AB99-69521F06D71A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A6D01-4034-4E04-AFE3-C3FC33E9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14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1596" y="1714500"/>
            <a:ext cx="1006115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Английский язык: ОГЭ</a:t>
            </a:r>
          </a:p>
          <a:p>
            <a:pPr algn="ctr"/>
            <a:r>
              <a:rPr lang="ru-RU" sz="4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Как написать ответ на электронное письмо другу по переписке</a:t>
            </a:r>
            <a:endParaRPr lang="ru-RU" sz="44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900" y="184639"/>
            <a:ext cx="1134207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     Dear </a:t>
            </a:r>
            <a:r>
              <a:rPr lang="en-US" sz="2800" dirty="0">
                <a:latin typeface="Comic Sans MS" panose="030F0702030302020204" pitchFamily="66" charset="0"/>
              </a:rPr>
              <a:t>Ben</a:t>
            </a:r>
            <a:r>
              <a:rPr lang="en-US" sz="2800" dirty="0" smtClean="0">
                <a:latin typeface="Comic Sans MS" panose="030F0702030302020204" pitchFamily="66" charset="0"/>
              </a:rPr>
              <a:t>,</a:t>
            </a:r>
            <a:endParaRPr lang="ru-RU" sz="2800" dirty="0" smtClean="0">
              <a:latin typeface="Comic Sans MS" panose="030F0702030302020204" pitchFamily="66" charset="0"/>
            </a:endParaRPr>
          </a:p>
          <a:p>
            <a:r>
              <a:rPr lang="en-US" sz="2800" dirty="0" smtClean="0">
                <a:latin typeface="Comic Sans MS" panose="030F0702030302020204" pitchFamily="66" charset="0"/>
              </a:rPr>
              <a:t>     Thanks </a:t>
            </a:r>
            <a:r>
              <a:rPr lang="en-US" sz="2800" dirty="0">
                <a:latin typeface="Comic Sans MS" panose="030F0702030302020204" pitchFamily="66" charset="0"/>
              </a:rPr>
              <a:t>for your last </a:t>
            </a:r>
            <a:r>
              <a:rPr lang="en-US" sz="2800" dirty="0" smtClean="0">
                <a:latin typeface="Comic Sans MS" panose="030F0702030302020204" pitchFamily="66" charset="0"/>
              </a:rPr>
              <a:t>email</a:t>
            </a:r>
            <a:r>
              <a:rPr lang="en-US" sz="2800" dirty="0">
                <a:latin typeface="Comic Sans MS" panose="030F0702030302020204" pitchFamily="66" charset="0"/>
              </a:rPr>
              <a:t>. It was great to hear from you! </a:t>
            </a:r>
            <a:r>
              <a:rPr lang="en-US" sz="2800" dirty="0" smtClean="0">
                <a:latin typeface="Comic Sans MS" panose="030F0702030302020204" pitchFamily="66" charset="0"/>
              </a:rPr>
              <a:t>I am sorry </a:t>
            </a:r>
            <a:r>
              <a:rPr lang="en-US" sz="2800" dirty="0">
                <a:latin typeface="Comic Sans MS" panose="030F0702030302020204" pitchFamily="66" charset="0"/>
              </a:rPr>
              <a:t>I couldn’t answer you earlier. </a:t>
            </a:r>
            <a:endParaRPr lang="en-US" sz="2800" dirty="0" smtClean="0">
              <a:latin typeface="Comic Sans MS" panose="030F0702030302020204" pitchFamily="66" charset="0"/>
            </a:endParaRPr>
          </a:p>
          <a:p>
            <a:r>
              <a:rPr lang="en-US" sz="2800" dirty="0" smtClean="0">
                <a:latin typeface="Comic Sans MS" panose="030F0702030302020204" pitchFamily="66" charset="0"/>
              </a:rPr>
              <a:t>     You </a:t>
            </a:r>
            <a:r>
              <a:rPr lang="en-US" sz="2800" dirty="0">
                <a:latin typeface="Comic Sans MS" panose="030F0702030302020204" pitchFamily="66" charset="0"/>
              </a:rPr>
              <a:t>asked me about </a:t>
            </a:r>
            <a:r>
              <a:rPr lang="en-US" sz="2800" dirty="0" smtClean="0">
                <a:latin typeface="Comic Sans MS" panose="030F0702030302020204" pitchFamily="66" charset="0"/>
              </a:rPr>
              <a:t>my </a:t>
            </a:r>
            <a:r>
              <a:rPr lang="en-US" sz="2800" dirty="0" err="1" smtClean="0">
                <a:latin typeface="Comic Sans MS" panose="030F0702030302020204" pitchFamily="66" charset="0"/>
              </a:rPr>
              <a:t>favourite</a:t>
            </a:r>
            <a:r>
              <a:rPr lang="en-US" sz="2800" dirty="0" smtClean="0">
                <a:latin typeface="Comic Sans MS" panose="030F0702030302020204" pitchFamily="66" charset="0"/>
              </a:rPr>
              <a:t> season. Well, it is summer. It's </a:t>
            </a:r>
            <a:r>
              <a:rPr lang="en-US" sz="2800" dirty="0">
                <a:latin typeface="Comic Sans MS" panose="030F0702030302020204" pitchFamily="66" charset="0"/>
              </a:rPr>
              <a:t>not very </a:t>
            </a:r>
            <a:r>
              <a:rPr lang="en-US" sz="2800" dirty="0" smtClean="0">
                <a:latin typeface="Comic Sans MS" panose="030F0702030302020204" pitchFamily="66" charset="0"/>
              </a:rPr>
              <a:t>sunny</a:t>
            </a:r>
            <a:r>
              <a:rPr lang="ru-RU" sz="2800" dirty="0" smtClean="0">
                <a:latin typeface="Comic Sans MS" panose="030F0702030302020204" pitchFamily="66" charset="0"/>
              </a:rPr>
              <a:t> </a:t>
            </a:r>
            <a:r>
              <a:rPr lang="en-US" sz="2800" dirty="0" smtClean="0">
                <a:latin typeface="Comic Sans MS" panose="030F0702030302020204" pitchFamily="66" charset="0"/>
              </a:rPr>
              <a:t>and warm </a:t>
            </a:r>
            <a:r>
              <a:rPr lang="en-US" sz="2800" dirty="0">
                <a:latin typeface="Comic Sans MS" panose="030F0702030302020204" pitchFamily="66" charset="0"/>
              </a:rPr>
              <a:t>in </a:t>
            </a:r>
            <a:r>
              <a:rPr lang="en-US" sz="2800" dirty="0" err="1" smtClean="0">
                <a:latin typeface="Comic Sans MS" panose="030F0702030302020204" pitchFamily="66" charset="0"/>
              </a:rPr>
              <a:t>Salekhard</a:t>
            </a:r>
            <a:r>
              <a:rPr lang="en-US" sz="2800" dirty="0" smtClean="0">
                <a:latin typeface="Comic Sans MS" panose="030F0702030302020204" pitchFamily="66" charset="0"/>
              </a:rPr>
              <a:t>, </a:t>
            </a:r>
            <a:r>
              <a:rPr lang="en-US" sz="2800" dirty="0">
                <a:latin typeface="Comic Sans MS" panose="030F0702030302020204" pitchFamily="66" charset="0"/>
              </a:rPr>
              <a:t>but when I go to my relatives in </a:t>
            </a:r>
            <a:r>
              <a:rPr lang="en-US" sz="2800" dirty="0" smtClean="0">
                <a:latin typeface="Comic Sans MS" panose="030F0702030302020204" pitchFamily="66" charset="0"/>
              </a:rPr>
              <a:t>Orenburg </a:t>
            </a:r>
            <a:r>
              <a:rPr lang="en-US" sz="2800" dirty="0">
                <a:latin typeface="Comic Sans MS" panose="030F0702030302020204" pitchFamily="66" charset="0"/>
              </a:rPr>
              <a:t>I enjoy the sunniest and hottest </a:t>
            </a:r>
            <a:r>
              <a:rPr lang="en-US" sz="2800" dirty="0" smtClean="0">
                <a:latin typeface="Comic Sans MS" panose="030F0702030302020204" pitchFamily="66" charset="0"/>
              </a:rPr>
              <a:t>summer. </a:t>
            </a:r>
            <a:r>
              <a:rPr lang="en-US" sz="2800" dirty="0" smtClean="0">
                <a:latin typeface="Comic Sans MS" panose="030F0702030302020204" pitchFamily="66" charset="0"/>
              </a:rPr>
              <a:t>I like to </a:t>
            </a:r>
            <a:r>
              <a:rPr lang="en-US" sz="2800" dirty="0">
                <a:latin typeface="Comic Sans MS" panose="030F0702030302020204" pitchFamily="66" charset="0"/>
              </a:rPr>
              <a:t>swim, play </a:t>
            </a:r>
            <a:r>
              <a:rPr lang="en-US" sz="2800" dirty="0" smtClean="0">
                <a:latin typeface="Comic Sans MS" panose="030F0702030302020204" pitchFamily="66" charset="0"/>
              </a:rPr>
              <a:t>outside in summer. </a:t>
            </a:r>
            <a:r>
              <a:rPr lang="en-US" sz="2800" dirty="0" smtClean="0">
                <a:latin typeface="Comic Sans MS" panose="030F0702030302020204" pitchFamily="66" charset="0"/>
              </a:rPr>
              <a:t>When it's </a:t>
            </a:r>
            <a:r>
              <a:rPr lang="en-US" sz="2800" dirty="0">
                <a:latin typeface="Comic Sans MS" panose="030F0702030302020204" pitchFamily="66" charset="0"/>
              </a:rPr>
              <a:t>rainy, </a:t>
            </a:r>
            <a:r>
              <a:rPr lang="en-US" sz="2800" dirty="0" smtClean="0">
                <a:latin typeface="Comic Sans MS" panose="030F0702030302020204" pitchFamily="66" charset="0"/>
              </a:rPr>
              <a:t>I </a:t>
            </a:r>
            <a:r>
              <a:rPr lang="en-US" sz="2800" dirty="0">
                <a:latin typeface="Comic Sans MS" panose="030F0702030302020204" pitchFamily="66" charset="0"/>
              </a:rPr>
              <a:t>stay at home </a:t>
            </a:r>
            <a:r>
              <a:rPr lang="en-US" sz="2800" dirty="0" smtClean="0">
                <a:latin typeface="Comic Sans MS" panose="030F0702030302020204" pitchFamily="66" charset="0"/>
              </a:rPr>
              <a:t>and I read </a:t>
            </a:r>
            <a:r>
              <a:rPr lang="en-US" sz="2800" dirty="0" smtClean="0">
                <a:latin typeface="Comic Sans MS" panose="030F0702030302020204" pitchFamily="66" charset="0"/>
              </a:rPr>
              <a:t>books and surf </a:t>
            </a:r>
            <a:r>
              <a:rPr lang="en-US" sz="2800" dirty="0">
                <a:latin typeface="Comic Sans MS" panose="030F0702030302020204" pitchFamily="66" charset="0"/>
              </a:rPr>
              <a:t>the Internet. </a:t>
            </a:r>
            <a:r>
              <a:rPr lang="en-US" sz="2800" dirty="0" smtClean="0">
                <a:latin typeface="Comic Sans MS" panose="030F0702030302020204" pitchFamily="66" charset="0"/>
              </a:rPr>
              <a:t>All </a:t>
            </a:r>
            <a:r>
              <a:rPr lang="en-US" sz="2800" dirty="0">
                <a:latin typeface="Comic Sans MS" panose="030F0702030302020204" pitchFamily="66" charset="0"/>
              </a:rPr>
              <a:t>in all, I never waste time on rainy days</a:t>
            </a:r>
            <a:r>
              <a:rPr lang="en-US" sz="2800" dirty="0" smtClean="0">
                <a:latin typeface="Comic Sans MS" panose="030F0702030302020204" pitchFamily="66" charset="0"/>
              </a:rPr>
              <a:t>. As for my weekends, I usually spend them with my friends. We </a:t>
            </a:r>
            <a:r>
              <a:rPr lang="en-US" sz="2800" dirty="0">
                <a:latin typeface="Comic Sans MS" panose="030F0702030302020204" pitchFamily="66" charset="0"/>
              </a:rPr>
              <a:t>find something </a:t>
            </a:r>
            <a:r>
              <a:rPr lang="en-US" sz="2800" dirty="0" smtClean="0">
                <a:latin typeface="Comic Sans MS" panose="030F0702030302020204" pitchFamily="66" charset="0"/>
              </a:rPr>
              <a:t>entertaining and </a:t>
            </a:r>
            <a:r>
              <a:rPr lang="en-US" sz="2800" dirty="0">
                <a:latin typeface="Comic Sans MS" panose="030F0702030302020204" pitchFamily="66" charset="0"/>
              </a:rPr>
              <a:t>we never get bored. </a:t>
            </a:r>
            <a:endParaRPr lang="en-US" sz="2800" dirty="0" smtClean="0">
              <a:latin typeface="Comic Sans MS" panose="030F0702030302020204" pitchFamily="66" charset="0"/>
            </a:endParaRPr>
          </a:p>
          <a:p>
            <a:r>
              <a:rPr lang="en-US" sz="2800" dirty="0">
                <a:latin typeface="Comic Sans MS" panose="030F0702030302020204" pitchFamily="66" charset="0"/>
              </a:rPr>
              <a:t> </a:t>
            </a:r>
            <a:r>
              <a:rPr lang="en-US" sz="2800" dirty="0" smtClean="0">
                <a:latin typeface="Comic Sans MS" panose="030F0702030302020204" pitchFamily="66" charset="0"/>
              </a:rPr>
              <a:t>    </a:t>
            </a:r>
            <a:r>
              <a:rPr lang="en-US" sz="2800" dirty="0" smtClean="0">
                <a:latin typeface="Comic Sans MS" panose="030F0702030302020204" pitchFamily="66" charset="0"/>
              </a:rPr>
              <a:t>Anyway</a:t>
            </a:r>
            <a:r>
              <a:rPr lang="en-US" sz="2800" dirty="0" smtClean="0">
                <a:latin typeface="Comic Sans MS" panose="030F0702030302020204" pitchFamily="66" charset="0"/>
              </a:rPr>
              <a:t>, </a:t>
            </a:r>
            <a:r>
              <a:rPr lang="en-US" sz="2800" dirty="0">
                <a:latin typeface="Comic Sans MS" panose="030F0702030302020204" pitchFamily="66" charset="0"/>
              </a:rPr>
              <a:t>I’d better go now as I have to do my </a:t>
            </a:r>
            <a:r>
              <a:rPr lang="en-US" sz="2800" dirty="0" smtClean="0">
                <a:latin typeface="Comic Sans MS" panose="030F0702030302020204" pitchFamily="66" charset="0"/>
              </a:rPr>
              <a:t>homework. Write </a:t>
            </a:r>
            <a:r>
              <a:rPr lang="en-US" sz="2800" dirty="0">
                <a:latin typeface="Comic Sans MS" panose="030F0702030302020204" pitchFamily="66" charset="0"/>
              </a:rPr>
              <a:t>back soon! </a:t>
            </a:r>
            <a:r>
              <a:rPr lang="en-US" sz="2800" dirty="0">
                <a:latin typeface="Comic Sans MS" panose="030F0702030302020204" pitchFamily="66" charset="0"/>
              </a:rPr>
              <a:t> </a:t>
            </a:r>
            <a:endParaRPr lang="en-US" sz="2800" dirty="0" smtClean="0">
              <a:latin typeface="Comic Sans MS" panose="030F0702030302020204" pitchFamily="66" charset="0"/>
            </a:endParaRPr>
          </a:p>
          <a:p>
            <a:r>
              <a:rPr lang="en-US" sz="2800" dirty="0">
                <a:latin typeface="Comic Sans MS" panose="030F0702030302020204" pitchFamily="66" charset="0"/>
              </a:rPr>
              <a:t> </a:t>
            </a:r>
            <a:r>
              <a:rPr lang="en-US" sz="2800" dirty="0" smtClean="0">
                <a:latin typeface="Comic Sans MS" panose="030F0702030302020204" pitchFamily="66" charset="0"/>
              </a:rPr>
              <a:t>   Best wishes,</a:t>
            </a:r>
          </a:p>
          <a:p>
            <a:r>
              <a:rPr lang="en-US" sz="2800" dirty="0">
                <a:latin typeface="Comic Sans MS" panose="030F0702030302020204" pitchFamily="66" charset="0"/>
              </a:rPr>
              <a:t> </a:t>
            </a:r>
            <a:r>
              <a:rPr lang="en-US" sz="2800" dirty="0" smtClean="0">
                <a:latin typeface="Comic Sans MS" panose="030F0702030302020204" pitchFamily="66" charset="0"/>
              </a:rPr>
              <a:t>   Ann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3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5394"/>
          <a:stretch/>
        </p:blipFill>
        <p:spPr>
          <a:xfrm>
            <a:off x="2593732" y="11722"/>
            <a:ext cx="7130560" cy="684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94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3992" y="7248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Критерии оценивания выполнения задания 35* «Электронное письмо» (Максимум 10 баллов)</a:t>
            </a:r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96859"/>
              </p:ext>
            </p:extLst>
          </p:nvPr>
        </p:nvGraphicFramePr>
        <p:xfrm>
          <a:off x="79130" y="718818"/>
          <a:ext cx="11966332" cy="6139182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11419">
                  <a:extLst>
                    <a:ext uri="{9D8B030D-6E8A-4147-A177-3AD203B41FA5}">
                      <a16:colId xmlns:a16="http://schemas.microsoft.com/office/drawing/2014/main" val="4123572183"/>
                    </a:ext>
                  </a:extLst>
                </a:gridCol>
                <a:gridCol w="3755857">
                  <a:extLst>
                    <a:ext uri="{9D8B030D-6E8A-4147-A177-3AD203B41FA5}">
                      <a16:colId xmlns:a16="http://schemas.microsoft.com/office/drawing/2014/main" val="666803096"/>
                    </a:ext>
                  </a:extLst>
                </a:gridCol>
                <a:gridCol w="2559223">
                  <a:extLst>
                    <a:ext uri="{9D8B030D-6E8A-4147-A177-3AD203B41FA5}">
                      <a16:colId xmlns:a16="http://schemas.microsoft.com/office/drawing/2014/main" val="14541879"/>
                    </a:ext>
                  </a:extLst>
                </a:gridCol>
                <a:gridCol w="3118235">
                  <a:extLst>
                    <a:ext uri="{9D8B030D-6E8A-4147-A177-3AD203B41FA5}">
                      <a16:colId xmlns:a16="http://schemas.microsoft.com/office/drawing/2014/main" val="806258469"/>
                    </a:ext>
                  </a:extLst>
                </a:gridCol>
                <a:gridCol w="1921598">
                  <a:extLst>
                    <a:ext uri="{9D8B030D-6E8A-4147-A177-3AD203B41FA5}">
                      <a16:colId xmlns:a16="http://schemas.microsoft.com/office/drawing/2014/main" val="2991154278"/>
                    </a:ext>
                  </a:extLst>
                </a:gridCol>
              </a:tblGrid>
              <a:tr h="45141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Баллы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Решение коммуникативной </a:t>
                      </a:r>
                    </a:p>
                    <a:p>
                      <a:r>
                        <a:rPr lang="ru-RU" sz="1100" b="1" dirty="0" smtClean="0"/>
                        <a:t>задачи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Организация текста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Лексико-грамматическое оформление текста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Орфография и пунктуация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9060519"/>
                  </a:ext>
                </a:extLst>
              </a:tr>
              <a:tr h="451410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К1 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/>
                        <a:t>К2</a:t>
                      </a:r>
                    </a:p>
                    <a:p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К3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К4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615939"/>
                  </a:ext>
                </a:extLst>
              </a:tr>
              <a:tr h="171536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Задание выполнено полностью: содержание отражает все аспекты, указанные в задании: даны полные и точные ответы на 3 вопроса; стилевое оформление речи выбрано правильно с учётом цели высказывания и адресата (обращение, завершающая фраза и подпись); соблюдены принятые в языке нормы вежливости (благодарность за полученное письмо, надежда на будущие контакты). Допускается 1 неполный или неточный аспект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Используемый словарный запас и грамматические структуры соответствуют уровню сложности задания, допускается 1 лексико-грамматическая ошибка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311575"/>
                  </a:ext>
                </a:extLst>
              </a:tr>
              <a:tr h="171536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Задание выполнено в основном: 1 аспект не раскрыт ИЛИ 2–3 аспекта раскрыты неполно или неточно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Текст логично выстроен и верно разделён на абзацы; правильно использованы средства логической связи; структурное оформление текста соответствует нормам письменного этикета, принятым в стране изучаемого языка. Допускается 1 ошибка в организации текста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Используемый словарный запас и грамматические структуры не полностью соответствуют уровню сложности задания, имеются 2–3 лексико-грамматические ошибки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Орфографические и пунктуационные ошибки практически отсутствуют, имеются 2 ошибки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883917"/>
                  </a:ext>
                </a:extLst>
              </a:tr>
              <a:tr h="812539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Задание выполнено частично: все случаи, не указанные в оценивании на 3, 2 и 0 баллов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Имеются 2–3 ошибки в организации текста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Использованный словарный запас и грамматические структуры частично соответствуют уровню сложности задания, имеются 4 лексико-грамматические ошибки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 тексте имеются 3–4 орфографические и пунктуационные ошибки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480818"/>
                  </a:ext>
                </a:extLst>
              </a:tr>
              <a:tr h="993103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Задание не выполнено: 3 и более аспекта не раскрыты ИЛИ все 5 аспектов раскрыты неполно или неточно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Имеются 4 и более ошибки в организации текста 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Использованный словарный запас и грамматические структуры не соответствуют уровню сложности задания, имеются 5 и более лексико-грамматических ошибок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 тексте имеются многочисленные орфографические и пунктуационные ошибки (5 и более ошибок)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8940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04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692" y="571225"/>
            <a:ext cx="114212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         </a:t>
            </a:r>
            <a:r>
              <a:rPr lang="ru-RU" sz="3200" b="1" i="0" u="sng" dirty="0" smtClean="0">
                <a:solidFill>
                  <a:srgbClr val="00B050"/>
                </a:solidFill>
                <a:effectLst/>
                <a:latin typeface="Comic Sans MS" panose="030F0702030302020204" pitchFamily="66" charset="0"/>
              </a:rPr>
              <a:t>Структура письма в ОГЭ по английскому языку</a:t>
            </a:r>
          </a:p>
          <a:p>
            <a:r>
              <a:rPr lang="ru-RU" sz="2400" b="0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     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При написании электронного письма важна грамотная организация текста. Чтобы выполнить задание на максимально возможный балл, следует придерживаться следующего плана письма:</a:t>
            </a:r>
          </a:p>
          <a:p>
            <a:endParaRPr lang="ru-RU" sz="2400" b="0" i="0" dirty="0" smtClean="0">
              <a:solidFill>
                <a:srgbClr val="111111"/>
              </a:solidFill>
              <a:effectLst/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    приветственное обращение к другу по имени (чаще всего используется конструкция «</a:t>
            </a:r>
            <a:r>
              <a:rPr lang="ru-RU" sz="2800" b="0" i="0" dirty="0" err="1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Dear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 + Имя», на отдельной строке);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    благодарность за полученное письмо;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    основная часть (ответы на 3 вопроса друга по переписке);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    выражение надежды на дальнейшие контакты;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    завершающая фраза (на отдельной строке)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111111"/>
                </a:solidFill>
                <a:effectLst/>
                <a:latin typeface="Comic Sans MS" panose="030F0702030302020204" pitchFamily="66" charset="0"/>
              </a:rPr>
              <a:t>    подпись автора (на отдельной строке и без точки)</a:t>
            </a:r>
            <a:endParaRPr lang="ru-RU" sz="2800" b="0" i="0" dirty="0">
              <a:solidFill>
                <a:srgbClr val="111111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39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1" y="147482"/>
            <a:ext cx="11878235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             </a:t>
            </a:r>
            <a:r>
              <a:rPr lang="ru-RU" sz="3200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Как выразить благодарность:</a:t>
            </a:r>
            <a:endParaRPr lang="en-US" sz="3200" u="sng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</a:rPr>
              <a:t>Thank </a:t>
            </a:r>
            <a:r>
              <a:rPr lang="en-US" sz="3200" dirty="0">
                <a:latin typeface="Comic Sans MS" panose="030F0702030302020204" pitchFamily="66" charset="0"/>
              </a:rPr>
              <a:t>you for your recent letter (e-mail, message). I was very glad to hear from you again.</a:t>
            </a:r>
            <a:endParaRPr lang="ru-RU" sz="3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</a:rPr>
              <a:t>Thanks </a:t>
            </a:r>
            <a:r>
              <a:rPr lang="en-US" sz="3200" dirty="0">
                <a:latin typeface="Comic Sans MS" panose="030F0702030302020204" pitchFamily="66" charset="0"/>
              </a:rPr>
              <a:t>for writing to me. I’m always glad to get messages from you.</a:t>
            </a:r>
            <a:endParaRPr lang="ru-RU" sz="3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latin typeface="Comic Sans MS" panose="030F0702030302020204" pitchFamily="66" charset="0"/>
              </a:rPr>
              <a:t>Thanks for your message</a:t>
            </a:r>
            <a:r>
              <a:rPr lang="en-GB" sz="3200" dirty="0" smtClean="0">
                <a:latin typeface="Comic Sans MS" panose="030F0702030302020204" pitchFamily="66" charset="0"/>
              </a:rPr>
              <a:t>.</a:t>
            </a:r>
            <a:r>
              <a:rPr lang="en-US" sz="3200" dirty="0">
                <a:latin typeface="Comic Sans MS" panose="030F0702030302020204" pitchFamily="66" charset="0"/>
              </a:rPr>
              <a:t> It was great to hear from you! </a:t>
            </a:r>
            <a:endParaRPr lang="en-US" sz="3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latin typeface="Comic Sans MS" panose="030F0702030302020204" pitchFamily="66" charset="0"/>
            </a:endParaRPr>
          </a:p>
          <a:p>
            <a:pPr algn="ctr"/>
            <a:r>
              <a:rPr lang="ru-RU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Вы можете также извиниться за то, что не писали раньше: </a:t>
            </a:r>
            <a:endParaRPr lang="en-US" sz="3200" u="sng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omic Sans MS" panose="030F0702030302020204" pitchFamily="66" charset="0"/>
              </a:rPr>
              <a:t>Sorry I haven’t written for so long but 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omic Sans MS" panose="030F0702030302020204" pitchFamily="66" charset="0"/>
              </a:rPr>
              <a:t>Sorry I haven’t been in touch for so long. </a:t>
            </a:r>
            <a:endParaRPr lang="en-GB" sz="3200" dirty="0"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omic Sans MS" panose="030F0702030302020204" pitchFamily="66" charset="0"/>
              </a:rPr>
              <a:t>I'm sorry I haven't answered earlier but I was really busy with my school. </a:t>
            </a:r>
            <a:br>
              <a:rPr lang="en-GB" sz="3200" dirty="0" smtClean="0">
                <a:latin typeface="Comic Sans MS" panose="030F0702030302020204" pitchFamily="66" charset="0"/>
              </a:rPr>
            </a:br>
            <a:endParaRPr lang="en-GB" sz="32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2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059" y="723944"/>
            <a:ext cx="1108934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Основная часть письма (2–3 абзаца). </a:t>
            </a:r>
          </a:p>
          <a:p>
            <a:pPr algn="just"/>
            <a:r>
              <a:rPr lang="en-US" sz="3200" dirty="0" smtClean="0">
                <a:latin typeface="Comic Sans MS" panose="030F0702030302020204" pitchFamily="66" charset="0"/>
              </a:rPr>
              <a:t>      </a:t>
            </a:r>
            <a:r>
              <a:rPr lang="ru-RU" sz="3200" dirty="0" smtClean="0">
                <a:latin typeface="Comic Sans MS" panose="030F0702030302020204" pitchFamily="66" charset="0"/>
              </a:rPr>
              <a:t>В </a:t>
            </a:r>
            <a:r>
              <a:rPr lang="ru-RU" sz="3200" dirty="0">
                <a:latin typeface="Comic Sans MS" panose="030F0702030302020204" pitchFamily="66" charset="0"/>
              </a:rPr>
              <a:t>ней вы должны раскрыть все аспекты, указанные в задании. </a:t>
            </a:r>
            <a:r>
              <a:rPr lang="ru-RU" sz="3200" dirty="0" smtClean="0">
                <a:latin typeface="Comic Sans MS" panose="030F0702030302020204" pitchFamily="66" charset="0"/>
              </a:rPr>
              <a:t>Предполагается</a:t>
            </a:r>
            <a:r>
              <a:rPr lang="ru-RU" sz="3200" dirty="0">
                <a:latin typeface="Comic Sans MS" panose="030F0702030302020204" pitchFamily="66" charset="0"/>
              </a:rPr>
              <a:t>, что письмо должно быть написано в неформальном стиле, поэтому вы можете использовать неформальные слова-связки, такие как </a:t>
            </a:r>
            <a:r>
              <a:rPr lang="en-US" sz="32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W</a:t>
            </a:r>
            <a:r>
              <a:rPr lang="ru-RU" sz="32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ell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, </a:t>
            </a:r>
            <a:r>
              <a:rPr lang="en-US" sz="32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B</a:t>
            </a:r>
            <a:r>
              <a:rPr lang="ru-RU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y </a:t>
            </a:r>
            <a:r>
              <a:rPr lang="ru-RU" sz="32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the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way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, </a:t>
            </a:r>
            <a:r>
              <a:rPr lang="en-US" sz="32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A</a:t>
            </a:r>
            <a:r>
              <a:rPr lang="ru-RU" sz="32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nyway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, </a:t>
            </a:r>
            <a:r>
              <a:rPr lang="en-US" sz="32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S</a:t>
            </a:r>
            <a:r>
              <a:rPr lang="ru-RU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o</a:t>
            </a:r>
            <a:r>
              <a:rPr lang="ru-RU" sz="3200" dirty="0">
                <a:latin typeface="Comic Sans MS" panose="030F0702030302020204" pitchFamily="66" charset="0"/>
              </a:rPr>
              <a:t>, разговорные выражения типа </a:t>
            </a:r>
            <a:r>
              <a:rPr lang="ru-RU" sz="32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Guess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what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? Или </a:t>
            </a:r>
            <a:r>
              <a:rPr lang="ru-RU" sz="32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Wish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me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luck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! </a:t>
            </a:r>
            <a:r>
              <a:rPr lang="ru-RU" sz="3200" dirty="0">
                <a:latin typeface="Comic Sans MS" panose="030F0702030302020204" pitchFamily="66" charset="0"/>
              </a:rPr>
              <a:t>а также восклицательные знаки. Для того чтобы письмо было логичным, можно использовать фразы: </a:t>
            </a:r>
            <a:endParaRPr lang="en-US" sz="3200" dirty="0">
              <a:latin typeface="Comic Sans MS" panose="030F0702030302020204" pitchFamily="66" charset="0"/>
            </a:endParaRPr>
          </a:p>
          <a:p>
            <a:pPr algn="just"/>
            <a:r>
              <a:rPr lang="en-GB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You </a:t>
            </a:r>
            <a:r>
              <a:rPr lang="en-GB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asked me about … </a:t>
            </a:r>
            <a:r>
              <a:rPr lang="en-GB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Well</a:t>
            </a:r>
            <a:r>
              <a:rPr lang="en-GB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, I can say that </a:t>
            </a:r>
            <a:r>
              <a:rPr lang="en-GB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… </a:t>
            </a:r>
            <a:r>
              <a:rPr lang="ru-RU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или </a:t>
            </a:r>
            <a:endParaRPr lang="en-US" sz="3200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en-GB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As </a:t>
            </a:r>
            <a:r>
              <a:rPr lang="en-GB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you are interested in … I’d like to tell you that </a:t>
            </a:r>
            <a:r>
              <a:rPr lang="en-GB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… </a:t>
            </a:r>
            <a:endParaRPr lang="ru-RU" sz="32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26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" y="120640"/>
            <a:ext cx="11948745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   </a:t>
            </a:r>
            <a:r>
              <a:rPr lang="en-US" sz="3200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последнем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параграфе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следует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объяснить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,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почему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вы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заканчиваете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письмо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: </a:t>
            </a:r>
            <a:b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en-US" sz="3200" dirty="0">
                <a:latin typeface="Comic Sans MS" panose="030F0702030302020204" pitchFamily="66" charset="0"/>
              </a:rPr>
              <a:t>Well, I’d better go now as I have to do my homework. </a:t>
            </a:r>
            <a:br>
              <a:rPr lang="en-US" sz="3200" dirty="0">
                <a:latin typeface="Comic Sans MS" panose="030F0702030302020204" pitchFamily="66" charset="0"/>
              </a:rPr>
            </a:br>
            <a:r>
              <a:rPr lang="en-US" sz="3200" dirty="0">
                <a:latin typeface="Comic Sans MS" panose="030F0702030302020204" pitchFamily="66" charset="0"/>
              </a:rPr>
              <a:t>Anyway, I have to go now because my Mum asked me to help her with the washing up. </a:t>
            </a:r>
            <a:br>
              <a:rPr lang="en-US" sz="3200" dirty="0">
                <a:latin typeface="Comic Sans MS" panose="030F0702030302020204" pitchFamily="66" charset="0"/>
              </a:rPr>
            </a:br>
            <a:r>
              <a:rPr lang="en-US" sz="3200" dirty="0">
                <a:latin typeface="Comic Sans MS" panose="030F0702030302020204" pitchFamily="66" charset="0"/>
              </a:rPr>
              <a:t>I’ve got to go now! It’s time for my </a:t>
            </a:r>
            <a:r>
              <a:rPr lang="en-US" sz="3200" dirty="0" err="1">
                <a:latin typeface="Comic Sans MS" panose="030F0702030302020204" pitchFamily="66" charset="0"/>
              </a:rPr>
              <a:t>favourite</a:t>
            </a:r>
            <a:r>
              <a:rPr lang="en-US" sz="3200" dirty="0">
                <a:latin typeface="Comic Sans MS" panose="030F0702030302020204" pitchFamily="66" charset="0"/>
              </a:rPr>
              <a:t> TV show. </a:t>
            </a:r>
            <a:br>
              <a:rPr lang="en-US" sz="3200" dirty="0">
                <a:latin typeface="Comic Sans MS" panose="030F0702030302020204" pitchFamily="66" charset="0"/>
              </a:rPr>
            </a:br>
            <a:r>
              <a:rPr lang="en-US" sz="3200" dirty="0" smtClean="0">
                <a:latin typeface="Comic Sans MS" panose="030F0702030302020204" pitchFamily="66" charset="0"/>
              </a:rPr>
              <a:t>               </a:t>
            </a:r>
            <a:r>
              <a:rPr lang="en-US" sz="3200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и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упомянуть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о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дальнейших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3200" u="sng" dirty="0" err="1">
                <a:solidFill>
                  <a:srgbClr val="00B050"/>
                </a:solidFill>
                <a:latin typeface="Comic Sans MS" panose="030F0702030302020204" pitchFamily="66" charset="0"/>
              </a:rPr>
              <a:t>контактах</a:t>
            </a:r>
            <a: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: </a:t>
            </a:r>
            <a:br>
              <a:rPr lang="en-US" sz="3200" u="sng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en-US" sz="3200" dirty="0">
                <a:latin typeface="Comic Sans MS" panose="030F0702030302020204" pitchFamily="66" charset="0"/>
              </a:rPr>
              <a:t>Write </a:t>
            </a:r>
            <a:r>
              <a:rPr lang="en-US" sz="3200" dirty="0" smtClean="0">
                <a:latin typeface="Comic Sans MS" panose="030F0702030302020204" pitchFamily="66" charset="0"/>
              </a:rPr>
              <a:t>back </a:t>
            </a:r>
            <a:r>
              <a:rPr lang="en-US" sz="3200" dirty="0">
                <a:latin typeface="Comic Sans MS" panose="030F0702030302020204" pitchFamily="66" charset="0"/>
              </a:rPr>
              <a:t>soon! </a:t>
            </a:r>
            <a:br>
              <a:rPr lang="en-US" sz="3200" dirty="0">
                <a:latin typeface="Comic Sans MS" panose="030F0702030302020204" pitchFamily="66" charset="0"/>
              </a:rPr>
            </a:br>
            <a:r>
              <a:rPr lang="en-US" sz="3200" dirty="0">
                <a:latin typeface="Comic Sans MS" panose="030F0702030302020204" pitchFamily="66" charset="0"/>
              </a:rPr>
              <a:t>Take care and keep in touch! </a:t>
            </a:r>
            <a:br>
              <a:rPr lang="en-US" sz="3200" dirty="0">
                <a:latin typeface="Comic Sans MS" panose="030F0702030302020204" pitchFamily="66" charset="0"/>
              </a:rPr>
            </a:br>
            <a:r>
              <a:rPr lang="en-US" sz="3200" dirty="0">
                <a:latin typeface="Comic Sans MS" panose="030F0702030302020204" pitchFamily="66" charset="0"/>
              </a:rPr>
              <a:t>Drop me a letter when you can. </a:t>
            </a:r>
            <a:br>
              <a:rPr lang="en-US" sz="3200" dirty="0">
                <a:latin typeface="Comic Sans MS" panose="030F0702030302020204" pitchFamily="66" charset="0"/>
              </a:rPr>
            </a:br>
            <a:r>
              <a:rPr lang="en-US" sz="3200" dirty="0">
                <a:latin typeface="Comic Sans MS" panose="030F0702030302020204" pitchFamily="66" charset="0"/>
              </a:rPr>
              <a:t>Hope to hear from you soon. </a:t>
            </a:r>
            <a:br>
              <a:rPr lang="en-US" sz="3200" dirty="0">
                <a:latin typeface="Comic Sans MS" panose="030F0702030302020204" pitchFamily="66" charset="0"/>
              </a:rPr>
            </a:br>
            <a:r>
              <a:rPr lang="en-US" sz="3200" dirty="0">
                <a:latin typeface="Comic Sans MS" panose="030F0702030302020204" pitchFamily="66" charset="0"/>
              </a:rPr>
              <a:t>I can’t wait to hear from you</a:t>
            </a:r>
            <a:r>
              <a:rPr lang="en-US" sz="3200" dirty="0" smtClean="0">
                <a:latin typeface="Comic Sans MS" panose="030F0702030302020204" pitchFamily="66" charset="0"/>
              </a:rPr>
              <a:t>!</a:t>
            </a:r>
            <a:endParaRPr lang="ru-RU" sz="3200" dirty="0" smtClean="0">
              <a:latin typeface="Comic Sans MS" panose="030F0702030302020204" pitchFamily="66" charset="0"/>
            </a:endParaRPr>
          </a:p>
          <a:p>
            <a:r>
              <a:rPr lang="en-US" sz="3200" dirty="0">
                <a:latin typeface="Comic Sans MS" panose="030F0702030302020204" pitchFamily="66" charset="0"/>
              </a:rPr>
              <a:t>Looking forward to hearing from you.</a:t>
            </a:r>
          </a:p>
        </p:txBody>
      </p:sp>
    </p:spTree>
    <p:extLst>
      <p:ext uri="{BB962C8B-B14F-4D97-AF65-F5344CB8AC3E}">
        <p14:creationId xmlns:p14="http://schemas.microsoft.com/office/powerpoint/2010/main" val="32763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131" y="0"/>
            <a:ext cx="12112869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u="sng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8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 конце письма </a:t>
            </a:r>
            <a:r>
              <a:rPr lang="ru-RU" sz="2800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на </a:t>
            </a:r>
            <a:r>
              <a:rPr lang="ru-RU" sz="28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отдельной строке</a:t>
            </a:r>
            <a:r>
              <a:rPr lang="ru-RU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указывается завершающая фраза-клише, которая зависит от близости автора и адресата. После нее всегда ставится </a:t>
            </a:r>
            <a:r>
              <a:rPr lang="ru-RU" sz="28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запятая</a:t>
            </a:r>
            <a:r>
              <a:rPr lang="ru-RU" sz="2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Love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</a:t>
            </a: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Lots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of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love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</a:t>
            </a: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All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my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love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</a:t>
            </a: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All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the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best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</a:t>
            </a: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Best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wishes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</a:t>
            </a: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With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best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wishes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</a:t>
            </a: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Yours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</a:t>
            </a:r>
            <a:b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На следующей строке </a:t>
            </a: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под завершающей фразой указывается имя автора (без фамилии!). Например: </a:t>
            </a:r>
            <a:b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Sam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или </a:t>
            </a:r>
            <a:r>
              <a:rPr lang="en-US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Ann </a:t>
            </a:r>
            <a:r>
              <a:rPr lang="ru-RU" sz="28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БЕЗ ТОЧКИ!!!</a:t>
            </a:r>
            <a:endParaRPr lang="ru-RU" sz="2800" b="1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8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817493"/>
            <a:ext cx="115179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331F15"/>
                </a:solidFill>
                <a:latin typeface="Comic Sans MS" panose="030F0702030302020204" pitchFamily="66" charset="0"/>
              </a:rPr>
              <a:t>        Также </a:t>
            </a:r>
            <a:r>
              <a:rPr lang="ru-RU" sz="3200" dirty="0">
                <a:solidFill>
                  <a:srgbClr val="331F15"/>
                </a:solidFill>
                <a:latin typeface="Comic Sans MS" panose="030F0702030302020204" pitchFamily="66" charset="0"/>
              </a:rPr>
              <a:t>не стоит забывать о количестве слов: любой пример написания письма на английском языке в ОГЭ должен содержать </a:t>
            </a:r>
            <a:r>
              <a:rPr lang="ru-RU" sz="32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100-120 (± 10%)</a:t>
            </a:r>
            <a:r>
              <a:rPr lang="ru-RU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. </a:t>
            </a:r>
            <a:r>
              <a:rPr lang="ru-RU" sz="3200" dirty="0">
                <a:solidFill>
                  <a:srgbClr val="331F15"/>
                </a:solidFill>
                <a:latin typeface="Comic Sans MS" panose="030F0702030302020204" pitchFamily="66" charset="0"/>
              </a:rPr>
              <a:t>Стоит помнить о нескольких правилах подсчета слов: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331F15"/>
                </a:solidFill>
                <a:latin typeface="Comic Sans MS" panose="030F0702030302020204" pitchFamily="66" charset="0"/>
              </a:rPr>
              <a:t>сокращения, цифры, проценты — это одно слово;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331F15"/>
                </a:solidFill>
                <a:latin typeface="Comic Sans MS" panose="030F0702030302020204" pitchFamily="66" charset="0"/>
              </a:rPr>
              <a:t>неверно написанные слова считаются в соответствии с написанием (если два слова написаны слитно — это одно слово, если одно слово написано в два — это два).</a:t>
            </a:r>
            <a:endParaRPr lang="ru-RU" sz="3200" b="0" i="0" dirty="0">
              <a:solidFill>
                <a:srgbClr val="331F15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206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508081"/>
              </p:ext>
            </p:extLst>
          </p:nvPr>
        </p:nvGraphicFramePr>
        <p:xfrm>
          <a:off x="1863383" y="2286794"/>
          <a:ext cx="8412480" cy="2286000"/>
        </p:xfrm>
        <a:graphic>
          <a:graphicData uri="http://schemas.openxmlformats.org/drawingml/2006/table">
            <a:tbl>
              <a:tblPr/>
              <a:tblGrid>
                <a:gridCol w="8412480">
                  <a:extLst>
                    <a:ext uri="{9D8B030D-6E8A-4147-A177-3AD203B41FA5}">
                      <a16:colId xmlns:a16="http://schemas.microsoft.com/office/drawing/2014/main" val="25373156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b="1">
                          <a:effectLst/>
                        </a:rPr>
                        <a:t>From: Ben@mail.uk</a:t>
                      </a:r>
                      <a:endParaRPr lang="en-GB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1752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b="1">
                          <a:effectLst/>
                        </a:rPr>
                        <a:t>To: Russian_friend@sdamgia.ru</a:t>
                      </a:r>
                      <a:endParaRPr lang="en-GB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34699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effectLst/>
                        </a:rPr>
                        <a:t>Subject: Dear friend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9741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i="1" dirty="0">
                          <a:effectLst/>
                        </a:rPr>
                        <a:t>… Today is Sunday, but I feel bored and unhappy. It’s already been raining hard for two days and there’s nothing to do at home… </a:t>
                      </a:r>
                    </a:p>
                    <a:p>
                      <a:pPr algn="l"/>
                      <a:r>
                        <a:rPr lang="en-US" i="1" dirty="0">
                          <a:effectLst/>
                        </a:rPr>
                        <a:t>…What is your </a:t>
                      </a:r>
                      <a:r>
                        <a:rPr lang="en-US" i="1" dirty="0" err="1">
                          <a:effectLst/>
                        </a:rPr>
                        <a:t>favourite</a:t>
                      </a:r>
                      <a:r>
                        <a:rPr lang="en-US" i="1" dirty="0">
                          <a:effectLst/>
                        </a:rPr>
                        <a:t> season and why? What do you do when the weather is rainy? How do you usually spend your weekends? …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9381062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38146" y="815647"/>
            <a:ext cx="9933591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You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have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30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minutes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task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You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have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received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email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message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from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your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English-speaking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pen-friend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Write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message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answer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3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questions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Write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100–120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words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Remember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rules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letter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writing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31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1144</Words>
  <Application>Microsoft Office PowerPoint</Application>
  <PresentationFormat>Широкоэкранный</PresentationFormat>
  <Paragraphs>94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teacher</cp:lastModifiedBy>
  <cp:revision>29</cp:revision>
  <dcterms:created xsi:type="dcterms:W3CDTF">2024-02-20T08:09:39Z</dcterms:created>
  <dcterms:modified xsi:type="dcterms:W3CDTF">2024-02-22T10:33:03Z</dcterms:modified>
</cp:coreProperties>
</file>