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62" r:id="rId6"/>
    <p:sldId id="257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5" r:id="rId16"/>
    <p:sldId id="276" r:id="rId17"/>
    <p:sldId id="277" r:id="rId18"/>
    <p:sldId id="281" r:id="rId19"/>
    <p:sldId id="282" r:id="rId20"/>
    <p:sldId id="274" r:id="rId21"/>
  </p:sldIdLst>
  <p:sldSz cx="9144000" cy="6858000" type="screen4x3"/>
  <p:notesSz cx="6858000" cy="9144000"/>
  <p:embeddedFontLst>
    <p:embeddedFont>
      <p:font typeface="SkazkaForSerge"/>
      <p:regular r:id="rId22"/>
    </p:embeddedFont>
    <p:embeddedFont>
      <p:font typeface="Comic Sans MS" pitchFamily="66" charset="0"/>
      <p:regular r:id="rId23"/>
      <p:bold r:id="rId24"/>
      <p:italic r:id="rId25"/>
      <p:boldItalic r:id="rId26"/>
    </p:embeddedFont>
    <p:embeddedFont>
      <p:font typeface="Calibri" pitchFamily="34" charset="0"/>
      <p:regular r:id="rId27"/>
      <p:bold r:id="rId28"/>
      <p:italic r:id="rId29"/>
      <p:boldItalic r:id="rId3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42320"/>
    <a:srgbClr val="C42A26"/>
    <a:srgbClr val="8D1E1B"/>
    <a:srgbClr val="820041"/>
    <a:srgbClr val="CC0066"/>
    <a:srgbClr val="B05408"/>
    <a:srgbClr val="993300"/>
    <a:srgbClr val="BE2824"/>
    <a:srgbClr val="F90B05"/>
    <a:srgbClr val="7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76" autoAdjust="0"/>
    <p:restoredTop sz="94660"/>
  </p:normalViewPr>
  <p:slideViewPr>
    <p:cSldViewPr>
      <p:cViewPr>
        <p:scale>
          <a:sx n="76" d="100"/>
          <a:sy n="76" d="100"/>
        </p:scale>
        <p:origin x="-1050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22.02.2024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22.02.2024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22.02.2024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22.02.2024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22.02.2024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22.02.2024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23928" y="188640"/>
            <a:ext cx="5040560" cy="396044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31750" contourW="12700">
              <a:bevelT w="63500" h="571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dirty="0" smtClean="0">
                <a:ln w="11430"/>
                <a:solidFill>
                  <a:srgbClr val="C42A2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kazkaForSerge" pitchFamily="18" charset="0"/>
              </a:rPr>
              <a:t> </a:t>
            </a:r>
            <a:r>
              <a:rPr lang="ru-RU" dirty="0">
                <a:ln w="11430"/>
                <a:solidFill>
                  <a:srgbClr val="C42A2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kazkaForSerge" pitchFamily="18" charset="0"/>
              </a:rPr>
              <a:t>П</a:t>
            </a:r>
            <a:r>
              <a:rPr lang="ru-RU" dirty="0" smtClean="0">
                <a:ln w="11430"/>
                <a:solidFill>
                  <a:srgbClr val="C42A2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kazkaForSerge" pitchFamily="18" charset="0"/>
              </a:rPr>
              <a:t>роект </a:t>
            </a:r>
            <a:br>
              <a:rPr lang="ru-RU" dirty="0" smtClean="0">
                <a:ln w="11430"/>
                <a:solidFill>
                  <a:srgbClr val="C42A2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kazkaForSerge" pitchFamily="18" charset="0"/>
              </a:rPr>
            </a:br>
            <a:r>
              <a:rPr lang="ru-RU" dirty="0" smtClean="0">
                <a:ln w="11430"/>
                <a:solidFill>
                  <a:srgbClr val="C42A2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kazkaForSerge" pitchFamily="18" charset="0"/>
              </a:rPr>
              <a:t>«</a:t>
            </a:r>
            <a:r>
              <a:rPr lang="ru-RU" sz="5400" b="1" dirty="0" smtClean="0">
                <a:ln w="11430"/>
                <a:solidFill>
                  <a:srgbClr val="C42A2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kazkaForSerge" pitchFamily="18" charset="0"/>
              </a:rPr>
              <a:t>Огород на подоконнике»</a:t>
            </a:r>
            <a:endParaRPr lang="ru-RU" sz="5400" b="1" dirty="0">
              <a:ln w="11430"/>
              <a:solidFill>
                <a:srgbClr val="C42A2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kazkaForSerg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88024" y="4437112"/>
            <a:ext cx="4572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smtClean="0">
                <a:latin typeface="Comic Sans MS" pitchFamily="66" charset="0"/>
              </a:rPr>
              <a:t>Воспитатель</a:t>
            </a:r>
            <a:r>
              <a:rPr lang="ru-RU" sz="2000" smtClean="0">
                <a:latin typeface="Comic Sans MS" pitchFamily="66" charset="0"/>
              </a:rPr>
              <a:t>: </a:t>
            </a:r>
            <a:endParaRPr lang="ru-RU" sz="2000" dirty="0" smtClean="0">
              <a:latin typeface="Comic Sans MS" pitchFamily="66" charset="0"/>
            </a:endParaRPr>
          </a:p>
          <a:p>
            <a:r>
              <a:rPr lang="ru-RU" sz="2000" dirty="0" smtClean="0"/>
              <a:t>- </a:t>
            </a:r>
            <a:r>
              <a:rPr lang="ru-RU" sz="2000" dirty="0" smtClean="0">
                <a:latin typeface="Comic Sans MS" pitchFamily="66" charset="0"/>
              </a:rPr>
              <a:t>Новикова Т.В</a:t>
            </a:r>
          </a:p>
          <a:p>
            <a:pPr>
              <a:buFontTx/>
              <a:buChar char="-"/>
            </a:pPr>
            <a:endParaRPr lang="ru-RU" sz="2000" dirty="0" smtClean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55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Фоторепортаж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32040" y="908720"/>
            <a:ext cx="3826768" cy="2332855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3300" b="1" i="1" dirty="0" smtClean="0"/>
              <a:t>Огород наш, огород</a:t>
            </a:r>
            <a:endParaRPr lang="ru-RU" sz="3300" dirty="0" smtClean="0"/>
          </a:p>
          <a:p>
            <a:pPr algn="ctr">
              <a:buNone/>
            </a:pPr>
            <a:r>
              <a:rPr lang="ru-RU" sz="3300" b="1" i="1" dirty="0" smtClean="0"/>
              <a:t>Всё на нём всегда растет.</a:t>
            </a:r>
            <a:endParaRPr lang="ru-RU" sz="3300" dirty="0" smtClean="0"/>
          </a:p>
          <a:p>
            <a:pPr algn="ctr">
              <a:buNone/>
            </a:pPr>
            <a:r>
              <a:rPr lang="ru-RU" sz="3300" b="1" i="1" dirty="0" smtClean="0"/>
              <a:t>Если руки не ленивы,</a:t>
            </a:r>
            <a:endParaRPr lang="ru-RU" sz="3300" dirty="0" smtClean="0"/>
          </a:p>
          <a:p>
            <a:pPr algn="ctr">
              <a:buNone/>
            </a:pPr>
            <a:r>
              <a:rPr lang="ru-RU" sz="3300" b="1" i="1" dirty="0" smtClean="0"/>
              <a:t>Если мы трудолюбивы…</a:t>
            </a:r>
            <a:endParaRPr lang="ru-RU" sz="3300" dirty="0" smtClean="0"/>
          </a:p>
          <a:p>
            <a:pPr algn="ctr">
              <a:buNone/>
            </a:pPr>
            <a:r>
              <a:rPr lang="ru-RU" sz="3300" b="1" i="1" dirty="0" smtClean="0"/>
              <a:t>Проявить должны  заботу,</a:t>
            </a:r>
            <a:endParaRPr lang="ru-RU" sz="3300" dirty="0" smtClean="0"/>
          </a:p>
          <a:p>
            <a:pPr algn="ctr">
              <a:buNone/>
            </a:pPr>
            <a:r>
              <a:rPr lang="ru-RU" sz="3300" b="1" i="1" dirty="0" smtClean="0"/>
              <a:t>Видно по труду работу.</a:t>
            </a:r>
            <a:endParaRPr lang="ru-RU" sz="3300" dirty="0" smtClean="0"/>
          </a:p>
          <a:p>
            <a:pPr algn="ctr">
              <a:buNone/>
            </a:pPr>
            <a:r>
              <a:rPr lang="ru-RU" sz="3300" b="1" i="1" dirty="0" smtClean="0"/>
              <a:t>И тогда наш огород</a:t>
            </a:r>
            <a:endParaRPr lang="ru-RU" sz="3300" dirty="0" smtClean="0"/>
          </a:p>
          <a:p>
            <a:pPr algn="ctr">
              <a:buNone/>
            </a:pPr>
            <a:r>
              <a:rPr lang="ru-RU" sz="3300" b="1" i="1" dirty="0" smtClean="0"/>
              <a:t>Расцветёт и оживёт.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051720" y="4149080"/>
            <a:ext cx="31683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r>
              <a:rPr lang="ru-RU" b="1" dirty="0" smtClean="0"/>
              <a:t>Рассматриваем лучок 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Picture 2" descr="C:\Users\1\Desktop\Новая папка (2)\IMG-20210220-WA000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3275943"/>
            <a:ext cx="2448272" cy="326060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1\Desktop\Новая папка (2)\IMG_20220309_1302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052736"/>
            <a:ext cx="3853402" cy="289005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43608" y="727943"/>
            <a:ext cx="25922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000000"/>
                </a:solidFill>
                <a:latin typeface="+mj-lt"/>
                <a:ea typeface="Times New Roman"/>
              </a:rPr>
              <a:t>А давайте-ка, ребята,</a:t>
            </a:r>
            <a:endParaRPr lang="ru-RU" sz="2400" b="1" i="1" dirty="0">
              <a:latin typeface="+mj-lt"/>
              <a:ea typeface="Times New Roman"/>
            </a:endParaRPr>
          </a:p>
          <a:p>
            <a:pPr algn="ctr"/>
            <a:r>
              <a:rPr lang="ru-RU" sz="2400" b="1" i="1" dirty="0">
                <a:solidFill>
                  <a:srgbClr val="000000"/>
                </a:solidFill>
                <a:latin typeface="+mj-lt"/>
                <a:ea typeface="Times New Roman"/>
              </a:rPr>
              <a:t>Мы посадим огород!</a:t>
            </a:r>
            <a:endParaRPr lang="ru-RU" sz="2400" b="1" i="1" dirty="0">
              <a:latin typeface="+mj-lt"/>
              <a:ea typeface="Times New Roman"/>
            </a:endParaRPr>
          </a:p>
          <a:p>
            <a:pPr algn="ctr"/>
            <a:r>
              <a:rPr lang="ru-RU" sz="2400" b="1" i="1" dirty="0">
                <a:solidFill>
                  <a:srgbClr val="000000"/>
                </a:solidFill>
                <a:latin typeface="+mj-lt"/>
                <a:ea typeface="Times New Roman"/>
              </a:rPr>
              <a:t>Пусть зелёный огород</a:t>
            </a:r>
            <a:endParaRPr lang="ru-RU" sz="2400" b="1" i="1" dirty="0">
              <a:latin typeface="+mj-lt"/>
              <a:ea typeface="Times New Roman"/>
            </a:endParaRPr>
          </a:p>
          <a:p>
            <a:pPr algn="ctr"/>
            <a:r>
              <a:rPr lang="ru-RU" sz="2400" b="1" i="1" dirty="0">
                <a:solidFill>
                  <a:srgbClr val="000000"/>
                </a:solidFill>
                <a:latin typeface="+mj-lt"/>
                <a:ea typeface="Times New Roman"/>
              </a:rPr>
              <a:t>Лето в группу принесёт!</a:t>
            </a:r>
            <a:endParaRPr lang="ru-RU" sz="2400" b="1" i="1" dirty="0">
              <a:latin typeface="+mj-lt"/>
              <a:ea typeface="Times New Roman"/>
            </a:endParaRPr>
          </a:p>
          <a:p>
            <a:pPr algn="ctr"/>
            <a:r>
              <a:rPr lang="ru-RU" sz="2400" b="1" i="1" dirty="0">
                <a:solidFill>
                  <a:srgbClr val="000000"/>
                </a:solidFill>
                <a:latin typeface="+mj-lt"/>
                <a:ea typeface="Times New Roman"/>
              </a:rPr>
              <a:t>Вот горшочки вместо грядки,</a:t>
            </a:r>
            <a:endParaRPr lang="ru-RU" sz="2400" b="1" i="1" dirty="0">
              <a:latin typeface="+mj-lt"/>
              <a:ea typeface="Times New Roman"/>
            </a:endParaRPr>
          </a:p>
          <a:p>
            <a:pPr algn="ctr"/>
            <a:r>
              <a:rPr lang="ru-RU" sz="2400" b="1" i="1" dirty="0">
                <a:solidFill>
                  <a:srgbClr val="000000"/>
                </a:solidFill>
                <a:latin typeface="+mj-lt"/>
                <a:ea typeface="Times New Roman"/>
              </a:rPr>
              <a:t>Лейка вместо дождика.</a:t>
            </a:r>
            <a:endParaRPr lang="ru-RU" sz="2400" b="1" i="1" dirty="0">
              <a:latin typeface="+mj-lt"/>
              <a:ea typeface="Times New Roman"/>
            </a:endParaRPr>
          </a:p>
        </p:txBody>
      </p:sp>
      <p:pic>
        <p:nvPicPr>
          <p:cNvPr id="1026" name="Picture 2" descr="F:\IMG_20220301_07413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3918" y="3068960"/>
            <a:ext cx="2232248" cy="297633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IMG_20220301_07403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836712"/>
            <a:ext cx="2226378" cy="296850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 flipH="1">
            <a:off x="611560" y="836713"/>
            <a:ext cx="172819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В шелухе золотой,</a:t>
            </a:r>
          </a:p>
          <a:p>
            <a:r>
              <a:rPr lang="ru-RU" sz="2000" b="1" i="1" dirty="0" smtClean="0"/>
              <a:t>Овощ озорной,</a:t>
            </a:r>
          </a:p>
          <a:p>
            <a:r>
              <a:rPr lang="ru-RU" sz="2000" b="1" i="1" dirty="0" smtClean="0"/>
              <a:t>Горький на вкус,</a:t>
            </a:r>
          </a:p>
          <a:p>
            <a:r>
              <a:rPr lang="ru-RU" sz="2000" b="1" i="1" dirty="0" smtClean="0"/>
              <a:t>Полезный друг!</a:t>
            </a:r>
          </a:p>
        </p:txBody>
      </p:sp>
      <p:sp>
        <p:nvSpPr>
          <p:cNvPr id="7" name="TextBox 6"/>
          <p:cNvSpPr txBox="1"/>
          <p:nvPr/>
        </p:nvSpPr>
        <p:spPr>
          <a:xfrm flipH="1">
            <a:off x="1115616" y="3162326"/>
            <a:ext cx="12241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i="1" dirty="0" smtClean="0"/>
          </a:p>
          <a:p>
            <a:r>
              <a:rPr lang="ru-RU" sz="2000" b="1" i="1" dirty="0" smtClean="0"/>
              <a:t>(лук)</a:t>
            </a:r>
            <a:endParaRPr lang="ru-RU" sz="2000" b="1" i="1" dirty="0"/>
          </a:p>
        </p:txBody>
      </p:sp>
      <p:pic>
        <p:nvPicPr>
          <p:cNvPr id="6146" name="Picture 2" descr="C:\Users\1\Desktop\Новая папка (2)\IMG-20220317-WA001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616241"/>
            <a:ext cx="2289503" cy="509217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1\Desktop\Новая папка (2)\IMG-20220317-WA003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616241"/>
            <a:ext cx="2289503" cy="509217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476672"/>
            <a:ext cx="2952328" cy="4882554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>
                <a:ea typeface="Calibri"/>
                <a:cs typeface="Times New Roman"/>
              </a:rPr>
              <a:t>В нашей группе на окошках</a:t>
            </a:r>
            <a:br>
              <a:rPr lang="ru-RU" sz="2000" b="1" i="1" dirty="0">
                <a:ea typeface="Calibri"/>
                <a:cs typeface="Times New Roman"/>
              </a:rPr>
            </a:br>
            <a:r>
              <a:rPr lang="ru-RU" sz="2000" b="1" i="1" dirty="0">
                <a:ea typeface="Calibri"/>
                <a:cs typeface="Times New Roman"/>
              </a:rPr>
              <a:t>Всюду плошки, плошки, плошки.</a:t>
            </a:r>
            <a:br>
              <a:rPr lang="ru-RU" sz="2000" b="1" i="1" dirty="0">
                <a:ea typeface="Calibri"/>
                <a:cs typeface="Times New Roman"/>
              </a:rPr>
            </a:br>
            <a:r>
              <a:rPr lang="ru-RU" sz="2000" b="1" i="1" dirty="0">
                <a:ea typeface="Calibri"/>
                <a:cs typeface="Times New Roman"/>
              </a:rPr>
              <a:t>В них растут у нас цветы</a:t>
            </a:r>
            <a:br>
              <a:rPr lang="ru-RU" sz="2000" b="1" i="1" dirty="0">
                <a:ea typeface="Calibri"/>
                <a:cs typeface="Times New Roman"/>
              </a:rPr>
            </a:br>
            <a:r>
              <a:rPr lang="ru-RU" sz="2000" b="1" i="1" dirty="0">
                <a:ea typeface="Calibri"/>
                <a:cs typeface="Times New Roman"/>
              </a:rPr>
              <a:t>Небывалой красоты.</a:t>
            </a:r>
            <a:br>
              <a:rPr lang="ru-RU" sz="2000" b="1" i="1" dirty="0">
                <a:ea typeface="Calibri"/>
                <a:cs typeface="Times New Roman"/>
              </a:rPr>
            </a:br>
            <a:r>
              <a:rPr lang="ru-RU" sz="2000" b="1" i="1" dirty="0">
                <a:ea typeface="Calibri"/>
                <a:cs typeface="Times New Roman"/>
              </a:rPr>
              <a:t>Ты возьми скорее лейку,</a:t>
            </a:r>
            <a:br>
              <a:rPr lang="ru-RU" sz="2000" b="1" i="1" dirty="0">
                <a:ea typeface="Calibri"/>
                <a:cs typeface="Times New Roman"/>
              </a:rPr>
            </a:br>
            <a:r>
              <a:rPr lang="ru-RU" sz="2000" b="1" i="1" dirty="0">
                <a:ea typeface="Calibri"/>
                <a:cs typeface="Times New Roman"/>
              </a:rPr>
              <a:t>Все растения полей-ка!</a:t>
            </a:r>
            <a:br>
              <a:rPr lang="ru-RU" sz="2000" b="1" i="1" dirty="0">
                <a:ea typeface="Calibri"/>
                <a:cs typeface="Times New Roman"/>
              </a:rPr>
            </a:br>
            <a:endParaRPr lang="ru-RU" sz="2000" b="1" i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764704"/>
            <a:ext cx="2034929" cy="4525963"/>
          </a:xfrm>
          <a:ln>
            <a:solidFill>
              <a:schemeClr val="tx1"/>
            </a:solidFill>
          </a:ln>
        </p:spPr>
      </p:pic>
      <p:pic>
        <p:nvPicPr>
          <p:cNvPr id="8" name="Picture 2" descr="C:\Users\1\Desktop\Новая папка (2)\IMG-20220317-WA002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8048" y="764704"/>
            <a:ext cx="2039668" cy="453650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C:\Users\1\Desktop\Новая папка (2)\IMG-20220324-WA0005 (2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275" y="620687"/>
            <a:ext cx="3384376" cy="3154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1\Desktop\Новая папка (2)\IMG-20220324-WA0007 (2)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356992"/>
            <a:ext cx="3555993" cy="2732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629275" y="620687"/>
            <a:ext cx="3384376" cy="3154125"/>
          </a:xfrm>
          <a:ln>
            <a:solidFill>
              <a:schemeClr val="tx1"/>
            </a:solidFill>
          </a:ln>
        </p:spPr>
        <p:txBody>
          <a:bodyPr/>
          <a:lstStyle/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645025" y="620688"/>
            <a:ext cx="4041775" cy="2088232"/>
          </a:xfrm>
        </p:spPr>
        <p:txBody>
          <a:bodyPr>
            <a:normAutofit/>
          </a:bodyPr>
          <a:lstStyle/>
          <a:p>
            <a:pPr algn="ctr"/>
            <a:r>
              <a:rPr lang="ru-RU" sz="2000" i="1" dirty="0" smtClean="0">
                <a:latin typeface="+mj-lt"/>
                <a:cs typeface="Calibri" panose="020F0502020204030204" pitchFamily="34" charset="0"/>
              </a:rPr>
              <a:t>Нарисуем огород,</a:t>
            </a:r>
          </a:p>
          <a:p>
            <a:pPr algn="ctr"/>
            <a:r>
              <a:rPr lang="ru-RU" sz="2000" i="1" dirty="0" smtClean="0">
                <a:latin typeface="+mj-lt"/>
                <a:cs typeface="Calibri" panose="020F0502020204030204" pitchFamily="34" charset="0"/>
              </a:rPr>
              <a:t>Там морковка растёт, </a:t>
            </a:r>
          </a:p>
          <a:p>
            <a:pPr algn="ctr"/>
            <a:r>
              <a:rPr lang="ru-RU" sz="2000" i="1" dirty="0" smtClean="0">
                <a:latin typeface="+mj-lt"/>
                <a:cs typeface="Calibri" panose="020F0502020204030204" pitchFamily="34" charset="0"/>
              </a:rPr>
              <a:t>А ещё огурец…</a:t>
            </a:r>
          </a:p>
          <a:p>
            <a:pPr algn="ctr"/>
            <a:r>
              <a:rPr lang="ru-RU" sz="2000" i="1" dirty="0" smtClean="0">
                <a:latin typeface="+mj-lt"/>
                <a:cs typeface="Calibri" panose="020F0502020204030204" pitchFamily="34" charset="0"/>
              </a:rPr>
              <a:t>До чего ж я молодец!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quarter" idx="4"/>
          </p:nvPr>
        </p:nvSpPr>
        <p:spPr>
          <a:xfrm>
            <a:off x="4932040" y="3356991"/>
            <a:ext cx="3555993" cy="2732189"/>
          </a:xfrm>
          <a:ln>
            <a:solidFill>
              <a:schemeClr val="tx1"/>
            </a:solidFill>
          </a:ln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39552" y="548680"/>
            <a:ext cx="30243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b="1" dirty="0"/>
          </a:p>
        </p:txBody>
      </p:sp>
      <p:pic>
        <p:nvPicPr>
          <p:cNvPr id="9219" name="Picture 3" descr="C:\Users\1\Desktop\Новая папка (2)\IMG-20220324-WA0019 (2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548680"/>
            <a:ext cx="3478400" cy="320592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C:\Users\1\Desktop\Новая папка (2)\IMG-20220324-WA001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603278"/>
            <a:ext cx="3226991" cy="430265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259632" y="4437112"/>
            <a:ext cx="3384376" cy="115212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1403648" y="3861048"/>
            <a:ext cx="3744416" cy="237155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800" b="1" i="1" dirty="0">
                <a:solidFill>
                  <a:srgbClr val="000000"/>
                </a:solidFill>
                <a:latin typeface="+mj-lt"/>
                <a:ea typeface="Calibri"/>
                <a:cs typeface="Calibri" panose="020F0502020204030204" pitchFamily="34" charset="0"/>
              </a:rPr>
              <a:t>Хозяйка однажды с базара пришла,</a:t>
            </a:r>
            <a:br>
              <a:rPr lang="ru-RU" sz="1800" b="1" i="1" dirty="0">
                <a:solidFill>
                  <a:srgbClr val="000000"/>
                </a:solidFill>
                <a:latin typeface="+mj-lt"/>
                <a:ea typeface="Calibri"/>
                <a:cs typeface="Calibri" panose="020F0502020204030204" pitchFamily="34" charset="0"/>
              </a:rPr>
            </a:br>
            <a:r>
              <a:rPr lang="ru-RU" sz="1800" b="1" i="1" dirty="0">
                <a:solidFill>
                  <a:srgbClr val="000000"/>
                </a:solidFill>
                <a:latin typeface="+mj-lt"/>
                <a:ea typeface="Calibri"/>
                <a:cs typeface="Calibri" panose="020F0502020204030204" pitchFamily="34" charset="0"/>
              </a:rPr>
              <a:t>Хозяйка с базара домой принесла:</a:t>
            </a:r>
            <a:br>
              <a:rPr lang="ru-RU" sz="1800" b="1" i="1" dirty="0">
                <a:solidFill>
                  <a:srgbClr val="000000"/>
                </a:solidFill>
                <a:latin typeface="+mj-lt"/>
                <a:ea typeface="Calibri"/>
                <a:cs typeface="Calibri" panose="020F0502020204030204" pitchFamily="34" charset="0"/>
              </a:rPr>
            </a:br>
            <a:r>
              <a:rPr lang="ru-RU" sz="1800" b="1" i="1" dirty="0">
                <a:solidFill>
                  <a:srgbClr val="000000"/>
                </a:solidFill>
                <a:latin typeface="+mj-lt"/>
                <a:ea typeface="Calibri"/>
                <a:cs typeface="Calibri" panose="020F0502020204030204" pitchFamily="34" charset="0"/>
              </a:rPr>
              <a:t>Картошку,</a:t>
            </a:r>
            <a:br>
              <a:rPr lang="ru-RU" sz="1800" b="1" i="1" dirty="0">
                <a:solidFill>
                  <a:srgbClr val="000000"/>
                </a:solidFill>
                <a:latin typeface="+mj-lt"/>
                <a:ea typeface="Calibri"/>
                <a:cs typeface="Calibri" panose="020F0502020204030204" pitchFamily="34" charset="0"/>
              </a:rPr>
            </a:br>
            <a:r>
              <a:rPr lang="ru-RU" sz="1800" b="1" i="1" dirty="0">
                <a:solidFill>
                  <a:srgbClr val="000000"/>
                </a:solidFill>
                <a:latin typeface="+mj-lt"/>
                <a:ea typeface="Calibri"/>
                <a:cs typeface="Calibri" panose="020F0502020204030204" pitchFamily="34" charset="0"/>
              </a:rPr>
              <a:t>Капусту,</a:t>
            </a:r>
            <a:br>
              <a:rPr lang="ru-RU" sz="1800" b="1" i="1" dirty="0">
                <a:solidFill>
                  <a:srgbClr val="000000"/>
                </a:solidFill>
                <a:latin typeface="+mj-lt"/>
                <a:ea typeface="Calibri"/>
                <a:cs typeface="Calibri" panose="020F0502020204030204" pitchFamily="34" charset="0"/>
              </a:rPr>
            </a:br>
            <a:r>
              <a:rPr lang="ru-RU" sz="1800" b="1" i="1" dirty="0">
                <a:solidFill>
                  <a:srgbClr val="000000"/>
                </a:solidFill>
                <a:latin typeface="+mj-lt"/>
                <a:ea typeface="Calibri"/>
                <a:cs typeface="Calibri" panose="020F0502020204030204" pitchFamily="34" charset="0"/>
              </a:rPr>
              <a:t>Морковку,</a:t>
            </a:r>
            <a:br>
              <a:rPr lang="ru-RU" sz="1800" b="1" i="1" dirty="0">
                <a:solidFill>
                  <a:srgbClr val="000000"/>
                </a:solidFill>
                <a:latin typeface="+mj-lt"/>
                <a:ea typeface="Calibri"/>
                <a:cs typeface="Calibri" panose="020F0502020204030204" pitchFamily="34" charset="0"/>
              </a:rPr>
            </a:br>
            <a:r>
              <a:rPr lang="ru-RU" sz="1800" b="1" i="1" dirty="0">
                <a:solidFill>
                  <a:srgbClr val="000000"/>
                </a:solidFill>
                <a:latin typeface="+mj-lt"/>
                <a:ea typeface="Calibri"/>
                <a:cs typeface="Calibri" panose="020F0502020204030204" pitchFamily="34" charset="0"/>
              </a:rPr>
              <a:t>Горох,</a:t>
            </a:r>
            <a:br>
              <a:rPr lang="ru-RU" sz="1800" b="1" i="1" dirty="0">
                <a:solidFill>
                  <a:srgbClr val="000000"/>
                </a:solidFill>
                <a:latin typeface="+mj-lt"/>
                <a:ea typeface="Calibri"/>
                <a:cs typeface="Calibri" panose="020F0502020204030204" pitchFamily="34" charset="0"/>
              </a:rPr>
            </a:br>
            <a:r>
              <a:rPr lang="ru-RU" sz="1800" b="1" i="1" dirty="0">
                <a:solidFill>
                  <a:srgbClr val="000000"/>
                </a:solidFill>
                <a:latin typeface="+mj-lt"/>
                <a:ea typeface="Calibri"/>
                <a:cs typeface="Calibri" panose="020F0502020204030204" pitchFamily="34" charset="0"/>
              </a:rPr>
              <a:t>Петрушку и свеклу.</a:t>
            </a:r>
            <a:br>
              <a:rPr lang="ru-RU" sz="1800" b="1" i="1" dirty="0">
                <a:solidFill>
                  <a:srgbClr val="000000"/>
                </a:solidFill>
                <a:latin typeface="+mj-lt"/>
                <a:ea typeface="Calibri"/>
                <a:cs typeface="Calibri" panose="020F0502020204030204" pitchFamily="34" charset="0"/>
              </a:rPr>
            </a:br>
            <a:r>
              <a:rPr lang="ru-RU" sz="1800" b="1" i="1" dirty="0">
                <a:solidFill>
                  <a:srgbClr val="000000"/>
                </a:solidFill>
                <a:latin typeface="+mj-lt"/>
                <a:ea typeface="Calibri"/>
                <a:cs typeface="Calibri" panose="020F0502020204030204" pitchFamily="34" charset="0"/>
              </a:rPr>
              <a:t>Ох!..</a:t>
            </a:r>
            <a:br>
              <a:rPr lang="ru-RU" sz="1800" b="1" i="1" dirty="0">
                <a:solidFill>
                  <a:srgbClr val="000000"/>
                </a:solidFill>
                <a:latin typeface="+mj-lt"/>
                <a:ea typeface="Calibri"/>
                <a:cs typeface="Calibri" panose="020F0502020204030204" pitchFamily="34" charset="0"/>
              </a:rPr>
            </a:br>
            <a:endParaRPr lang="ru-RU" sz="1800" b="1" i="1" dirty="0">
              <a:latin typeface="+mj-lt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1196752"/>
            <a:ext cx="4038600" cy="4252913"/>
          </a:xfrm>
          <a:ln>
            <a:solidFill>
              <a:schemeClr val="tx1"/>
            </a:solidFill>
          </a:ln>
        </p:spPr>
      </p:pic>
      <p:pic>
        <p:nvPicPr>
          <p:cNvPr id="6" name="Объект 5"/>
          <p:cNvPicPr>
            <a:picLocks noGrp="1" noChangeAspect="1"/>
          </p:cNvPicPr>
          <p:nvPr>
            <p:ph sz="half"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548680"/>
            <a:ext cx="2033588" cy="4525963"/>
          </a:xfr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9634" y="908721"/>
            <a:ext cx="7367165" cy="3312368"/>
          </a:xfr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700808"/>
            <a:ext cx="6699835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00B050"/>
                </a:solidFill>
              </a:rPr>
              <a:t>САЛАТ </a:t>
            </a:r>
            <a:r>
              <a:rPr lang="ru-RU" sz="2200" b="1" dirty="0">
                <a:solidFill>
                  <a:srgbClr val="00B050"/>
                </a:solidFill>
              </a:rPr>
              <a:t>ИЗ ЗЕЛЕНОГО ЛУКА С ТВОРОГОМ И</a:t>
            </a:r>
            <a:br>
              <a:rPr lang="ru-RU" sz="2200" b="1" dirty="0">
                <a:solidFill>
                  <a:srgbClr val="00B050"/>
                </a:solidFill>
              </a:rPr>
            </a:br>
            <a:r>
              <a:rPr lang="ru-RU" sz="2200" b="1" dirty="0" smtClean="0">
                <a:solidFill>
                  <a:srgbClr val="00B050"/>
                </a:solidFill>
              </a:rPr>
              <a:t>УКРОПОМ</a:t>
            </a:r>
            <a:r>
              <a:rPr lang="ru-RU" sz="2200" b="1" dirty="0">
                <a:solidFill>
                  <a:srgbClr val="00B050"/>
                </a:solidFill>
              </a:rPr>
              <a:t/>
            </a:r>
            <a:br>
              <a:rPr lang="ru-RU" sz="2200" b="1" dirty="0">
                <a:solidFill>
                  <a:srgbClr val="00B050"/>
                </a:solidFill>
              </a:rPr>
            </a:br>
            <a:r>
              <a:rPr lang="ru-RU" sz="2200" dirty="0"/>
              <a:t>Творог — 200 г, лук зеленый — 50 г, укроп резаный</a:t>
            </a:r>
            <a:br>
              <a:rPr lang="ru-RU" sz="2200" dirty="0"/>
            </a:br>
            <a:r>
              <a:rPr lang="ru-RU" sz="2200" dirty="0"/>
              <a:t>— 2 ст. ложки, сметана — 1/2 стакана, зеленый</a:t>
            </a:r>
            <a:br>
              <a:rPr lang="ru-RU" sz="2200" dirty="0"/>
            </a:br>
            <a:r>
              <a:rPr lang="ru-RU" sz="2200" dirty="0" smtClean="0"/>
              <a:t>салат — 4-5 листиков</a:t>
            </a:r>
            <a:r>
              <a:rPr lang="ru-RU" sz="2200" dirty="0"/>
              <a:t>, соль.</a:t>
            </a:r>
            <a:br>
              <a:rPr lang="ru-RU" sz="2200" dirty="0"/>
            </a:br>
            <a:r>
              <a:rPr lang="ru-RU" sz="2200" dirty="0"/>
              <a:t>Протертый нежирный творог смешиваем со </a:t>
            </a:r>
            <a:r>
              <a:rPr lang="ru-RU" sz="2200" dirty="0" smtClean="0"/>
              <a:t>сметаной, мелко </a:t>
            </a:r>
            <a:r>
              <a:rPr lang="ru-RU" sz="2200" dirty="0"/>
              <a:t>нарезанными укропом и зеленым </a:t>
            </a:r>
            <a:r>
              <a:rPr lang="ru-RU" sz="2200" dirty="0" smtClean="0"/>
              <a:t>луком, подсаливаем. При </a:t>
            </a:r>
            <a:r>
              <a:rPr lang="ru-RU" sz="2200" dirty="0"/>
              <a:t>подаче в салатницу или </a:t>
            </a:r>
            <a:r>
              <a:rPr lang="ru-RU" sz="2200" dirty="0" smtClean="0"/>
              <a:t>тарелку положить  несколько </a:t>
            </a:r>
            <a:r>
              <a:rPr lang="ru-RU" sz="2200" dirty="0"/>
              <a:t>листиков салата, на </a:t>
            </a:r>
            <a:r>
              <a:rPr lang="ru-RU" sz="2200" dirty="0" smtClean="0"/>
              <a:t>них горкой творог, смешанный </a:t>
            </a:r>
            <a:r>
              <a:rPr lang="ru-RU" sz="2200" dirty="0"/>
              <a:t>с зеленью и луком, а </a:t>
            </a:r>
            <a:r>
              <a:rPr lang="ru-RU" sz="2200" dirty="0" smtClean="0"/>
              <a:t>сверху поливаем сметаной. 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>. 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785375" y="716503"/>
            <a:ext cx="46588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</a:rPr>
              <a:t>Рецепты от родителей: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81042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620688"/>
            <a:ext cx="6408712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</a:rPr>
              <a:t>Рецепты </a:t>
            </a:r>
            <a:r>
              <a:rPr lang="ru-RU" sz="3600" dirty="0" smtClean="0">
                <a:solidFill>
                  <a:srgbClr val="FF0000"/>
                </a:solidFill>
              </a:rPr>
              <a:t>от родителей</a:t>
            </a:r>
            <a:r>
              <a:rPr lang="ru-RU" sz="3600" dirty="0">
                <a:solidFill>
                  <a:srgbClr val="FF0000"/>
                </a:solidFill>
              </a:rPr>
              <a:t>.</a:t>
            </a:r>
            <a:endParaRPr lang="ru-RU" sz="3600" dirty="0" smtClean="0">
              <a:solidFill>
                <a:srgbClr val="FF0000"/>
              </a:solidFill>
            </a:endParaRPr>
          </a:p>
          <a:p>
            <a:pPr algn="ctr"/>
            <a:r>
              <a:rPr lang="ru-RU" sz="2200" dirty="0"/>
              <a:t/>
            </a:r>
            <a:br>
              <a:rPr lang="ru-RU" sz="2200" dirty="0"/>
            </a:br>
            <a:r>
              <a:rPr lang="ru-RU" sz="2200" b="1" dirty="0">
                <a:solidFill>
                  <a:srgbClr val="00B050"/>
                </a:solidFill>
              </a:rPr>
              <a:t>ЗЕЛЕНЫЙ ЛУК СО </a:t>
            </a:r>
            <a:r>
              <a:rPr lang="ru-RU" sz="2200" b="1" dirty="0" smtClean="0">
                <a:solidFill>
                  <a:srgbClr val="00B050"/>
                </a:solidFill>
              </a:rPr>
              <a:t>СМЕТАНОЙ </a:t>
            </a:r>
            <a:r>
              <a:rPr lang="ru-RU" sz="2200" b="1" dirty="0">
                <a:solidFill>
                  <a:srgbClr val="00B050"/>
                </a:solidFill>
              </a:rPr>
              <a:t>И </a:t>
            </a:r>
            <a:r>
              <a:rPr lang="ru-RU" sz="2200" b="1" dirty="0" smtClean="0">
                <a:solidFill>
                  <a:srgbClr val="00B050"/>
                </a:solidFill>
              </a:rPr>
              <a:t>ЯЙЦОМ</a:t>
            </a:r>
          </a:p>
          <a:p>
            <a:pPr algn="ctr"/>
            <a:r>
              <a:rPr lang="ru-RU" sz="2200" dirty="0" smtClean="0"/>
              <a:t>Лук</a:t>
            </a:r>
            <a:r>
              <a:rPr lang="ru-RU" sz="22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2200" dirty="0"/>
              <a:t>зеленый — 1 пучок, укроп — 1 </a:t>
            </a:r>
            <a:br>
              <a:rPr lang="ru-RU" sz="2200" dirty="0"/>
            </a:br>
            <a:r>
              <a:rPr lang="ru-RU" sz="2200" dirty="0"/>
              <a:t>пучок, яйца (варёные) — 1-2 шт.,</a:t>
            </a:r>
            <a:br>
              <a:rPr lang="ru-RU" sz="2200" dirty="0"/>
            </a:br>
            <a:r>
              <a:rPr lang="ru-RU" sz="2200" dirty="0"/>
              <a:t>майонез — 1 ст. ложка, сметана — 3 </a:t>
            </a:r>
            <a:br>
              <a:rPr lang="ru-RU" sz="2200" dirty="0"/>
            </a:br>
            <a:r>
              <a:rPr lang="ru-RU" sz="2200" dirty="0"/>
              <a:t>ст. ложки, зеленый салат — 4-5 </a:t>
            </a:r>
            <a:br>
              <a:rPr lang="ru-RU" sz="2200" dirty="0"/>
            </a:br>
            <a:r>
              <a:rPr lang="ru-RU" sz="2200" dirty="0"/>
              <a:t>листика. Подготовленные зеленый лук и </a:t>
            </a:r>
            <a:br>
              <a:rPr lang="ru-RU" sz="2200" dirty="0"/>
            </a:br>
            <a:r>
              <a:rPr lang="ru-RU" sz="2200" dirty="0"/>
              <a:t>укроп промываем, даём стечь воде,</a:t>
            </a:r>
            <a:br>
              <a:rPr lang="ru-RU" sz="2200" dirty="0"/>
            </a:br>
            <a:r>
              <a:rPr lang="ru-RU" sz="2200" dirty="0"/>
              <a:t>затем нарезаем. В салатницу на листья</a:t>
            </a:r>
            <a:br>
              <a:rPr lang="ru-RU" sz="2200" dirty="0"/>
            </a:br>
            <a:r>
              <a:rPr lang="ru-RU" sz="2200" dirty="0"/>
              <a:t>зеленого салата выкладываем лук с </a:t>
            </a:r>
            <a:br>
              <a:rPr lang="ru-RU" sz="2200" dirty="0"/>
            </a:br>
            <a:r>
              <a:rPr lang="ru-RU" sz="2200" dirty="0"/>
              <a:t>укропом, поливаем сметаной с </a:t>
            </a:r>
            <a:br>
              <a:rPr lang="ru-RU" sz="2200" dirty="0"/>
            </a:br>
            <a:r>
              <a:rPr lang="ru-RU" sz="2200" dirty="0"/>
              <a:t>майонезом, оформляем дольками яйца,</a:t>
            </a:r>
            <a:br>
              <a:rPr lang="ru-RU" sz="2200" dirty="0"/>
            </a:br>
            <a:r>
              <a:rPr lang="ru-RU" sz="2200" dirty="0"/>
              <a:t>сваренного вкрутую.</a:t>
            </a:r>
          </a:p>
        </p:txBody>
      </p:sp>
    </p:spTree>
    <p:extLst>
      <p:ext uri="{BB962C8B-B14F-4D97-AF65-F5344CB8AC3E}">
        <p14:creationId xmlns:p14="http://schemas.microsoft.com/office/powerpoint/2010/main" val="410286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548680"/>
            <a:ext cx="8280920" cy="2880320"/>
          </a:xfrm>
        </p:spPr>
        <p:txBody>
          <a:bodyPr>
            <a:normAutofit fontScale="25000" lnSpcReduction="20000"/>
          </a:bodyPr>
          <a:lstStyle/>
          <a:p>
            <a:pPr marL="0" indent="0">
              <a:buFontTx/>
              <a:buChar char="-"/>
            </a:pPr>
            <a:endParaRPr lang="ru-RU" sz="8800" dirty="0" smtClean="0">
              <a:latin typeface="Comic Sans MS" pitchFamily="66" charset="0"/>
            </a:endParaRPr>
          </a:p>
          <a:p>
            <a:pPr marL="0" indent="0">
              <a:buNone/>
            </a:pPr>
            <a:r>
              <a:rPr lang="ru-RU" sz="8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реализуется с детьми 1.5-3 года</a:t>
            </a:r>
          </a:p>
          <a:p>
            <a:pPr marL="0" indent="0">
              <a:buNone/>
            </a:pPr>
            <a:r>
              <a:rPr lang="ru-RU" sz="8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Направленность: </a:t>
            </a:r>
            <a:r>
              <a:rPr lang="ru-RU" sz="8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экологическое воспитание через познавательно-исследовательскую деятельность.</a:t>
            </a:r>
          </a:p>
          <a:p>
            <a:pPr marL="0" indent="0">
              <a:buNone/>
            </a:pPr>
            <a:r>
              <a:rPr lang="ru-RU" sz="8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 проекта: </a:t>
            </a:r>
            <a:r>
              <a:rPr lang="ru-RU" sz="8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средне-срочный (месяц)</a:t>
            </a:r>
            <a:endParaRPr lang="ru-RU" sz="8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8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 </a:t>
            </a:r>
            <a:r>
              <a:rPr lang="ru-RU" sz="8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Воспитатели, воспитанники, родители.</a:t>
            </a:r>
            <a:endParaRPr lang="ru-RU" sz="8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1\Desktop\Новая папка (2)\IMG_20220309_13015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2636912"/>
            <a:ext cx="4855773" cy="354476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659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36712"/>
            <a:ext cx="9144000" cy="2592288"/>
          </a:xfrm>
        </p:spPr>
        <p:txBody>
          <a:bodyPr/>
          <a:lstStyle/>
          <a:p>
            <a:r>
              <a:rPr lang="ru-RU" dirty="0" smtClean="0"/>
              <a:t>Спасибо за внимание !</a:t>
            </a:r>
            <a:endParaRPr lang="ru-RU" dirty="0"/>
          </a:p>
        </p:txBody>
      </p:sp>
      <p:pic>
        <p:nvPicPr>
          <p:cNvPr id="12290" name="Picture 2" descr="C:\Users\саша\Desktop\0015-015-Spasibo-za-vniman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89640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2"/>
            <a:ext cx="8496944" cy="489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200" dirty="0" smtClean="0"/>
              <a:t>Данный проект предназначен для детей 1 младшей группы ДОУ.  Мир овощей удивительный и многообразный. Каждый ребёнок - внимательный наблюдатель и вдумчивый исследователь, и мир овощей поможет открыть в нём что – то новое, познавательное и интересное. А самое главное его собственное участие, умение вырастить и получить плоды своего труда, вселить в детях чувство гордости и поможет получить ответы на все вопросы, проблемы, возникшие перед началом работы над проектом.</a:t>
            </a:r>
          </a:p>
          <a:p>
            <a:pPr>
              <a:buNone/>
            </a:pPr>
            <a:r>
              <a:rPr lang="ru-RU" sz="2200" dirty="0" smtClean="0"/>
              <a:t>                   Проект объединяет воспитателей, родителей и детей </a:t>
            </a:r>
          </a:p>
          <a:p>
            <a:pPr>
              <a:buNone/>
            </a:pPr>
            <a:r>
              <a:rPr lang="ru-RU" sz="2200" dirty="0"/>
              <a:t> </a:t>
            </a:r>
            <a:r>
              <a:rPr lang="ru-RU" sz="2200" dirty="0" smtClean="0"/>
              <a:t>                  в общей творческой работе.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410839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Цели и задачи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412776"/>
            <a:ext cx="7355160" cy="4713387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i="1" dirty="0" smtClean="0"/>
              <a:t>Цели:</a:t>
            </a:r>
            <a:r>
              <a:rPr lang="ru-RU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dirty="0" smtClean="0">
                <a:cs typeface="Courier New" pitchFamily="49" charset="0"/>
              </a:rPr>
              <a:t>Развить у </a:t>
            </a:r>
            <a:r>
              <a:rPr lang="ru-RU" dirty="0">
                <a:cs typeface="Courier New" pitchFamily="49" charset="0"/>
              </a:rPr>
              <a:t>детей познавательный  интерес к выращиванию  репчатого лука на </a:t>
            </a:r>
            <a:r>
              <a:rPr lang="ru-RU" dirty="0" smtClean="0">
                <a:cs typeface="Courier New" pitchFamily="49" charset="0"/>
              </a:rPr>
              <a:t>перо и травки </a:t>
            </a:r>
            <a:r>
              <a:rPr lang="ru-RU" dirty="0">
                <a:cs typeface="Courier New" pitchFamily="49" charset="0"/>
              </a:rPr>
              <a:t>в комнатных условиях. Узнать о его пользе. </a:t>
            </a:r>
            <a:endParaRPr lang="ru-RU" dirty="0" smtClean="0"/>
          </a:p>
          <a:p>
            <a:pPr marL="0" indent="0">
              <a:buNone/>
            </a:pPr>
            <a:r>
              <a:rPr lang="ru-RU" b="1" i="1" dirty="0" smtClean="0"/>
              <a:t>Задачи: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Научить с помощью воспитателя сажать лук и травку;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Поливать растения под руководством воспитателя;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Наблюдать за всходами;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Воспитывать бережное и заботливое отношение к растениям.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Закреплять знание цвета, формы предмета и учить определить по его признакам (круглый, золотистый, заставляет плакать, зелёная, тоненькая);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 Развивать речь, мышление, самостоятельность.</a:t>
            </a:r>
          </a:p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692696"/>
            <a:ext cx="7704856" cy="5217443"/>
          </a:xfrm>
        </p:spPr>
        <p:txBody>
          <a:bodyPr/>
          <a:lstStyle/>
          <a:p>
            <a:r>
              <a:rPr lang="ru-RU" sz="2200" b="1" i="1" dirty="0" smtClean="0"/>
              <a:t> Активизация словаря</a:t>
            </a:r>
            <a:r>
              <a:rPr lang="ru-RU" sz="2200" dirty="0" smtClean="0"/>
              <a:t>: лук, травка, овощи, земля, вода, солнце, лейка , сажать, поливать, смотреть, наблюдать.</a:t>
            </a:r>
          </a:p>
          <a:p>
            <a:endParaRPr lang="ru-RU" dirty="0"/>
          </a:p>
        </p:txBody>
      </p:sp>
      <p:pic>
        <p:nvPicPr>
          <p:cNvPr id="2" name="Picture 2" descr="C:\Users\1\Desktop\Новая папка (2)\16129414832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988840"/>
            <a:ext cx="5061465" cy="380047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>
              <a:buNone/>
            </a:pPr>
            <a:r>
              <a:rPr lang="ru-RU" b="1" i="1" dirty="0" smtClean="0"/>
              <a:t>Работа над проектом с родителями: </a:t>
            </a:r>
          </a:p>
          <a:p>
            <a:pPr>
              <a:buFont typeface="Wingdings" pitchFamily="2" charset="2"/>
              <a:buChar char="v"/>
            </a:pPr>
            <a:r>
              <a:rPr lang="ru-RU" sz="2200" b="1" i="1" dirty="0" smtClean="0"/>
              <a:t> </a:t>
            </a:r>
            <a:r>
              <a:rPr lang="ru-RU" sz="2200" dirty="0" smtClean="0"/>
              <a:t>Привлечь родителей к организации и реализации проекта;</a:t>
            </a:r>
          </a:p>
          <a:p>
            <a:pPr>
              <a:buFont typeface="Wingdings" pitchFamily="2" charset="2"/>
              <a:buChar char="v"/>
            </a:pPr>
            <a:r>
              <a:rPr lang="ru-RU" sz="2200" b="1" i="1" dirty="0" smtClean="0"/>
              <a:t> </a:t>
            </a:r>
            <a:r>
              <a:rPr lang="ru-RU" sz="2200" dirty="0" smtClean="0"/>
              <a:t>Рекомендации по созданию мини-огорода в домашних условиях.</a:t>
            </a:r>
            <a:endParaRPr lang="ru-RU" sz="2200" b="1" i="1" dirty="0" smtClean="0"/>
          </a:p>
          <a:p>
            <a:pPr>
              <a:buNone/>
            </a:pPr>
            <a:endParaRPr lang="ru-RU" b="1" i="1" dirty="0"/>
          </a:p>
        </p:txBody>
      </p:sp>
      <p:pic>
        <p:nvPicPr>
          <p:cNvPr id="5122" name="Picture 2" descr="C:\Users\саша\Desktop\image (1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-6364088"/>
            <a:ext cx="9953328" cy="5598748"/>
          </a:xfrm>
          <a:prstGeom prst="rect">
            <a:avLst/>
          </a:prstGeom>
          <a:noFill/>
        </p:spPr>
      </p:pic>
      <p:pic>
        <p:nvPicPr>
          <p:cNvPr id="2" name="Picture 2" descr="C:\Users\1\Desktop\Новая папка (2)\141278655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2420888"/>
            <a:ext cx="5301590" cy="353536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629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332656"/>
            <a:ext cx="7643192" cy="65253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/>
              <a:t>Работа над проектом с детьми:</a:t>
            </a:r>
          </a:p>
          <a:p>
            <a:r>
              <a:rPr lang="ru-RU" sz="2200" u="sng" dirty="0" smtClean="0"/>
              <a:t>Познавательно-исследовательская деятельность:</a:t>
            </a:r>
          </a:p>
          <a:p>
            <a:pPr>
              <a:buNone/>
            </a:pPr>
            <a:r>
              <a:rPr lang="ru-RU" sz="2200" dirty="0" smtClean="0"/>
              <a:t>     -рассматривание лука и травки, различных овощей (понятие большой –маленький; один –много);</a:t>
            </a:r>
          </a:p>
          <a:p>
            <a:pPr>
              <a:buNone/>
            </a:pPr>
            <a:r>
              <a:rPr lang="ru-RU" sz="2200" dirty="0" smtClean="0"/>
              <a:t>     -наблюдение за посадкой, первыми всходами;</a:t>
            </a:r>
          </a:p>
          <a:p>
            <a:r>
              <a:rPr lang="ru-RU" sz="2200" dirty="0" smtClean="0"/>
              <a:t> </a:t>
            </a:r>
            <a:r>
              <a:rPr lang="ru-RU" sz="2200" u="sng" dirty="0" smtClean="0"/>
              <a:t>Коммуникативная деятельность                 </a:t>
            </a:r>
          </a:p>
          <a:p>
            <a:pPr>
              <a:buNone/>
            </a:pPr>
            <a:r>
              <a:rPr lang="ru-RU" sz="2200" dirty="0" smtClean="0"/>
              <a:t>(беседы, чтение художественной литературы);</a:t>
            </a:r>
          </a:p>
          <a:p>
            <a:r>
              <a:rPr lang="ru-RU" sz="2200" u="sng" dirty="0" smtClean="0"/>
              <a:t>Игровая деятельность </a:t>
            </a:r>
            <a:r>
              <a:rPr lang="ru-RU" sz="2200" dirty="0" smtClean="0"/>
              <a:t>(игры, игровые ситуации);</a:t>
            </a:r>
          </a:p>
          <a:p>
            <a:r>
              <a:rPr lang="ru-RU" sz="2200" u="sng" dirty="0" smtClean="0"/>
              <a:t>Продуктивная деятельность: </a:t>
            </a:r>
          </a:p>
          <a:p>
            <a:pPr>
              <a:buNone/>
            </a:pPr>
            <a:r>
              <a:rPr lang="ru-RU" sz="2200" dirty="0" smtClean="0"/>
              <a:t>        - лепка овощей;</a:t>
            </a:r>
          </a:p>
          <a:p>
            <a:pPr>
              <a:buNone/>
            </a:pPr>
            <a:r>
              <a:rPr lang="ru-RU" sz="2200" dirty="0" smtClean="0"/>
              <a:t>        - рисование.</a:t>
            </a:r>
          </a:p>
          <a:p>
            <a:pPr>
              <a:buNone/>
            </a:pPr>
            <a:endParaRPr lang="ru-RU" sz="2200" dirty="0" smtClean="0"/>
          </a:p>
          <a:p>
            <a:pPr>
              <a:buNone/>
            </a:pPr>
            <a:r>
              <a:rPr lang="ru-RU" b="1" i="1" dirty="0" smtClean="0"/>
              <a:t>         </a:t>
            </a:r>
            <a:r>
              <a:rPr lang="ru-RU" sz="2400" dirty="0" smtClean="0"/>
              <a:t>            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Предполагаемый результат</a:t>
            </a:r>
            <a:r>
              <a:rPr lang="ru-RU" sz="3200" dirty="0" smtClean="0"/>
              <a:t>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86558" y="908720"/>
            <a:ext cx="7355160" cy="2476872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200" dirty="0" smtClean="0"/>
              <a:t>Дети получат представление о том, что растения живые, их поливают, сажают, выращивают.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200" dirty="0" smtClean="0"/>
              <a:t>Проводимая работа позволяет воспитывать бережное отношение к растениям.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200" dirty="0" smtClean="0"/>
              <a:t> Все участники проекта (дети, воспитатели, родители) получат положительные эмоции от полученных результатов.</a:t>
            </a:r>
            <a:endParaRPr lang="ru-RU" sz="2200" dirty="0"/>
          </a:p>
        </p:txBody>
      </p:sp>
      <p:pic>
        <p:nvPicPr>
          <p:cNvPr id="4" name="Picture 2" descr="C:\Users\1\Desktop\Новая папка (2)\IMG-20220317-WA0008 (2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3498390"/>
            <a:ext cx="5760640" cy="277563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Этапы проекта</a:t>
            </a:r>
            <a:r>
              <a:rPr lang="ru-RU" sz="3200" dirty="0" smtClean="0"/>
              <a:t>: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836712"/>
            <a:ext cx="7499176" cy="5433467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 smtClean="0"/>
              <a:t>1.</a:t>
            </a:r>
            <a:r>
              <a:rPr lang="ru-RU" b="1" u="sng" dirty="0" smtClean="0"/>
              <a:t>Этап –подготовительный: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создание условий для проекта «Огород на подоконнике»;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 изучение методических пособий и  литературы по теме;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 подбор художественной литературы (стихи, загадки, игры)</a:t>
            </a:r>
          </a:p>
          <a:p>
            <a:pPr>
              <a:buNone/>
            </a:pPr>
            <a:r>
              <a:rPr lang="ru-RU" b="1" dirty="0" smtClean="0"/>
              <a:t>2.</a:t>
            </a:r>
            <a:r>
              <a:rPr lang="ru-RU" b="1" u="sng" dirty="0" smtClean="0"/>
              <a:t>Этап-основной: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 познавательно-исследовательская деятельность;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 беседы;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 чтение литературы;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 дидактические игры;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 рассматривание картинок, иллюстраций;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 художественное творчество (лепка, рисование)</a:t>
            </a:r>
          </a:p>
          <a:p>
            <a:pPr>
              <a:buNone/>
            </a:pPr>
            <a:r>
              <a:rPr lang="ru-RU" b="1" dirty="0" smtClean="0"/>
              <a:t>3.</a:t>
            </a:r>
            <a:r>
              <a:rPr lang="ru-RU" b="1" u="sng" dirty="0" smtClean="0"/>
              <a:t>Этап-заключительный:</a:t>
            </a:r>
          </a:p>
          <a:p>
            <a:pPr>
              <a:buFont typeface="Wingdings" pitchFamily="2" charset="2"/>
              <a:buChar char="§"/>
            </a:pPr>
            <a:r>
              <a:rPr lang="ru-RU" u="sng" dirty="0" smtClean="0"/>
              <a:t> </a:t>
            </a:r>
            <a:r>
              <a:rPr lang="ru-RU" dirty="0" smtClean="0"/>
              <a:t>анализ и обобщение результатов, полученных в процессе познавательно-исследовательской деятельности детей.</a:t>
            </a:r>
          </a:p>
          <a:p>
            <a:pPr>
              <a:buNone/>
            </a:pPr>
            <a:r>
              <a:rPr lang="ru-RU" b="1" dirty="0" smtClean="0"/>
              <a:t>4.</a:t>
            </a:r>
            <a:r>
              <a:rPr lang="ru-RU" b="1" u="sng" dirty="0" smtClean="0"/>
              <a:t>Этап-презентационный: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 презентация «Как мы сажаем и  ухаживаем за огородом на подоконнике».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 выставка детских рисунков, поделок из пластилина, связанных с тематикой проекта</a:t>
            </a:r>
          </a:p>
          <a:p>
            <a:pPr>
              <a:buFont typeface="Wingdings" pitchFamily="2" charset="2"/>
              <a:buChar char="§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1724</TotalTime>
  <Words>589</Words>
  <Application>Microsoft Office PowerPoint</Application>
  <PresentationFormat>Экран (4:3)</PresentationFormat>
  <Paragraphs>97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8" baseType="lpstr">
      <vt:lpstr>Arial</vt:lpstr>
      <vt:lpstr>SkazkaForSerge</vt:lpstr>
      <vt:lpstr>Courier New</vt:lpstr>
      <vt:lpstr>Times New Roman</vt:lpstr>
      <vt:lpstr>Wingdings</vt:lpstr>
      <vt:lpstr>Comic Sans MS</vt:lpstr>
      <vt:lpstr>Calibri</vt:lpstr>
      <vt:lpstr>Тема Office</vt:lpstr>
      <vt:lpstr> Проект  «Огород на подоконнике»</vt:lpstr>
      <vt:lpstr>Презентация PowerPoint</vt:lpstr>
      <vt:lpstr>Актуальность</vt:lpstr>
      <vt:lpstr>Цели и задачи</vt:lpstr>
      <vt:lpstr>Презентация PowerPoint</vt:lpstr>
      <vt:lpstr>Презентация PowerPoint</vt:lpstr>
      <vt:lpstr>Презентация PowerPoint</vt:lpstr>
      <vt:lpstr>Предполагаемый результат:</vt:lpstr>
      <vt:lpstr>Этапы проекта: </vt:lpstr>
      <vt:lpstr>Фоторепортаж</vt:lpstr>
      <vt:lpstr>Презентация PowerPoint</vt:lpstr>
      <vt:lpstr>Презентация PowerPoint</vt:lpstr>
      <vt:lpstr>В нашей группе на окошках Всюду плошки, плошки, плошки. В них растут у нас цветы Небывалой красоты. Ты возьми скорее лейку, Все растения полей-ка!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 !</vt:lpstr>
    </vt:vector>
  </TitlesOfParts>
  <Company>МАОУ лицей №21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Сказочные</dc:title>
  <dc:creator>Ранько Елена</dc:creator>
  <cp:lastModifiedBy>user</cp:lastModifiedBy>
  <cp:revision>113</cp:revision>
  <dcterms:created xsi:type="dcterms:W3CDTF">2015-04-19T15:51:03Z</dcterms:created>
  <dcterms:modified xsi:type="dcterms:W3CDTF">2024-02-22T19:36:18Z</dcterms:modified>
</cp:coreProperties>
</file>