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8" r:id="rId9"/>
    <p:sldId id="26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E368-EC5E-4355-9EC7-CA855392613B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E6AB3-E1F1-4692-ACE0-BFE4D1FB5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926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E368-EC5E-4355-9EC7-CA855392613B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E6AB3-E1F1-4692-ACE0-BFE4D1FB5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694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E368-EC5E-4355-9EC7-CA855392613B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E6AB3-E1F1-4692-ACE0-BFE4D1FB5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5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E368-EC5E-4355-9EC7-CA855392613B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E6AB3-E1F1-4692-ACE0-BFE4D1FB5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0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E368-EC5E-4355-9EC7-CA855392613B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E6AB3-E1F1-4692-ACE0-BFE4D1FB5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089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E368-EC5E-4355-9EC7-CA855392613B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E6AB3-E1F1-4692-ACE0-BFE4D1FB5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28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E368-EC5E-4355-9EC7-CA855392613B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E6AB3-E1F1-4692-ACE0-BFE4D1FB5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37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E368-EC5E-4355-9EC7-CA855392613B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E6AB3-E1F1-4692-ACE0-BFE4D1FB5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801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E368-EC5E-4355-9EC7-CA855392613B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E6AB3-E1F1-4692-ACE0-BFE4D1FB5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703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E368-EC5E-4355-9EC7-CA855392613B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E6AB3-E1F1-4692-ACE0-BFE4D1FB5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636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E368-EC5E-4355-9EC7-CA855392613B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E6AB3-E1F1-4692-ACE0-BFE4D1FB5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06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9E368-EC5E-4355-9EC7-CA855392613B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E6AB3-E1F1-4692-ACE0-BFE4D1FB5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34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Юлия\Downloads\2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051720" y="2420888"/>
            <a:ext cx="5184576" cy="172819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50"/>
              </a:spcBef>
              <a:spcAft>
                <a:spcPts val="450"/>
              </a:spcAft>
            </a:pP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Д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Monotype Corsiva" pitchFamily="66" charset="0"/>
                <a:ea typeface="Times New Roman"/>
              </a:rPr>
              <a:t>идактическая игра: </a:t>
            </a:r>
          </a:p>
          <a:p>
            <a:pPr algn="ctr">
              <a:spcBef>
                <a:spcPts val="450"/>
              </a:spcBef>
              <a:spcAft>
                <a:spcPts val="45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«Куб </a:t>
            </a:r>
            <a:r>
              <a:rPr lang="ru-RU" sz="3200" b="1" dirty="0" err="1" smtClean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трансформер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»</a:t>
            </a:r>
          </a:p>
          <a:p>
            <a:pPr algn="ctr">
              <a:spcBef>
                <a:spcPts val="450"/>
              </a:spcBef>
              <a:spcAft>
                <a:spcPts val="45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 «Семь Талисманов Родины 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Monotype Corsiva" pitchFamily="66" charset="0"/>
                <a:ea typeface="Times New Roman"/>
              </a:rPr>
              <a:t>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564904"/>
            <a:ext cx="66784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pPr algn="r">
              <a:spcAft>
                <a:spcPts val="1000"/>
              </a:spcAft>
            </a:pPr>
            <a:r>
              <a:rPr lang="ru-RU" b="1" dirty="0" smtClean="0">
                <a:solidFill>
                  <a:schemeClr val="bg1"/>
                </a:solidFill>
                <a:ea typeface="Calibri"/>
                <a:cs typeface="Times New Roman"/>
              </a:rPr>
              <a:t>Воспитатель :</a:t>
            </a:r>
          </a:p>
          <a:p>
            <a:pPr algn="r">
              <a:spcAft>
                <a:spcPts val="1000"/>
              </a:spcAft>
            </a:pPr>
            <a:r>
              <a:rPr lang="ru-RU" b="1" dirty="0" smtClean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ru-RU" b="1" dirty="0" err="1">
                <a:solidFill>
                  <a:schemeClr val="bg1"/>
                </a:solidFill>
                <a:ea typeface="Calibri"/>
                <a:cs typeface="Times New Roman"/>
              </a:rPr>
              <a:t>Халаманова</a:t>
            </a:r>
            <a:r>
              <a:rPr lang="ru-RU" b="1" dirty="0">
                <a:solidFill>
                  <a:schemeClr val="bg1"/>
                </a:solidFill>
                <a:ea typeface="Calibri"/>
                <a:cs typeface="Times New Roman"/>
              </a:rPr>
              <a:t> Татьяна Николаевна.</a:t>
            </a:r>
          </a:p>
        </p:txBody>
      </p:sp>
    </p:spTree>
    <p:extLst>
      <p:ext uri="{BB962C8B-B14F-4D97-AF65-F5344CB8AC3E}">
        <p14:creationId xmlns:p14="http://schemas.microsoft.com/office/powerpoint/2010/main" val="246943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8" y="4763"/>
            <a:ext cx="911383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2852936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«Мы </a:t>
            </a:r>
            <a:r>
              <a:rPr lang="ru-RU" sz="4000" dirty="0">
                <a:latin typeface="Monotype Corsiva" pitchFamily="66" charset="0"/>
              </a:rPr>
              <a:t>растим патриотов России»</a:t>
            </a:r>
          </a:p>
        </p:txBody>
      </p:sp>
    </p:spTree>
    <p:extLst>
      <p:ext uri="{BB962C8B-B14F-4D97-AF65-F5344CB8AC3E}">
        <p14:creationId xmlns:p14="http://schemas.microsoft.com/office/powerpoint/2010/main" val="1293185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s://top-fon.com/uploads/posts/2023-01/1674983989_top-fon-com-p-fon-dlya-prezentatsii-po-nravstvenno-patri-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983989_top-fon-com-p-fon-dlya-prezentatsii-po-nravstvenno-patri-1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7" descr="https://top-fon.com/uploads/posts/2023-01/1674983989_top-fon-com-p-fon-dlya-prezentatsii-po-nravstvenno-patri-1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84" y="7936"/>
            <a:ext cx="9111915" cy="685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63888" y="335847"/>
            <a:ext cx="54726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Monotype Corsiva" pitchFamily="66" charset="0"/>
              </a:rPr>
              <a:t>Цель игры : Формирование нравственно-патриотических чувств у детей     дошкольного возраста посредством развития речи. С помощью речевого развития, зажечь искорки любви к своей стране, его истории и культуре.</a:t>
            </a:r>
          </a:p>
          <a:p>
            <a:r>
              <a:rPr lang="ru-RU" sz="2000" dirty="0" smtClean="0">
                <a:latin typeface="Monotype Corsiva" pitchFamily="66" charset="0"/>
              </a:rPr>
              <a:t>Задачи: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1. Формировать чувства любви и привязанности к родному краю, желание интересоваться историей и бережно сохранять традиции прошлого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2.Развивать интерес к традициям и промыслам народов родного края.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3.Развивать познавательный интерес, логическое мышление внимание, мелкую моторику.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4. Расширять и активизировать словарь.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5. Способствовать развитию монологической речи.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6. Воспитывать уважение к прошлому, настоящему и будущему родного края, толерантное отношение к представителям других национальностей</a:t>
            </a:r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1026" name="Picture 2" descr="C:\Users\0E3B~1\AppData\Local\Temp\Rar$DIa4248.33535\IMG_70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166015"/>
            <a:ext cx="3210109" cy="39719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887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8" y="4763"/>
            <a:ext cx="911383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260648"/>
            <a:ext cx="8136904" cy="6381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spcAft>
                <a:spcPts val="450"/>
              </a:spcAft>
            </a:pPr>
            <a:r>
              <a:rPr lang="ru-RU" sz="3200" b="1" dirty="0" smtClean="0">
                <a:solidFill>
                  <a:srgbClr val="212529"/>
                </a:solidFill>
                <a:effectLst/>
                <a:latin typeface="Monotype Corsiva" pitchFamily="66" charset="0"/>
                <a:ea typeface="Times New Roman"/>
              </a:rPr>
              <a:t>Описание игры.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212529"/>
                </a:solidFill>
                <a:effectLst/>
                <a:latin typeface="Monotype Corsiva" pitchFamily="66" charset="0"/>
                <a:ea typeface="Times New Roman"/>
              </a:rPr>
              <a:t>Оборудование для игры – 8 кубиков  </a:t>
            </a:r>
            <a:r>
              <a:rPr lang="ru-RU" dirty="0" err="1">
                <a:solidFill>
                  <a:srgbClr val="212529"/>
                </a:solidFill>
                <a:latin typeface="Monotype Corsiva" pitchFamily="66" charset="0"/>
                <a:ea typeface="Times New Roman"/>
              </a:rPr>
              <a:t>Й</a:t>
            </a:r>
            <a:r>
              <a:rPr lang="ru-RU" dirty="0" err="1" smtClean="0">
                <a:solidFill>
                  <a:srgbClr val="212529"/>
                </a:solidFill>
                <a:effectLst/>
                <a:latin typeface="Monotype Corsiva" pitchFamily="66" charset="0"/>
                <a:ea typeface="Times New Roman"/>
              </a:rPr>
              <a:t>охокуб</a:t>
            </a:r>
            <a:r>
              <a:rPr lang="ru-RU" dirty="0" smtClean="0">
                <a:solidFill>
                  <a:srgbClr val="212529"/>
                </a:solidFill>
                <a:effectLst/>
                <a:latin typeface="Monotype Corsiva" pitchFamily="66" charset="0"/>
                <a:ea typeface="Times New Roman"/>
              </a:rPr>
              <a:t> скреплены между собой , на гранях которых наклеены картинки с подходящими к ним наводящими вопросами: «Назови», «Расскажи», «Опиши», «Придумай», «Поделись». Картинки на гранях каждого кубика соответствуют определенной лексической теме. К каждой картинке прилагается ответ в форме картинке на липучках. </a:t>
            </a:r>
            <a:endParaRPr lang="ru-RU" dirty="0" smtClean="0">
              <a:effectLst/>
              <a:latin typeface="Monotype Corsiva" pitchFamily="66" charset="0"/>
              <a:ea typeface="Times New Roman"/>
            </a:endParaRPr>
          </a:p>
          <a:p>
            <a:r>
              <a:rPr lang="ru-RU" dirty="0" smtClean="0">
                <a:solidFill>
                  <a:srgbClr val="212529"/>
                </a:solidFill>
                <a:effectLst/>
                <a:latin typeface="Monotype Corsiva" pitchFamily="66" charset="0"/>
                <a:ea typeface="Times New Roman"/>
              </a:rPr>
              <a:t>Вариативность заданий позволяет в ходе игры постепенно усложнять условия, в соответствии с возрастными и индивидуальными возможностями ребенка. Игру можно использовать при обобщении полученных знаний, а так же для выявления трудностей в усвоении программного материала.</a:t>
            </a:r>
            <a:r>
              <a:rPr lang="ru-RU" i="0" u="none" strike="noStrike" dirty="0" smtClean="0">
                <a:solidFill>
                  <a:srgbClr val="000000"/>
                </a:solidFill>
                <a:effectLst/>
                <a:latin typeface="Monotype Corsiva" pitchFamily="66" charset="0"/>
              </a:rPr>
              <a:t> Игры на липучках имеют ряд преимуществ. Они:</a:t>
            </a:r>
            <a:endParaRPr lang="ru-RU" dirty="0">
              <a:solidFill>
                <a:srgbClr val="000000"/>
              </a:solidFill>
              <a:latin typeface="Monotype Corsiva" pitchFamily="66" charset="0"/>
            </a:endParaRPr>
          </a:p>
          <a:p>
            <a:r>
              <a:rPr lang="ru-RU" i="0" u="none" strike="noStrike" dirty="0" smtClean="0">
                <a:solidFill>
                  <a:srgbClr val="000000"/>
                </a:solidFill>
                <a:effectLst/>
                <a:latin typeface="Monotype Corsiva" pitchFamily="66" charset="0"/>
              </a:rPr>
              <a:t>-яркие, красочные, реалистичные и привлекательны для детей своим дизайном, </a:t>
            </a:r>
            <a:endParaRPr lang="ru-RU" dirty="0">
              <a:solidFill>
                <a:srgbClr val="000000"/>
              </a:solidFill>
              <a:latin typeface="Monotype Corsiva" pitchFamily="66" charset="0"/>
            </a:endParaRPr>
          </a:p>
          <a:p>
            <a:r>
              <a:rPr lang="ru-RU" i="0" u="none" strike="noStrike" dirty="0" smtClean="0">
                <a:solidFill>
                  <a:srgbClr val="000000"/>
                </a:solidFill>
                <a:effectLst/>
                <a:latin typeface="Monotype Corsiva" pitchFamily="66" charset="0"/>
              </a:rPr>
              <a:t>-можно обыграть любую проблемную ситуацию, с любым героем, с любым сюжетом;</a:t>
            </a:r>
            <a:endParaRPr lang="ru-RU" dirty="0">
              <a:solidFill>
                <a:srgbClr val="000000"/>
              </a:solidFill>
              <a:latin typeface="Monotype Corsiva" pitchFamily="66" charset="0"/>
            </a:endParaRPr>
          </a:p>
          <a:p>
            <a:r>
              <a:rPr lang="ru-RU" i="0" u="none" strike="noStrike" dirty="0" smtClean="0">
                <a:solidFill>
                  <a:srgbClr val="000000"/>
                </a:solidFill>
                <a:effectLst/>
                <a:latin typeface="Monotype Corsiva" pitchFamily="66" charset="0"/>
              </a:rPr>
              <a:t>-игры затрагивают все направления развития ребенка;</a:t>
            </a:r>
            <a:endParaRPr lang="ru-RU" dirty="0">
              <a:solidFill>
                <a:srgbClr val="000000"/>
              </a:solidFill>
              <a:latin typeface="Monotype Corsiva" pitchFamily="66" charset="0"/>
            </a:endParaRPr>
          </a:p>
          <a:p>
            <a:r>
              <a:rPr lang="ru-RU" i="0" u="none" strike="noStrike" dirty="0" smtClean="0">
                <a:solidFill>
                  <a:srgbClr val="000000"/>
                </a:solidFill>
                <a:effectLst/>
                <a:latin typeface="Monotype Corsiva" pitchFamily="66" charset="0"/>
              </a:rPr>
              <a:t>-игры развивают эмоциональный интеллект;</a:t>
            </a:r>
            <a:endParaRPr lang="ru-RU" dirty="0">
              <a:solidFill>
                <a:srgbClr val="000000"/>
              </a:solidFill>
              <a:latin typeface="Monotype Corsiva" pitchFamily="66" charset="0"/>
            </a:endParaRPr>
          </a:p>
          <a:p>
            <a:r>
              <a:rPr lang="ru-RU" i="0" u="none" strike="noStrike" dirty="0" smtClean="0">
                <a:solidFill>
                  <a:srgbClr val="000000"/>
                </a:solidFill>
                <a:effectLst/>
                <a:latin typeface="Monotype Corsiva" pitchFamily="66" charset="0"/>
              </a:rPr>
              <a:t>-активизируют мелкую моторику рук, тактильные ощущения.</a:t>
            </a:r>
            <a:endParaRPr lang="ru-RU" dirty="0">
              <a:solidFill>
                <a:srgbClr val="000000"/>
              </a:solidFill>
              <a:latin typeface="Monotype Corsiva" pitchFamily="66" charset="0"/>
            </a:endParaRPr>
          </a:p>
          <a:p>
            <a:r>
              <a:rPr lang="ru-RU" i="0" u="none" strike="noStrike" dirty="0" smtClean="0">
                <a:solidFill>
                  <a:srgbClr val="000000"/>
                </a:solidFill>
                <a:effectLst/>
                <a:latin typeface="Monotype Corsiva" pitchFamily="66" charset="0"/>
              </a:rPr>
              <a:t>Главное преимущество таких игр- многократное прикрепление и отрывание картинок. Малышу нравится звук, слышимый при отрывании картинок с липучками от основы.</a:t>
            </a:r>
            <a:endParaRPr lang="ru-RU" dirty="0">
              <a:solidFill>
                <a:srgbClr val="000000"/>
              </a:solidFill>
              <a:latin typeface="Monotype Corsiva" pitchFamily="66" charset="0"/>
            </a:endParaRPr>
          </a:p>
          <a:p>
            <a:r>
              <a:rPr lang="ru-RU" i="0" u="none" strike="noStrike" dirty="0" smtClean="0">
                <a:solidFill>
                  <a:srgbClr val="000000"/>
                </a:solidFill>
                <a:effectLst/>
                <a:latin typeface="Monotype Corsiva" pitchFamily="66" charset="0"/>
              </a:rPr>
              <a:t>Картинки распечатаны на бумаге, ламинированные с двух сторон, влагостойкие, долговечные, благодаря липучкам, детали не теряются, достаточно мобильны, многофункциональные, безопасны.</a:t>
            </a:r>
            <a:endParaRPr lang="ru-RU" dirty="0">
              <a:solidFill>
                <a:srgbClr val="000000"/>
              </a:solidFill>
              <a:latin typeface="Monotype Corsiva" pitchFamily="66" charset="0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27302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63" y="0"/>
            <a:ext cx="911383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1920" y="116632"/>
            <a:ext cx="518457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Monotype Corsiva" pitchFamily="66" charset="0"/>
              </a:rPr>
              <a:t>1</a:t>
            </a:r>
            <a:r>
              <a:rPr lang="ru-RU" dirty="0" smtClean="0">
                <a:latin typeface="Monotype Corsiva" pitchFamily="66" charset="0"/>
              </a:rPr>
              <a:t>. </a:t>
            </a:r>
            <a:r>
              <a:rPr lang="ru-RU" b="1" dirty="0" smtClean="0">
                <a:latin typeface="Monotype Corsiva" pitchFamily="66" charset="0"/>
              </a:rPr>
              <a:t>«Символы нашей Родины» </a:t>
            </a:r>
          </a:p>
          <a:p>
            <a:r>
              <a:rPr lang="ru-RU" dirty="0" smtClean="0">
                <a:latin typeface="Monotype Corsiva" pitchFamily="66" charset="0"/>
              </a:rPr>
              <a:t>Цель: способствовать закреплению знания символов своей страны.</a:t>
            </a:r>
          </a:p>
          <a:p>
            <a:r>
              <a:rPr lang="ru-RU" dirty="0">
                <a:latin typeface="Monotype Corsiva" pitchFamily="66" charset="0"/>
              </a:rPr>
              <a:t>2</a:t>
            </a:r>
            <a:r>
              <a:rPr lang="ru-RU" b="1" dirty="0" smtClean="0">
                <a:latin typeface="Monotype Corsiva" pitchFamily="66" charset="0"/>
              </a:rPr>
              <a:t>. «Народы России»</a:t>
            </a:r>
          </a:p>
          <a:p>
            <a:r>
              <a:rPr lang="ru-RU" dirty="0" smtClean="0">
                <a:latin typeface="Monotype Corsiva" pitchFamily="66" charset="0"/>
              </a:rPr>
              <a:t>Цель: знакомить детей с людьми разных национальностей, прививать интерес к их традициям, учить узнавать и отличать различные их.</a:t>
            </a:r>
          </a:p>
          <a:p>
            <a:r>
              <a:rPr lang="ru-RU" dirty="0">
                <a:latin typeface="Monotype Corsiva" pitchFamily="66" charset="0"/>
              </a:rPr>
              <a:t>3</a:t>
            </a:r>
            <a:r>
              <a:rPr lang="ru-RU" dirty="0" smtClean="0">
                <a:latin typeface="Monotype Corsiva" pitchFamily="66" charset="0"/>
              </a:rPr>
              <a:t>. </a:t>
            </a:r>
            <a:r>
              <a:rPr lang="ru-RU" b="1" dirty="0" smtClean="0">
                <a:latin typeface="Monotype Corsiva" pitchFamily="66" charset="0"/>
              </a:rPr>
              <a:t>«Костюмы народов России» </a:t>
            </a:r>
          </a:p>
          <a:p>
            <a:r>
              <a:rPr lang="ru-RU" dirty="0" smtClean="0">
                <a:latin typeface="Monotype Corsiva" pitchFamily="66" charset="0"/>
              </a:rPr>
              <a:t>Цель: знакомить детей с национальными костюмами народов России. </a:t>
            </a:r>
          </a:p>
          <a:p>
            <a:r>
              <a:rPr lang="ru-RU" sz="2400" b="1" dirty="0" smtClean="0">
                <a:latin typeface="Monotype Corsiva" pitchFamily="66" charset="0"/>
              </a:rPr>
              <a:t>Развитие правильного звукопроизношения.</a:t>
            </a:r>
          </a:p>
          <a:p>
            <a:r>
              <a:rPr lang="ru-RU" dirty="0" smtClean="0">
                <a:latin typeface="Monotype Corsiva" pitchFamily="66" charset="0"/>
              </a:rPr>
              <a:t>В данном направлении по вышеуказанным темам подбираются специальные задания и упражнения (</a:t>
            </a:r>
            <a:r>
              <a:rPr lang="ru-RU" dirty="0" err="1" smtClean="0">
                <a:latin typeface="Monotype Corsiva" pitchFamily="66" charset="0"/>
              </a:rPr>
              <a:t>чистоговорки</a:t>
            </a:r>
            <a:r>
              <a:rPr lang="ru-RU" dirty="0" smtClean="0">
                <a:latin typeface="Monotype Corsiva" pitchFamily="66" charset="0"/>
              </a:rPr>
              <a:t>, пословицы, речевые и пальчиковые игры). Например:</a:t>
            </a:r>
          </a:p>
          <a:p>
            <a:r>
              <a:rPr lang="ru-RU" dirty="0" smtClean="0">
                <a:latin typeface="Monotype Corsiva" pitchFamily="66" charset="0"/>
              </a:rPr>
              <a:t>АША-АША-АША — Россия — родина наша;</a:t>
            </a:r>
          </a:p>
          <a:p>
            <a:r>
              <a:rPr lang="ru-RU" dirty="0" smtClean="0">
                <a:latin typeface="Monotype Corsiva" pitchFamily="66" charset="0"/>
              </a:rPr>
              <a:t>ЕЧЬ-ЕЧЬ-ЕЧЬ- Родину будим беречь;</a:t>
            </a:r>
          </a:p>
          <a:p>
            <a:r>
              <a:rPr lang="ru-RU" dirty="0" smtClean="0">
                <a:latin typeface="Monotype Corsiva" pitchFamily="66" charset="0"/>
              </a:rPr>
              <a:t>НУ-НУ-НУ — защитим страну и т. д.</a:t>
            </a:r>
          </a:p>
          <a:p>
            <a:r>
              <a:rPr lang="ru-RU" dirty="0" smtClean="0">
                <a:latin typeface="Monotype Corsiva" pitchFamily="66" charset="0"/>
              </a:rPr>
              <a:t>ЛО-ЛО-ЛО -вот родное село</a:t>
            </a:r>
          </a:p>
          <a:p>
            <a:r>
              <a:rPr lang="ru-RU" dirty="0" smtClean="0">
                <a:latin typeface="Monotype Corsiva" pitchFamily="66" charset="0"/>
              </a:rPr>
              <a:t>ШЕ-ШЕ-ШЕ-нет нашей Родины краше</a:t>
            </a:r>
          </a:p>
          <a:p>
            <a:r>
              <a:rPr lang="ru-RU" dirty="0" smtClean="0">
                <a:latin typeface="Monotype Corsiva" pitchFamily="66" charset="0"/>
              </a:rPr>
              <a:t>ЦА-ЦА-ЦА -это моя улица</a:t>
            </a:r>
          </a:p>
          <a:p>
            <a:r>
              <a:rPr lang="ru-RU" dirty="0" smtClean="0">
                <a:latin typeface="Monotype Corsiva" pitchFamily="66" charset="0"/>
              </a:rPr>
              <a:t>ЗА-ЗА-ЗА -РУССКАЯ БЕРЕЗА</a:t>
            </a:r>
          </a:p>
          <a:p>
            <a:r>
              <a:rPr lang="ru-RU" dirty="0" smtClean="0">
                <a:latin typeface="Monotype Corsiva" pitchFamily="66" charset="0"/>
              </a:rPr>
              <a:t>ЛЮ-ЛЮ-ЛЮ-РОДИНУ ЛЮБЛЮ</a:t>
            </a:r>
          </a:p>
        </p:txBody>
      </p:sp>
      <p:pic>
        <p:nvPicPr>
          <p:cNvPr id="2050" name="Picture 2" descr="C:\Users\0E3B~1\AppData\Local\Temp\Rar$DIa4248.49551\IMG_70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35" y="692696"/>
            <a:ext cx="3401853" cy="42210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2035" y="3105835"/>
            <a:ext cx="669596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prstClr val="black"/>
              </a:solidFill>
              <a:latin typeface="Monotype Corsiva" pitchFamily="66" charset="0"/>
            </a:endParaRPr>
          </a:p>
          <a:p>
            <a:pPr lvl="0"/>
            <a:endParaRPr lang="ru-RU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/>
            <a:endParaRPr lang="ru-RU" dirty="0" smtClean="0">
              <a:solidFill>
                <a:prstClr val="black"/>
              </a:solidFill>
              <a:latin typeface="Monotype Corsiva" pitchFamily="66" charset="0"/>
            </a:endParaRPr>
          </a:p>
          <a:p>
            <a:pPr lvl="0"/>
            <a:endParaRPr lang="ru-RU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/>
            <a:endParaRPr lang="ru-RU" dirty="0" smtClean="0">
              <a:solidFill>
                <a:prstClr val="black"/>
              </a:solidFill>
              <a:latin typeface="Monotype Corsiva" pitchFamily="66" charset="0"/>
            </a:endParaRPr>
          </a:p>
          <a:p>
            <a:pPr lvl="0"/>
            <a:endParaRPr lang="ru-RU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/>
            <a:endParaRPr lang="ru-RU" dirty="0" smtClean="0">
              <a:solidFill>
                <a:prstClr val="black"/>
              </a:solidFill>
              <a:latin typeface="Monotype Corsiva" pitchFamily="66" charset="0"/>
            </a:endParaRPr>
          </a:p>
          <a:p>
            <a:pPr lvl="0"/>
            <a:endParaRPr lang="ru-RU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Monotype Corsiva" pitchFamily="66" charset="0"/>
              </a:rPr>
              <a:t>ОТ-ОТ-ОТ- </a:t>
            </a:r>
            <a:r>
              <a:rPr lang="ru-RU" dirty="0">
                <a:solidFill>
                  <a:prstClr val="black"/>
                </a:solidFill>
                <a:latin typeface="Monotype Corsiva" pitchFamily="66" charset="0"/>
              </a:rPr>
              <a:t>Я РОССИИ ПАТРИОТ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Monotype Corsiva" pitchFamily="66" charset="0"/>
              </a:rPr>
              <a:t>АШ-АШ-АШ-КРЫМ НАШ</a:t>
            </a:r>
          </a:p>
        </p:txBody>
      </p:sp>
    </p:spTree>
    <p:extLst>
      <p:ext uri="{BB962C8B-B14F-4D97-AF65-F5344CB8AC3E}">
        <p14:creationId xmlns:p14="http://schemas.microsoft.com/office/powerpoint/2010/main" val="2601565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8" y="4763"/>
            <a:ext cx="911383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692696"/>
            <a:ext cx="5112568" cy="613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Monotype Corsiva" pitchFamily="66" charset="0"/>
                <a:ea typeface="Times New Roman"/>
              </a:rPr>
              <a:t>«Народные промыслы»</a:t>
            </a:r>
            <a:endParaRPr lang="ru-RU" b="1" dirty="0" smtClean="0">
              <a:effectLst/>
              <a:latin typeface="Monotype Corsiva" pitchFamily="66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Monotype Corsiva" pitchFamily="66" charset="0"/>
                <a:ea typeface="Times New Roman"/>
              </a:rPr>
              <a:t>Цель: Знакомить детей с народными промыслами, прививать интерес к русским традициям, учить узнавать и отличать различные промыслы.</a:t>
            </a:r>
            <a:endParaRPr lang="ru-RU" dirty="0" smtClean="0">
              <a:effectLst/>
              <a:latin typeface="Monotype Corsiva" pitchFamily="66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Monotype Corsiva" pitchFamily="66" charset="0"/>
                <a:ea typeface="Times New Roman"/>
              </a:rPr>
              <a:t>Материал: Картинки и изображения с предметами народного творчества.</a:t>
            </a:r>
            <a:endParaRPr lang="ru-RU" dirty="0" smtClean="0">
              <a:effectLst/>
              <a:latin typeface="Monotype Corsiva" pitchFamily="66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Monotype Corsiva" pitchFamily="66" charset="0"/>
                <a:ea typeface="Times New Roman"/>
              </a:rPr>
              <a:t>Ход игры: Воспитатель показывает картинку с изображением предметов народных промыслов. Дети называют.</a:t>
            </a:r>
          </a:p>
          <a:p>
            <a:pPr marL="1710690"/>
            <a:r>
              <a:rPr lang="ru-RU" dirty="0">
                <a:solidFill>
                  <a:srgbClr val="000000"/>
                </a:solidFill>
                <a:latin typeface="Monotype Corsiva" pitchFamily="66" charset="0"/>
              </a:rPr>
              <a:t>Дымковские барыни</a:t>
            </a:r>
          </a:p>
          <a:p>
            <a:pPr marL="1710690"/>
            <a:r>
              <a:rPr lang="ru-RU" dirty="0">
                <a:solidFill>
                  <a:srgbClr val="000000"/>
                </a:solidFill>
                <a:latin typeface="Monotype Corsiva" pitchFamily="66" charset="0"/>
              </a:rPr>
              <a:t>Всех на свете краше,</a:t>
            </a:r>
          </a:p>
          <a:p>
            <a:pPr marL="1710690"/>
            <a:r>
              <a:rPr lang="ru-RU" dirty="0">
                <a:solidFill>
                  <a:srgbClr val="000000"/>
                </a:solidFill>
                <a:latin typeface="Monotype Corsiva" pitchFamily="66" charset="0"/>
              </a:rPr>
              <a:t>А гусары – баловни –</a:t>
            </a:r>
          </a:p>
          <a:p>
            <a:pPr marL="1710690"/>
            <a:r>
              <a:rPr lang="ru-RU" dirty="0">
                <a:solidFill>
                  <a:srgbClr val="000000"/>
                </a:solidFill>
                <a:latin typeface="Monotype Corsiva" pitchFamily="66" charset="0"/>
              </a:rPr>
              <a:t>Кавалеры наши.</a:t>
            </a:r>
          </a:p>
          <a:p>
            <a:pPr>
              <a:spcAft>
                <a:spcPts val="0"/>
              </a:spcAft>
            </a:pPr>
            <a:endParaRPr lang="ru-RU" dirty="0" smtClean="0">
              <a:effectLst/>
              <a:latin typeface="Monotype Corsiva" pitchFamily="66" charset="0"/>
              <a:ea typeface="Times New Roman"/>
            </a:endParaRPr>
          </a:p>
          <a:p>
            <a:pPr marL="1351280" indent="449580" algn="just"/>
            <a:r>
              <a:rPr lang="ru-RU" b="1" dirty="0" smtClean="0">
                <a:solidFill>
                  <a:srgbClr val="43454B"/>
                </a:solidFill>
                <a:effectLst/>
                <a:latin typeface="Monotype Corsiva" pitchFamily="66" charset="0"/>
                <a:ea typeface="Times New Roman"/>
                <a:cs typeface="Times New Roman"/>
              </a:rPr>
              <a:t> </a:t>
            </a:r>
            <a:r>
              <a:rPr lang="ru-RU" dirty="0" err="1">
                <a:solidFill>
                  <a:srgbClr val="000000"/>
                </a:solidFill>
                <a:latin typeface="Monotype Corsiva" pitchFamily="66" charset="0"/>
              </a:rPr>
              <a:t>Филимоновская</a:t>
            </a:r>
            <a:r>
              <a:rPr lang="ru-RU" dirty="0">
                <a:solidFill>
                  <a:srgbClr val="000000"/>
                </a:solidFill>
                <a:latin typeface="Monotype Corsiva" pitchFamily="66" charset="0"/>
              </a:rPr>
              <a:t> деревушка!</a:t>
            </a:r>
          </a:p>
          <a:p>
            <a:pPr marL="1351280" indent="449580" algn="just"/>
            <a:r>
              <a:rPr lang="ru-RU" dirty="0">
                <a:solidFill>
                  <a:srgbClr val="000000"/>
                </a:solidFill>
                <a:latin typeface="Monotype Corsiva" pitchFamily="66" charset="0"/>
              </a:rPr>
              <a:t>Синий лес, холмы, косогор.</a:t>
            </a:r>
          </a:p>
          <a:p>
            <a:pPr marL="1351280" indent="449580" algn="just"/>
            <a:r>
              <a:rPr lang="ru-RU" dirty="0">
                <a:solidFill>
                  <a:srgbClr val="000000"/>
                </a:solidFill>
                <a:latin typeface="Monotype Corsiva" pitchFamily="66" charset="0"/>
              </a:rPr>
              <a:t>Лепят там из глины игрушку</a:t>
            </a:r>
          </a:p>
          <a:p>
            <a:pPr marL="1351280" indent="449580" algn="just"/>
            <a:r>
              <a:rPr lang="ru-RU" dirty="0">
                <a:solidFill>
                  <a:srgbClr val="000000"/>
                </a:solidFill>
                <a:latin typeface="Monotype Corsiva" pitchFamily="66" charset="0"/>
              </a:rPr>
              <a:t>И расписывают до сих пор.</a:t>
            </a:r>
          </a:p>
          <a:p>
            <a:pPr>
              <a:lnSpc>
                <a:spcPct val="115000"/>
              </a:lnSpc>
              <a:spcAft>
                <a:spcPts val="1700"/>
              </a:spcAft>
            </a:pPr>
            <a:endParaRPr lang="ru-RU" sz="1600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ru-RU" dirty="0" smtClean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a typeface="Calibri"/>
                <a:cs typeface="Times New Roman"/>
              </a:rPr>
              <a:t> </a:t>
            </a:r>
          </a:p>
        </p:txBody>
      </p:sp>
      <p:pic>
        <p:nvPicPr>
          <p:cNvPr id="3074" name="Picture 2" descr="C:\Users\0E3B~1\AppData\Local\Temp\Rar$DIa4248.38262\IMG_70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3045544" cy="46408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500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8" y="4763"/>
            <a:ext cx="911383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1920" y="404664"/>
            <a:ext cx="4968552" cy="523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Праздники России.</a:t>
            </a:r>
          </a:p>
          <a:p>
            <a:pPr lvl="0" algn="ctr"/>
            <a:r>
              <a:rPr lang="ru-RU" b="1" dirty="0" smtClean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«Какие </a:t>
            </a:r>
            <a:r>
              <a:rPr lang="ru-RU" b="1" dirty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праздники ты знаешь?»</a:t>
            </a:r>
            <a:endParaRPr lang="ru-RU" b="1" dirty="0">
              <a:solidFill>
                <a:prstClr val="black"/>
              </a:solidFill>
              <a:latin typeface="Monotype Corsiva" pitchFamily="66" charset="0"/>
              <a:ea typeface="Times New Roman"/>
            </a:endParaRPr>
          </a:p>
          <a:p>
            <a:pPr lvl="0"/>
            <a:r>
              <a:rPr lang="ru-RU" sz="2000" dirty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Цель: Развивать у детей сообразительность, память, закрепить знания о праздниках, (народные, государственные, религиозные) закреплять правила поведения в общественных местах.</a:t>
            </a:r>
            <a:endParaRPr lang="ru-RU" sz="2000" dirty="0">
              <a:solidFill>
                <a:prstClr val="black"/>
              </a:solidFill>
              <a:latin typeface="Monotype Corsiva" pitchFamily="66" charset="0"/>
              <a:ea typeface="Times New Roman"/>
            </a:endParaRPr>
          </a:p>
          <a:p>
            <a:pPr lvl="0"/>
            <a:r>
              <a:rPr lang="ru-RU" sz="2000" dirty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Материал: Картинки и иллюстрации с изображением праздников, открытки к разным праздникам.</a:t>
            </a:r>
            <a:endParaRPr lang="ru-RU" sz="2000" dirty="0">
              <a:solidFill>
                <a:prstClr val="black"/>
              </a:solidFill>
              <a:latin typeface="Monotype Corsiva" pitchFamily="66" charset="0"/>
              <a:ea typeface="Times New Roman"/>
            </a:endParaRPr>
          </a:p>
          <a:p>
            <a:pPr lvl="0"/>
            <a:r>
              <a:rPr lang="ru-RU" sz="2000" dirty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Ход игры: Воспитатель начинает рассказ о том, что праздники бывают разные, показывает карточки и открытки. Предлагает подобрать карточку с праздником, а к ней тематическую открытку</a:t>
            </a:r>
            <a:r>
              <a:rPr lang="ru-RU" sz="2000" dirty="0" smtClean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.</a:t>
            </a:r>
          </a:p>
          <a:p>
            <a:pPr lvl="0"/>
            <a:r>
              <a:rPr lang="ru-RU" sz="2000" dirty="0" smtClean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Расскажи о своем любимом празднике.</a:t>
            </a:r>
            <a:endParaRPr lang="ru-RU" sz="2000" dirty="0">
              <a:solidFill>
                <a:prstClr val="black"/>
              </a:solidFill>
              <a:latin typeface="Monotype Corsiva" pitchFamily="66" charset="0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solidFill>
                  <a:prstClr val="black"/>
                </a:solidFill>
                <a:ea typeface="Calibri"/>
                <a:cs typeface="Times New Roman"/>
              </a:rPr>
              <a:t> </a:t>
            </a:r>
          </a:p>
        </p:txBody>
      </p:sp>
      <p:pic>
        <p:nvPicPr>
          <p:cNvPr id="4098" name="Picture 2" descr="C:\Users\0E3B~1\AppData\Local\Temp\Rar$DIa4248.20884\IMG_70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3480260" cy="52536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969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8" y="4763"/>
            <a:ext cx="911383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9832" y="116632"/>
            <a:ext cx="4968552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/>
                <a:latin typeface="Monotype Corsiva" pitchFamily="66" charset="0"/>
                <a:ea typeface="Times New Roman"/>
              </a:rPr>
              <a:t>«Снаряжение солдата».</a:t>
            </a:r>
            <a:endParaRPr lang="ru-RU" sz="2400" dirty="0">
              <a:latin typeface="Monotype Corsiva" pitchFamily="66" charset="0"/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endParaRPr lang="ru-RU" dirty="0" smtClean="0">
              <a:latin typeface="Monotype Corsiva" pitchFamily="66" charset="0"/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dirty="0" smtClean="0">
                <a:latin typeface="Monotype Corsiva" pitchFamily="66" charset="0"/>
                <a:ea typeface="Calibri"/>
                <a:cs typeface="Times New Roman"/>
              </a:rPr>
              <a:t>Преобразование </a:t>
            </a:r>
            <a:r>
              <a:rPr lang="ru-RU" dirty="0">
                <a:latin typeface="Monotype Corsiva" pitchFamily="66" charset="0"/>
                <a:ea typeface="Calibri"/>
                <a:cs typeface="Times New Roman"/>
              </a:rPr>
              <a:t>прилагательных от существительных:</a:t>
            </a:r>
          </a:p>
          <a:p>
            <a:pPr>
              <a:spcAft>
                <a:spcPts val="1000"/>
              </a:spcAft>
            </a:pPr>
            <a:r>
              <a:rPr lang="ru-RU" dirty="0">
                <a:latin typeface="Monotype Corsiva" pitchFamily="66" charset="0"/>
                <a:ea typeface="Calibri"/>
                <a:cs typeface="Times New Roman"/>
              </a:rPr>
              <a:t>слово-солдат</a:t>
            </a:r>
          </a:p>
          <a:p>
            <a:pPr>
              <a:spcAft>
                <a:spcPts val="1000"/>
              </a:spcAft>
            </a:pPr>
            <a:r>
              <a:rPr lang="ru-RU" dirty="0">
                <a:latin typeface="Monotype Corsiva" pitchFamily="66" charset="0"/>
                <a:ea typeface="Calibri"/>
                <a:cs typeface="Times New Roman"/>
              </a:rPr>
              <a:t>каша -солдатская.(какая?)</a:t>
            </a:r>
          </a:p>
          <a:p>
            <a:pPr>
              <a:spcAft>
                <a:spcPts val="1000"/>
              </a:spcAft>
            </a:pPr>
            <a:r>
              <a:rPr lang="ru-RU" dirty="0">
                <a:latin typeface="Monotype Corsiva" pitchFamily="66" charset="0"/>
                <a:ea typeface="Calibri"/>
                <a:cs typeface="Times New Roman"/>
              </a:rPr>
              <a:t>ремень- солдатский (какой?),</a:t>
            </a:r>
          </a:p>
          <a:p>
            <a:pPr>
              <a:spcAft>
                <a:spcPts val="1000"/>
              </a:spcAft>
            </a:pPr>
            <a:r>
              <a:rPr lang="ru-RU" dirty="0">
                <a:latin typeface="Monotype Corsiva" pitchFamily="66" charset="0"/>
                <a:ea typeface="Calibri"/>
                <a:cs typeface="Times New Roman"/>
              </a:rPr>
              <a:t>сапоги </a:t>
            </a:r>
            <a:r>
              <a:rPr lang="ru-RU" dirty="0" smtClean="0">
                <a:latin typeface="Monotype Corsiva" pitchFamily="66" charset="0"/>
                <a:ea typeface="Calibri"/>
                <a:cs typeface="Times New Roman"/>
              </a:rPr>
              <a:t>- солдатские </a:t>
            </a:r>
            <a:r>
              <a:rPr lang="ru-RU" dirty="0">
                <a:latin typeface="Monotype Corsiva" pitchFamily="66" charset="0"/>
                <a:ea typeface="Calibri"/>
                <a:cs typeface="Times New Roman"/>
              </a:rPr>
              <a:t>(какие?)</a:t>
            </a:r>
          </a:p>
          <a:p>
            <a:pPr>
              <a:spcAft>
                <a:spcPts val="1000"/>
              </a:spcAft>
            </a:pPr>
            <a:r>
              <a:rPr lang="ru-RU" dirty="0">
                <a:latin typeface="Monotype Corsiva" pitchFamily="66" charset="0"/>
                <a:ea typeface="Calibri"/>
                <a:cs typeface="Times New Roman"/>
              </a:rPr>
              <a:t>автомат,</a:t>
            </a:r>
          </a:p>
          <a:p>
            <a:pPr>
              <a:spcAft>
                <a:spcPts val="1000"/>
              </a:spcAft>
            </a:pPr>
            <a:r>
              <a:rPr lang="ru-RU" dirty="0">
                <a:latin typeface="Monotype Corsiva" pitchFamily="66" charset="0"/>
                <a:ea typeface="Calibri"/>
                <a:cs typeface="Times New Roman"/>
              </a:rPr>
              <a:t>форма,</a:t>
            </a:r>
          </a:p>
          <a:p>
            <a:pPr>
              <a:spcAft>
                <a:spcPts val="1000"/>
              </a:spcAft>
            </a:pPr>
            <a:r>
              <a:rPr lang="ru-RU" dirty="0">
                <a:latin typeface="Monotype Corsiva" pitchFamily="66" charset="0"/>
                <a:ea typeface="Calibri"/>
                <a:cs typeface="Times New Roman"/>
              </a:rPr>
              <a:t>тельняшка и т.д.</a:t>
            </a:r>
          </a:p>
          <a:p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122" name="Picture 2" descr="C:\Users\0E3B~1\AppData\Local\Temp\Rar$DIa4248.42882\IMG_70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6524"/>
            <a:ext cx="2736304" cy="44958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0E3B~1\AppData\Local\Temp\Rar$DIa4248.24873\IMG_70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8546" y="1556792"/>
            <a:ext cx="2967143" cy="42681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2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8" y="4763"/>
            <a:ext cx="911383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C:\Users\0E3B~1\AppData\Local\Temp\Rar$DIa4248.47884\IMG_70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417065" cy="48639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1206" y="188640"/>
            <a:ext cx="417725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Monotype Corsiva" pitchFamily="66" charset="0"/>
              </a:rPr>
              <a:t>Москва – это Красная площадь,</a:t>
            </a:r>
            <a:br>
              <a:rPr lang="ru-RU" dirty="0">
                <a:solidFill>
                  <a:srgbClr val="0000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0000"/>
                </a:solidFill>
                <a:latin typeface="Monotype Corsiva" pitchFamily="66" charset="0"/>
              </a:rPr>
              <a:t>Москва – это башни Кремля.</a:t>
            </a:r>
            <a:br>
              <a:rPr lang="ru-RU" dirty="0">
                <a:solidFill>
                  <a:srgbClr val="0000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0000"/>
                </a:solidFill>
                <a:latin typeface="Monotype Corsiva" pitchFamily="66" charset="0"/>
              </a:rPr>
              <a:t>Москва – это сердце России,</a:t>
            </a:r>
            <a:br>
              <a:rPr lang="ru-RU" dirty="0">
                <a:solidFill>
                  <a:srgbClr val="0000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0000"/>
                </a:solidFill>
                <a:latin typeface="Monotype Corsiva" pitchFamily="66" charset="0"/>
              </a:rPr>
              <a:t>Которое любит тебя</a:t>
            </a:r>
            <a:r>
              <a:rPr lang="ru-RU" dirty="0" smtClean="0">
                <a:solidFill>
                  <a:srgbClr val="000000"/>
                </a:solidFill>
                <a:latin typeface="Monotype Corsiva" pitchFamily="66" charset="0"/>
              </a:rPr>
              <a:t>.</a:t>
            </a:r>
          </a:p>
          <a:p>
            <a:endParaRPr lang="ru-RU" dirty="0" smtClean="0">
              <a:solidFill>
                <a:srgbClr val="000000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CF2E2E"/>
                </a:solidFill>
                <a:latin typeface="Monotype Corsiva" pitchFamily="66" charset="0"/>
              </a:rPr>
              <a:t>Сергей Орлов — Сталинград!</a:t>
            </a:r>
          </a:p>
          <a:p>
            <a:r>
              <a:rPr lang="ru-RU" dirty="0">
                <a:solidFill>
                  <a:srgbClr val="111111"/>
                </a:solidFill>
                <a:latin typeface="Monotype Corsiva" pitchFamily="66" charset="0"/>
              </a:rPr>
              <a:t>Открытые степному ветру,</a:t>
            </a:r>
            <a:br>
              <a:rPr lang="ru-RU" dirty="0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111111"/>
                </a:solidFill>
                <a:latin typeface="Monotype Corsiva" pitchFamily="66" charset="0"/>
              </a:rPr>
              <a:t>Дома разбитые стоят.</a:t>
            </a:r>
            <a:br>
              <a:rPr lang="ru-RU" dirty="0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111111"/>
                </a:solidFill>
                <a:latin typeface="Monotype Corsiva" pitchFamily="66" charset="0"/>
              </a:rPr>
              <a:t>На шестьдесят два километра</a:t>
            </a:r>
            <a:br>
              <a:rPr lang="ru-RU" dirty="0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111111"/>
                </a:solidFill>
                <a:latin typeface="Monotype Corsiva" pitchFamily="66" charset="0"/>
              </a:rPr>
              <a:t>В длину раскинут Сталинград.</a:t>
            </a:r>
            <a:br>
              <a:rPr lang="ru-RU" dirty="0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111111"/>
                </a:solidFill>
                <a:latin typeface="Monotype Corsiva" pitchFamily="66" charset="0"/>
              </a:rPr>
              <a:t>Как будто он на Волге синей</a:t>
            </a:r>
            <a:br>
              <a:rPr lang="ru-RU" dirty="0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111111"/>
                </a:solidFill>
                <a:latin typeface="Monotype Corsiva" pitchFamily="66" charset="0"/>
              </a:rPr>
              <a:t>В цепь развернулся, принял бой,</a:t>
            </a:r>
            <a:br>
              <a:rPr lang="ru-RU" dirty="0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111111"/>
                </a:solidFill>
                <a:latin typeface="Monotype Corsiva" pitchFamily="66" charset="0"/>
              </a:rPr>
              <a:t>Встал фронтом поперёк России –</a:t>
            </a:r>
            <a:br>
              <a:rPr lang="ru-RU" dirty="0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111111"/>
                </a:solidFill>
                <a:latin typeface="Monotype Corsiva" pitchFamily="66" charset="0"/>
              </a:rPr>
              <a:t>И всю её прикрыл собой</a:t>
            </a:r>
            <a:r>
              <a:rPr lang="ru-RU" dirty="0" smtClean="0">
                <a:solidFill>
                  <a:srgbClr val="111111"/>
                </a:solidFill>
                <a:latin typeface="Monotype Corsiva" pitchFamily="66" charset="0"/>
              </a:rPr>
              <a:t>.</a:t>
            </a:r>
            <a:r>
              <a:rPr lang="ru-RU" dirty="0">
                <a:solidFill>
                  <a:srgbClr val="474747"/>
                </a:solidFill>
                <a:latin typeface="Monotype Corsiva" pitchFamily="66" charset="0"/>
              </a:rPr>
              <a:t> </a:t>
            </a:r>
            <a:endParaRPr lang="ru-RU" dirty="0" smtClean="0">
              <a:solidFill>
                <a:srgbClr val="474747"/>
              </a:solidFill>
              <a:latin typeface="Monotype Corsiva" pitchFamily="66" charset="0"/>
            </a:endParaRPr>
          </a:p>
          <a:p>
            <a:endParaRPr lang="ru-RU" dirty="0" smtClean="0">
              <a:solidFill>
                <a:srgbClr val="474747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Севастополь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— мой город родной!</a:t>
            </a:r>
            <a:br>
              <a:rPr lang="ru-RU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Город славы, величья народа,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Он — пример героизма живой,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Он — история русского флота!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Патриотов дух мощный, святой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Наполняет аллеи и скверы,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По пути мне, мой город, с тобой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Я в судьбу твою лучшую верю!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04068" y="404664"/>
            <a:ext cx="24671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«Города герои».</a:t>
            </a:r>
            <a:endParaRPr lang="ru-RU" sz="24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40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8" y="4763"/>
            <a:ext cx="911383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C:\Users\0E3B~1\AppData\Local\Temp\Rar$DIa4248.7035\IMG_70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708920"/>
            <a:ext cx="2976555" cy="38257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0E3B~1\AppData\Local\Temp\Rar$DIa4248.10713\IMG_70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852935"/>
            <a:ext cx="2960129" cy="36703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794321"/>
            <a:ext cx="53202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Monotype Corsiva" pitchFamily="66" charset="0"/>
              </a:rPr>
              <a:t>"Найди картинку на заданный звук"</a:t>
            </a:r>
            <a:endParaRPr lang="ru-RU" b="1" i="0" dirty="0">
              <a:solidFill>
                <a:srgbClr val="333333"/>
              </a:solidFill>
              <a:effectLst/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99837" y="332656"/>
            <a:ext cx="42048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«Неофициальные </a:t>
            </a:r>
            <a:r>
              <a:rPr lang="ru-RU" sz="2400" b="1" dirty="0">
                <a:latin typeface="Monotype Corsiva" pitchFamily="66" charset="0"/>
              </a:rPr>
              <a:t>символы </a:t>
            </a:r>
            <a:r>
              <a:rPr lang="ru-RU" sz="2400" b="1" dirty="0" smtClean="0">
                <a:latin typeface="Monotype Corsiva" pitchFamily="66" charset="0"/>
              </a:rPr>
              <a:t>России»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163653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83A629"/>
                </a:solidFill>
                <a:latin typeface="Monotype Corsiva" pitchFamily="66" charset="0"/>
              </a:rPr>
              <a:t>Вариант №1</a:t>
            </a:r>
          </a:p>
          <a:p>
            <a:r>
              <a:rPr lang="ru-RU" dirty="0">
                <a:solidFill>
                  <a:srgbClr val="111111"/>
                </a:solidFill>
                <a:latin typeface="Monotype Corsiva" pitchFamily="66" charset="0"/>
              </a:rPr>
              <a:t>Попросить ребенка подобрать картинку с нужным звуком и прикрепить картинку к полотну.</a:t>
            </a:r>
          </a:p>
          <a:p>
            <a:r>
              <a:rPr lang="ru-RU" dirty="0">
                <a:solidFill>
                  <a:srgbClr val="83A629"/>
                </a:solidFill>
                <a:latin typeface="Monotype Corsiva" pitchFamily="66" charset="0"/>
              </a:rPr>
              <a:t>Вариант №2</a:t>
            </a:r>
          </a:p>
          <a:p>
            <a:r>
              <a:rPr lang="ru-RU" dirty="0">
                <a:solidFill>
                  <a:srgbClr val="111111"/>
                </a:solidFill>
                <a:latin typeface="Monotype Corsiva" pitchFamily="66" charset="0"/>
              </a:rPr>
              <a:t>Предложить ребенку не только подобрать карточку с нужным звуком, но и определить местоположение звука в слове (в начале, середине, в конце).</a:t>
            </a:r>
            <a:endParaRPr lang="ru-RU" b="0" i="0" dirty="0">
              <a:solidFill>
                <a:srgbClr val="111111"/>
              </a:solidFill>
              <a:effectLst/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3254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519</Words>
  <Application>Microsoft Office PowerPoint</Application>
  <PresentationFormat>Экран (4:3)</PresentationFormat>
  <Paragraphs>98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19</cp:revision>
  <dcterms:created xsi:type="dcterms:W3CDTF">2023-11-15T17:50:55Z</dcterms:created>
  <dcterms:modified xsi:type="dcterms:W3CDTF">2024-02-24T17:27:18Z</dcterms:modified>
</cp:coreProperties>
</file>