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7" r:id="rId4"/>
    <p:sldId id="265" r:id="rId5"/>
    <p:sldId id="266" r:id="rId6"/>
    <p:sldId id="257" r:id="rId7"/>
    <p:sldId id="25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3" d="100"/>
          <a:sy n="73" d="100"/>
        </p:scale>
        <p:origin x="-366" y="-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151C94-149D-4C59-B3F2-0430B6472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B9B63D7-DA5D-4825-8A54-E5F812B14E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5C9664-7893-4FF9-801A-5ECC70617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30727A-BF59-4AED-AB35-37E5F1E5F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46B0395-E2E0-4536-90F1-DCC94741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3859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850BFA-3C02-4AD7-A6A7-7AD811F12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B62C5C6-6F96-46B4-99B3-2A960054F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766A2A-1FA1-4129-8DA6-1FE2C5B42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5E516BA-F508-4B10-A8DE-0F1B48025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42D4B40-C7DD-4C75-9C18-E1BD49A4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59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853E38E-0622-4E5F-AF59-A442636F61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6C3B6D7-5F62-4AAA-93AF-B975DEC7B4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C351613-1FE2-4AFA-949C-66D916ECF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C520F88-2439-48A8-B91E-E3024E04B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72A1B20-83C1-48F6-A553-366B94984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089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458E3C-C9A8-43BE-AEE3-FC020DACD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E850CA-0885-4406-AA62-13EBF4AFC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78F9329-B876-4185-8CD8-6AE9C017A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AB1D9BE-04A0-4CCE-8F45-16446BA2E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3EF469-D99C-49F2-89DD-84A226DA3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7989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554F45-9DAC-4E80-9772-3CCDBB46A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DCFBA04-184D-483D-8D3B-552240880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29EE3A-F1B8-4699-87B9-0244CF833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26C228-F756-491B-892B-C84A857F6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73F6AD2-6FCA-491E-BADD-7ECDBFFE6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400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76533C-4314-4E0D-89A6-065E5AB7A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6BB164-847F-452C-A10E-EBBE6E3E6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C6EB764-31C9-4439-86F4-C1CAB9B6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DFEF068-F61B-4D6B-ABD9-17452DD82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A020E42-EBA8-4D5A-A484-37DEC19D5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CBE2E93-5249-4459-AE54-AFC3A1AE1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164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2438AB-877E-4A39-BFE4-EF04C1F9B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1A0BD4-537C-44A2-8358-3F649AFE1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DADFC9F-6D13-457B-BCB9-5041D2E331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2BA8B3D-F0E3-4235-B27D-D46FC882FA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0C5CA54-0D63-4A30-B89B-2C75ACA171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0C214B8-8F62-4E90-8BEF-FF86CB54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DB48535-D10A-414E-8C3E-3E9D331F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3D55C0F-042D-4ECA-AAC1-BD0110443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131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984D5D-70CD-48D7-ABC7-6B742588E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7DE84D3-FF02-48EE-8759-9DF0BB1E5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D8F1284-8718-4042-BBF3-85132DC0F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7FA9544-FB9A-469F-AB80-92A10C522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5769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D4F8103-9796-4DB3-9CF1-D7AD04960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ED9BB1C-1D7F-4461-B039-1CCBF2010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A378B05-22BE-4141-8852-8F834B2A2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0424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3C2EA8-36AD-46CD-BE7E-CE03CADD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9CC30A-14DF-4F30-8625-46909806C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91239F8-2272-4D95-A9E2-05B8D85BC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7BDAFB8-CAEB-42CF-9FF3-8E79D5625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6EF5100-1FD9-4640-9ED6-568B7F917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05BC85B-8A6A-4A5A-B6AB-45253D482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0449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AB2709-3A04-4981-882A-79099DCA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B1FC542-AAF9-4752-8978-FB75022666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B06C2D4-F1B6-4A84-AD6F-7D971DE2E3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397D08D-B30A-4DBF-AD3B-91508FB0E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27D12C-0DD1-497F-92A3-FA1186C91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9BAB8C7-C864-42E6-BE6D-1EAD4076B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635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FF7618-AFFA-4777-B050-79A55E4A7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9AF6512-FDEB-4200-AE89-95997A216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900B99-77E6-4EAF-AA77-D91F6610E3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826CA-0663-4E07-A376-4C9EE9A80E0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87B041F-D5E0-40A6-9FDB-4186443F7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7797FB0-AC7D-47DF-89B6-AC4D4C6FE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BB360-C7B8-4ECB-BBA3-6C39853F17C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:a16="http://schemas.microsoft.com/office/drawing/2014/main" xmlns="" id="{3AF17038-5EE2-4EC0-950E-7BA99D4096B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790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FE24BE-FE75-42A6-893A-B25FEE60C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428749"/>
            <a:ext cx="9067800" cy="2081213"/>
          </a:xfrm>
        </p:spPr>
        <p:txBody>
          <a:bodyPr>
            <a:normAutofit fontScale="90000"/>
          </a:bodyPr>
          <a:lstStyle/>
          <a:p>
            <a:r>
              <a:rPr lang="ru-RU" sz="4000" b="1" i="1" u="sng" dirty="0" smtClean="0">
                <a:solidFill>
                  <a:srgbClr val="002060"/>
                </a:solidFill>
              </a:rPr>
              <a:t/>
            </a:r>
            <a:br>
              <a:rPr lang="ru-RU" sz="4000" b="1" i="1" u="sng" dirty="0" smtClean="0">
                <a:solidFill>
                  <a:srgbClr val="002060"/>
                </a:solidFill>
              </a:rPr>
            </a:br>
            <a:r>
              <a:rPr lang="ru-RU" sz="4000" b="1" i="1" u="sng" dirty="0" smtClean="0">
                <a:solidFill>
                  <a:srgbClr val="002060"/>
                </a:solidFill>
              </a:rPr>
              <a:t>Образовательная технология</a:t>
            </a:r>
            <a:br>
              <a:rPr lang="ru-RU" sz="4000" b="1" i="1" u="sng" dirty="0" smtClean="0">
                <a:solidFill>
                  <a:srgbClr val="002060"/>
                </a:solidFill>
              </a:rPr>
            </a:br>
            <a:r>
              <a:rPr lang="ru-RU" sz="4000" b="1" i="1" u="sng" dirty="0" smtClean="0">
                <a:solidFill>
                  <a:srgbClr val="002060"/>
                </a:solidFill>
              </a:rPr>
              <a:t>«Круги </a:t>
            </a:r>
            <a:r>
              <a:rPr lang="ru-RU" sz="4000" b="1" i="1" u="sng" dirty="0" err="1" smtClean="0">
                <a:solidFill>
                  <a:srgbClr val="002060"/>
                </a:solidFill>
              </a:rPr>
              <a:t>Луллия</a:t>
            </a:r>
            <a:r>
              <a:rPr lang="ru-RU" sz="4000" b="1" i="1" u="sng" dirty="0" smtClean="0">
                <a:solidFill>
                  <a:srgbClr val="002060"/>
                </a:solidFill>
              </a:rPr>
              <a:t>» в ранней профориентации дошкольников</a:t>
            </a:r>
            <a:endParaRPr lang="ru-RU" sz="4000" b="1" i="1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415761D-9B1B-4017-A760-2C0F624A43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1417" y="4268788"/>
            <a:ext cx="10241279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воспитатель первой квалификационной категории</a:t>
            </a:r>
          </a:p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Большакова В.В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.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Тейково,2022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CE200CBB-74C2-4D02-8DBF-F1BC78246D1F}"/>
              </a:ext>
            </a:extLst>
          </p:cNvPr>
          <p:cNvSpPr/>
          <p:nvPr/>
        </p:nvSpPr>
        <p:spPr>
          <a:xfrm>
            <a:off x="427839" y="377505"/>
            <a:ext cx="822121" cy="822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EB5D25EF-D509-45DA-936A-A7D2BD20B965}"/>
              </a:ext>
            </a:extLst>
          </p:cNvPr>
          <p:cNvSpPr/>
          <p:nvPr/>
        </p:nvSpPr>
        <p:spPr>
          <a:xfrm>
            <a:off x="3625442" y="377505"/>
            <a:ext cx="476775" cy="476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3A9205A9-ACBA-4E2C-95B2-93D330C9E2B1}"/>
              </a:ext>
            </a:extLst>
          </p:cNvPr>
          <p:cNvSpPr/>
          <p:nvPr/>
        </p:nvSpPr>
        <p:spPr>
          <a:xfrm>
            <a:off x="10781252" y="5924026"/>
            <a:ext cx="822121" cy="822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AA5FC647-2D8A-4F5A-B684-7C55417FBFAD}"/>
              </a:ext>
            </a:extLst>
          </p:cNvPr>
          <p:cNvSpPr/>
          <p:nvPr/>
        </p:nvSpPr>
        <p:spPr>
          <a:xfrm>
            <a:off x="614493" y="4927134"/>
            <a:ext cx="1819013" cy="18190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47F07273-829C-469F-AE3E-C0F884299065}"/>
              </a:ext>
            </a:extLst>
          </p:cNvPr>
          <p:cNvSpPr/>
          <p:nvPr/>
        </p:nvSpPr>
        <p:spPr>
          <a:xfrm>
            <a:off x="9981500" y="267209"/>
            <a:ext cx="2210500" cy="2210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уг: прозрачная заливка 8">
            <a:extLst>
              <a:ext uri="{FF2B5EF4-FFF2-40B4-BE49-F238E27FC236}">
                <a16:creationId xmlns:a16="http://schemas.microsoft.com/office/drawing/2014/main" xmlns="" id="{0F36CB1C-C3D5-4931-B8BF-37E35D87D7BA}"/>
              </a:ext>
            </a:extLst>
          </p:cNvPr>
          <p:cNvSpPr/>
          <p:nvPr/>
        </p:nvSpPr>
        <p:spPr>
          <a:xfrm>
            <a:off x="5382491" y="4429919"/>
            <a:ext cx="2379518" cy="2379518"/>
          </a:xfrm>
          <a:prstGeom prst="donut">
            <a:avLst>
              <a:gd name="adj" fmla="val 6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руг: прозрачная заливка 9">
            <a:extLst>
              <a:ext uri="{FF2B5EF4-FFF2-40B4-BE49-F238E27FC236}">
                <a16:creationId xmlns:a16="http://schemas.microsoft.com/office/drawing/2014/main" xmlns="" id="{98D546CE-648C-4E39-A9ED-CA4B34BFB815}"/>
              </a:ext>
            </a:extLst>
          </p:cNvPr>
          <p:cNvSpPr/>
          <p:nvPr/>
        </p:nvSpPr>
        <p:spPr>
          <a:xfrm>
            <a:off x="614493" y="2202856"/>
            <a:ext cx="827881" cy="827881"/>
          </a:xfrm>
          <a:prstGeom prst="donut">
            <a:avLst>
              <a:gd name="adj" fmla="val 2580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руг: прозрачная заливка 11">
            <a:extLst>
              <a:ext uri="{FF2B5EF4-FFF2-40B4-BE49-F238E27FC236}">
                <a16:creationId xmlns:a16="http://schemas.microsoft.com/office/drawing/2014/main" xmlns="" id="{195D41C6-0EA3-4ABF-AF43-52DD04DE278E}"/>
              </a:ext>
            </a:extLst>
          </p:cNvPr>
          <p:cNvSpPr/>
          <p:nvPr/>
        </p:nvSpPr>
        <p:spPr>
          <a:xfrm>
            <a:off x="6215459" y="397080"/>
            <a:ext cx="1271191" cy="1271191"/>
          </a:xfrm>
          <a:prstGeom prst="donut">
            <a:avLst>
              <a:gd name="adj" fmla="val 2580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26ECA8E6-0026-4D04-9CD7-71F11E6E6330}"/>
              </a:ext>
            </a:extLst>
          </p:cNvPr>
          <p:cNvSpPr/>
          <p:nvPr/>
        </p:nvSpPr>
        <p:spPr>
          <a:xfrm>
            <a:off x="2849992" y="4005575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9B053A47-DE65-4AFA-B633-772A68C68FF1}"/>
              </a:ext>
            </a:extLst>
          </p:cNvPr>
          <p:cNvSpPr/>
          <p:nvPr/>
        </p:nvSpPr>
        <p:spPr>
          <a:xfrm>
            <a:off x="10661234" y="3333750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1D1A15B9-002A-4579-AEB3-70A29FEBF411}"/>
              </a:ext>
            </a:extLst>
          </p:cNvPr>
          <p:cNvSpPr/>
          <p:nvPr/>
        </p:nvSpPr>
        <p:spPr>
          <a:xfrm>
            <a:off x="11052918" y="3706384"/>
            <a:ext cx="468856" cy="468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485900" y="838200"/>
            <a:ext cx="9010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ОБЩЕРАЗВИВАЮЩЕГО ВИДА №10 «ЗВЕЗДОЧКА»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502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олилиния: фигура 36">
            <a:extLst>
              <a:ext uri="{FF2B5EF4-FFF2-40B4-BE49-F238E27FC236}">
                <a16:creationId xmlns:a16="http://schemas.microsoft.com/office/drawing/2014/main" xmlns="" id="{47AB67D7-2B9E-4E97-A8B2-353B5E48FE65}"/>
              </a:ext>
            </a:extLst>
          </p:cNvPr>
          <p:cNvSpPr/>
          <p:nvPr/>
        </p:nvSpPr>
        <p:spPr>
          <a:xfrm>
            <a:off x="1328420" y="4765040"/>
            <a:ext cx="9093200" cy="2092960"/>
          </a:xfrm>
          <a:custGeom>
            <a:avLst/>
            <a:gdLst>
              <a:gd name="connsiteX0" fmla="*/ 0 w 9093200"/>
              <a:gd name="connsiteY0" fmla="*/ 2092960 h 2092960"/>
              <a:gd name="connsiteX1" fmla="*/ 2824480 w 9093200"/>
              <a:gd name="connsiteY1" fmla="*/ 1341120 h 2092960"/>
              <a:gd name="connsiteX2" fmla="*/ 6156960 w 9093200"/>
              <a:gd name="connsiteY2" fmla="*/ 1178560 h 2092960"/>
              <a:gd name="connsiteX3" fmla="*/ 9093200 w 9093200"/>
              <a:gd name="connsiteY3" fmla="*/ 0 h 2092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93200" h="2092960">
                <a:moveTo>
                  <a:pt x="0" y="2092960"/>
                </a:moveTo>
                <a:cubicBezTo>
                  <a:pt x="899160" y="1793240"/>
                  <a:pt x="1798320" y="1493520"/>
                  <a:pt x="2824480" y="1341120"/>
                </a:cubicBezTo>
                <a:cubicBezTo>
                  <a:pt x="3850640" y="1188720"/>
                  <a:pt x="5112173" y="1402080"/>
                  <a:pt x="6156960" y="1178560"/>
                </a:cubicBezTo>
                <a:cubicBezTo>
                  <a:pt x="7201747" y="955040"/>
                  <a:pt x="8147473" y="477520"/>
                  <a:pt x="9093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896FB1-3146-4B89-8B63-ADD41FA76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На протяжении длительного периода воспитание в дошкольных учреждениях ориентировалось на формирование, прежде всего, знаний, умений и навыков, носило репродуктивный, информационный характер.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Концепция модернизации российского образования предполагает ориентацию образования не просто на усвоение обучающимися определенной суммы знаний, но и на развитие его личности, его познавательных и созидательных способностей.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Важное условие совершенствования системы дошкольного образования - это внедрение инновационных технологий.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CFB28DEC-9171-41E0-9FB4-B9F55D56BFC2}"/>
              </a:ext>
            </a:extLst>
          </p:cNvPr>
          <p:cNvSpPr/>
          <p:nvPr/>
        </p:nvSpPr>
        <p:spPr>
          <a:xfrm>
            <a:off x="0" y="5774457"/>
            <a:ext cx="1547666" cy="15476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EF08A521-1CAB-494A-8A52-32A865FA001A}"/>
              </a:ext>
            </a:extLst>
          </p:cNvPr>
          <p:cNvSpPr/>
          <p:nvPr/>
        </p:nvSpPr>
        <p:spPr>
          <a:xfrm>
            <a:off x="11130514" y="1855471"/>
            <a:ext cx="1061486" cy="10614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4153B4BA-D109-4B34-AE79-AEF90C31FDD3}"/>
              </a:ext>
            </a:extLst>
          </p:cNvPr>
          <p:cNvSpPr/>
          <p:nvPr/>
        </p:nvSpPr>
        <p:spPr>
          <a:xfrm>
            <a:off x="3253006" y="-1105250"/>
            <a:ext cx="2210500" cy="2210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xmlns="" id="{CB9D8EBF-9586-4902-A8C6-931DCED1FCA1}"/>
              </a:ext>
            </a:extLst>
          </p:cNvPr>
          <p:cNvSpPr/>
          <p:nvPr/>
        </p:nvSpPr>
        <p:spPr>
          <a:xfrm>
            <a:off x="6517263" y="0"/>
            <a:ext cx="476775" cy="476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руг: прозрачная заливка 18">
            <a:extLst>
              <a:ext uri="{FF2B5EF4-FFF2-40B4-BE49-F238E27FC236}">
                <a16:creationId xmlns:a16="http://schemas.microsoft.com/office/drawing/2014/main" xmlns="" id="{ABC4699F-65BD-45F7-A292-2AA881B626CC}"/>
              </a:ext>
            </a:extLst>
          </p:cNvPr>
          <p:cNvSpPr/>
          <p:nvPr/>
        </p:nvSpPr>
        <p:spPr>
          <a:xfrm>
            <a:off x="9237539" y="6024995"/>
            <a:ext cx="1811461" cy="1666009"/>
          </a:xfrm>
          <a:prstGeom prst="donut">
            <a:avLst>
              <a:gd name="adj" fmla="val 6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Круг: прозрачная заливка 19">
            <a:extLst>
              <a:ext uri="{FF2B5EF4-FFF2-40B4-BE49-F238E27FC236}">
                <a16:creationId xmlns:a16="http://schemas.microsoft.com/office/drawing/2014/main" xmlns="" id="{2D079BAD-BCEE-434F-BB93-8199AAB7AEB9}"/>
              </a:ext>
            </a:extLst>
          </p:cNvPr>
          <p:cNvSpPr/>
          <p:nvPr/>
        </p:nvSpPr>
        <p:spPr>
          <a:xfrm>
            <a:off x="309693" y="278806"/>
            <a:ext cx="827881" cy="827881"/>
          </a:xfrm>
          <a:prstGeom prst="donut">
            <a:avLst>
              <a:gd name="adj" fmla="val 2580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Круг: прозрачная заливка 20">
            <a:extLst>
              <a:ext uri="{FF2B5EF4-FFF2-40B4-BE49-F238E27FC236}">
                <a16:creationId xmlns:a16="http://schemas.microsoft.com/office/drawing/2014/main" xmlns="" id="{AEA5C7DC-3E53-4126-8746-354044DCA1A2}"/>
              </a:ext>
            </a:extLst>
          </p:cNvPr>
          <p:cNvSpPr/>
          <p:nvPr/>
        </p:nvSpPr>
        <p:spPr>
          <a:xfrm>
            <a:off x="8623827" y="-135949"/>
            <a:ext cx="1271191" cy="1271191"/>
          </a:xfrm>
          <a:prstGeom prst="donut">
            <a:avLst>
              <a:gd name="adj" fmla="val 2580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xmlns="" id="{0AD14E38-5A32-4F9C-8C74-E1D833968022}"/>
              </a:ext>
            </a:extLst>
          </p:cNvPr>
          <p:cNvSpPr/>
          <p:nvPr/>
        </p:nvSpPr>
        <p:spPr>
          <a:xfrm>
            <a:off x="1930028" y="1337468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4D04DB56-9F86-4E9F-8C96-A958487B4116}"/>
              </a:ext>
            </a:extLst>
          </p:cNvPr>
          <p:cNvSpPr/>
          <p:nvPr/>
        </p:nvSpPr>
        <p:spPr>
          <a:xfrm>
            <a:off x="11353800" y="4541199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xmlns="" id="{6C2654D7-7672-4345-8E54-A71A935BABA1}"/>
              </a:ext>
            </a:extLst>
          </p:cNvPr>
          <p:cNvSpPr/>
          <p:nvPr/>
        </p:nvSpPr>
        <p:spPr>
          <a:xfrm>
            <a:off x="11745484" y="4932883"/>
            <a:ext cx="468856" cy="468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Нижний колонтитул 4">
            <a:extLst>
              <a:ext uri="{FF2B5EF4-FFF2-40B4-BE49-F238E27FC236}">
                <a16:creationId xmlns:a16="http://schemas.microsoft.com/office/drawing/2014/main" xmlns="" id="{EE2B4192-A06D-4D37-B625-867C14EE8918}"/>
              </a:ext>
            </a:extLst>
          </p:cNvPr>
          <p:cNvSpPr txBox="1">
            <a:spLocks/>
          </p:cNvSpPr>
          <p:nvPr/>
        </p:nvSpPr>
        <p:spPr>
          <a:xfrm>
            <a:off x="3907785" y="6492352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551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990737-0AC9-461C-AC79-0BE1C5689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450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АКТУАЛЬНОСТЬ</a:t>
            </a: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>В системе образования детей дошкольного возраста появились новые игры и развлечения. Дети легко осваивают информационно – коммуникационные средства и традиционными наглядными средствами их сложно удивить. Поэтому, педагог должен искать интересные детям и, в то же время, несложные способы развития ребёнка.</a:t>
            </a:r>
            <a:b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>Вместе с тем, особую актуальность представляет выбор дидактических средств для детей, имеющих особые образовательные потребности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FC1D6242-1F4A-46BD-9ACB-24F4B341A491}"/>
              </a:ext>
            </a:extLst>
          </p:cNvPr>
          <p:cNvSpPr/>
          <p:nvPr/>
        </p:nvSpPr>
        <p:spPr>
          <a:xfrm>
            <a:off x="0" y="1937435"/>
            <a:ext cx="717973" cy="7179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EE74639F-6DB1-48BF-A242-E01169B0D207}"/>
              </a:ext>
            </a:extLst>
          </p:cNvPr>
          <p:cNvSpPr/>
          <p:nvPr/>
        </p:nvSpPr>
        <p:spPr>
          <a:xfrm>
            <a:off x="2072162" y="5012155"/>
            <a:ext cx="717973" cy="71797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28F04415-A7B0-4970-81DA-25F165682D0F}"/>
              </a:ext>
            </a:extLst>
          </p:cNvPr>
          <p:cNvSpPr/>
          <p:nvPr/>
        </p:nvSpPr>
        <p:spPr>
          <a:xfrm>
            <a:off x="491011" y="4810171"/>
            <a:ext cx="717973" cy="7179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C0B9CBAD-0C55-493E-80FA-3BE993C255B7}"/>
              </a:ext>
            </a:extLst>
          </p:cNvPr>
          <p:cNvSpPr/>
          <p:nvPr/>
        </p:nvSpPr>
        <p:spPr>
          <a:xfrm>
            <a:off x="0" y="5845919"/>
            <a:ext cx="717973" cy="7179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844BBAF6-965E-4C5E-B4AA-7B773366C5EE}"/>
              </a:ext>
            </a:extLst>
          </p:cNvPr>
          <p:cNvSpPr/>
          <p:nvPr/>
        </p:nvSpPr>
        <p:spPr>
          <a:xfrm>
            <a:off x="3587831" y="89958"/>
            <a:ext cx="476775" cy="476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руг: прозрачная заливка 21">
            <a:extLst>
              <a:ext uri="{FF2B5EF4-FFF2-40B4-BE49-F238E27FC236}">
                <a16:creationId xmlns:a16="http://schemas.microsoft.com/office/drawing/2014/main" xmlns="" id="{332A36D2-4FB8-4FCE-985B-2E477BA0E7B3}"/>
              </a:ext>
            </a:extLst>
          </p:cNvPr>
          <p:cNvSpPr/>
          <p:nvPr/>
        </p:nvSpPr>
        <p:spPr>
          <a:xfrm>
            <a:off x="8427951" y="4478482"/>
            <a:ext cx="2379518" cy="2379518"/>
          </a:xfrm>
          <a:prstGeom prst="donut">
            <a:avLst>
              <a:gd name="adj" fmla="val 6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руг: прозрачная заливка 22">
            <a:extLst>
              <a:ext uri="{FF2B5EF4-FFF2-40B4-BE49-F238E27FC236}">
                <a16:creationId xmlns:a16="http://schemas.microsoft.com/office/drawing/2014/main" xmlns="" id="{6A3338B1-B753-4C08-868B-72DDDA9DB8C3}"/>
              </a:ext>
            </a:extLst>
          </p:cNvPr>
          <p:cNvSpPr/>
          <p:nvPr/>
        </p:nvSpPr>
        <p:spPr>
          <a:xfrm>
            <a:off x="5870115" y="5408325"/>
            <a:ext cx="827881" cy="827881"/>
          </a:xfrm>
          <a:prstGeom prst="donut">
            <a:avLst>
              <a:gd name="adj" fmla="val 2580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Круг: прозрачная заливка 23">
            <a:extLst>
              <a:ext uri="{FF2B5EF4-FFF2-40B4-BE49-F238E27FC236}">
                <a16:creationId xmlns:a16="http://schemas.microsoft.com/office/drawing/2014/main" xmlns="" id="{C68D47F2-343B-4027-BF1C-F6F89CA3D73E}"/>
              </a:ext>
            </a:extLst>
          </p:cNvPr>
          <p:cNvSpPr/>
          <p:nvPr/>
        </p:nvSpPr>
        <p:spPr>
          <a:xfrm>
            <a:off x="7861300" y="0"/>
            <a:ext cx="1271191" cy="1271191"/>
          </a:xfrm>
          <a:prstGeom prst="donut">
            <a:avLst>
              <a:gd name="adj" fmla="val 2580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271E3418-92C5-4B48-B345-0F4CB5D73EB8}"/>
              </a:ext>
            </a:extLst>
          </p:cNvPr>
          <p:cNvSpPr/>
          <p:nvPr/>
        </p:nvSpPr>
        <p:spPr>
          <a:xfrm>
            <a:off x="9474305" y="0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6AF38DEF-0866-4821-AC47-8738EAD41C4F}"/>
              </a:ext>
            </a:extLst>
          </p:cNvPr>
          <p:cNvSpPr/>
          <p:nvPr/>
        </p:nvSpPr>
        <p:spPr>
          <a:xfrm>
            <a:off x="10299284" y="3429000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64CCE5D4-A8D1-4AA0-A83A-9D5F22886A07}"/>
              </a:ext>
            </a:extLst>
          </p:cNvPr>
          <p:cNvSpPr/>
          <p:nvPr/>
        </p:nvSpPr>
        <p:spPr>
          <a:xfrm>
            <a:off x="10690968" y="3820684"/>
            <a:ext cx="468856" cy="468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xmlns="" id="{202AE611-084E-4454-B302-0C11037477C8}"/>
              </a:ext>
            </a:extLst>
          </p:cNvPr>
          <p:cNvSpPr/>
          <p:nvPr/>
        </p:nvSpPr>
        <p:spPr>
          <a:xfrm>
            <a:off x="10781252" y="5924026"/>
            <a:ext cx="822121" cy="822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xmlns="" id="{A023757B-3711-45C8-B64F-104E2E834A87}"/>
              </a:ext>
            </a:extLst>
          </p:cNvPr>
          <p:cNvSpPr/>
          <p:nvPr/>
        </p:nvSpPr>
        <p:spPr>
          <a:xfrm>
            <a:off x="907147" y="-1059562"/>
            <a:ext cx="1819013" cy="18190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xmlns="" id="{BEEAFE56-EEA9-448E-931A-1200F630B522}"/>
              </a:ext>
            </a:extLst>
          </p:cNvPr>
          <p:cNvSpPr/>
          <p:nvPr/>
        </p:nvSpPr>
        <p:spPr>
          <a:xfrm>
            <a:off x="10762550" y="-742950"/>
            <a:ext cx="2210500" cy="2210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892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D09AB0-A4F2-4197-8EA1-8999F8416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384175"/>
            <a:ext cx="7772400" cy="607377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 13 веке французский монах Раймонд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Луллий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создал логическую машину в виде бумажных кругов разного диаметра, нанизанных на общий стержень (по типу пирамидки). В верхней части стержня устанавливается стрелка. Круги подвижны. Все они разделены на одинаковое количество секторов. При свободном вращении кругов под стрелкой оказываются определенные сектора.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Луллий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на секторах размещал рисунки, писал слова и целые изречения. Любой желающий мог задать вопрос и с помощью полученной комбинации получить ответ, который надо было расшифровать, подключив воображение.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Раймунд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Луллий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заложил основы комбинаторики – он считал, что можно путем различных комбинаций уже известных нам понятий, выводить новые истины (зная буквы, мы можем сложить слова).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6FF34B76-8B9B-43B1-B722-45D5BEF2A79E}"/>
              </a:ext>
            </a:extLst>
          </p:cNvPr>
          <p:cNvSpPr/>
          <p:nvPr/>
        </p:nvSpPr>
        <p:spPr>
          <a:xfrm>
            <a:off x="9791700" y="304800"/>
            <a:ext cx="3505200" cy="3505200"/>
          </a:xfrm>
          <a:prstGeom prst="ellipse">
            <a:avLst/>
          </a:pr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Dj5BjmhqHv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77337" y="2400299"/>
            <a:ext cx="2595563" cy="39005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72264" y="0"/>
            <a:ext cx="2016224" cy="182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0315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990737-0AC9-461C-AC79-0BE1C5689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10725150" cy="685799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Цель:</a:t>
            </a: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                                      обогащение знаний детей о профессиях ;</a:t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Задачи:</a:t>
            </a:r>
            <a:b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-сформировать представления о трудовых функциях людей, орудиях труда, инструментах;</a:t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-закрепить представления детей о профессиях взрослых ;</a:t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-развить творческое воображение и речь детей ;</a:t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-развить познавательную активность;</a:t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-обогатить активный словарь;</a:t>
            </a:r>
            <a:b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-развить связную речь. </a:t>
            </a:r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FC1D6242-1F4A-46BD-9ACB-24F4B341A491}"/>
              </a:ext>
            </a:extLst>
          </p:cNvPr>
          <p:cNvSpPr/>
          <p:nvPr/>
        </p:nvSpPr>
        <p:spPr>
          <a:xfrm>
            <a:off x="0" y="1937435"/>
            <a:ext cx="717973" cy="7179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EE74639F-6DB1-48BF-A242-E01169B0D207}"/>
              </a:ext>
            </a:extLst>
          </p:cNvPr>
          <p:cNvSpPr/>
          <p:nvPr/>
        </p:nvSpPr>
        <p:spPr>
          <a:xfrm>
            <a:off x="2757962" y="6140027"/>
            <a:ext cx="717973" cy="71797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28F04415-A7B0-4970-81DA-25F165682D0F}"/>
              </a:ext>
            </a:extLst>
          </p:cNvPr>
          <p:cNvSpPr/>
          <p:nvPr/>
        </p:nvSpPr>
        <p:spPr>
          <a:xfrm>
            <a:off x="0" y="4581571"/>
            <a:ext cx="717973" cy="7179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C0B9CBAD-0C55-493E-80FA-3BE993C255B7}"/>
              </a:ext>
            </a:extLst>
          </p:cNvPr>
          <p:cNvSpPr/>
          <p:nvPr/>
        </p:nvSpPr>
        <p:spPr>
          <a:xfrm>
            <a:off x="0" y="5845919"/>
            <a:ext cx="717973" cy="71797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844BBAF6-965E-4C5E-B4AA-7B773366C5EE}"/>
              </a:ext>
            </a:extLst>
          </p:cNvPr>
          <p:cNvSpPr/>
          <p:nvPr/>
        </p:nvSpPr>
        <p:spPr>
          <a:xfrm>
            <a:off x="3587831" y="89958"/>
            <a:ext cx="476775" cy="476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руг: прозрачная заливка 21">
            <a:extLst>
              <a:ext uri="{FF2B5EF4-FFF2-40B4-BE49-F238E27FC236}">
                <a16:creationId xmlns:a16="http://schemas.microsoft.com/office/drawing/2014/main" xmlns="" id="{332A36D2-4FB8-4FCE-985B-2E477BA0E7B3}"/>
              </a:ext>
            </a:extLst>
          </p:cNvPr>
          <p:cNvSpPr/>
          <p:nvPr/>
        </p:nvSpPr>
        <p:spPr>
          <a:xfrm>
            <a:off x="7970751" y="5414238"/>
            <a:ext cx="2379518" cy="2379518"/>
          </a:xfrm>
          <a:prstGeom prst="donut">
            <a:avLst>
              <a:gd name="adj" fmla="val 6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руг: прозрачная заливка 22">
            <a:extLst>
              <a:ext uri="{FF2B5EF4-FFF2-40B4-BE49-F238E27FC236}">
                <a16:creationId xmlns:a16="http://schemas.microsoft.com/office/drawing/2014/main" xmlns="" id="{6A3338B1-B753-4C08-868B-72DDDA9DB8C3}"/>
              </a:ext>
            </a:extLst>
          </p:cNvPr>
          <p:cNvSpPr/>
          <p:nvPr/>
        </p:nvSpPr>
        <p:spPr>
          <a:xfrm>
            <a:off x="5603415" y="6444059"/>
            <a:ext cx="827881" cy="827881"/>
          </a:xfrm>
          <a:prstGeom prst="donut">
            <a:avLst>
              <a:gd name="adj" fmla="val 2580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Круг: прозрачная заливка 23">
            <a:extLst>
              <a:ext uri="{FF2B5EF4-FFF2-40B4-BE49-F238E27FC236}">
                <a16:creationId xmlns:a16="http://schemas.microsoft.com/office/drawing/2014/main" xmlns="" id="{C68D47F2-343B-4027-BF1C-F6F89CA3D73E}"/>
              </a:ext>
            </a:extLst>
          </p:cNvPr>
          <p:cNvSpPr/>
          <p:nvPr/>
        </p:nvSpPr>
        <p:spPr>
          <a:xfrm>
            <a:off x="5461000" y="1809750"/>
            <a:ext cx="1271191" cy="1271191"/>
          </a:xfrm>
          <a:prstGeom prst="donut">
            <a:avLst>
              <a:gd name="adj" fmla="val 2580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271E3418-92C5-4B48-B345-0F4CB5D73EB8}"/>
              </a:ext>
            </a:extLst>
          </p:cNvPr>
          <p:cNvSpPr/>
          <p:nvPr/>
        </p:nvSpPr>
        <p:spPr>
          <a:xfrm>
            <a:off x="10939775" y="0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xmlns="" id="{6AF38DEF-0866-4821-AC47-8738EAD41C4F}"/>
              </a:ext>
            </a:extLst>
          </p:cNvPr>
          <p:cNvSpPr/>
          <p:nvPr/>
        </p:nvSpPr>
        <p:spPr>
          <a:xfrm>
            <a:off x="10939775" y="2247900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64CCE5D4-A8D1-4AA0-A83A-9D5F22886A07}"/>
              </a:ext>
            </a:extLst>
          </p:cNvPr>
          <p:cNvSpPr/>
          <p:nvPr/>
        </p:nvSpPr>
        <p:spPr>
          <a:xfrm>
            <a:off x="11338668" y="2696734"/>
            <a:ext cx="468856" cy="468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xmlns="" id="{202AE611-084E-4454-B302-0C11037477C8}"/>
              </a:ext>
            </a:extLst>
          </p:cNvPr>
          <p:cNvSpPr/>
          <p:nvPr/>
        </p:nvSpPr>
        <p:spPr>
          <a:xfrm>
            <a:off x="10781252" y="5924026"/>
            <a:ext cx="822121" cy="822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xmlns="" id="{A023757B-3711-45C8-B64F-104E2E834A87}"/>
              </a:ext>
            </a:extLst>
          </p:cNvPr>
          <p:cNvSpPr/>
          <p:nvPr/>
        </p:nvSpPr>
        <p:spPr>
          <a:xfrm>
            <a:off x="-1157157" y="-357057"/>
            <a:ext cx="1819013" cy="18190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xmlns="" id="{BEEAFE56-EEA9-448E-931A-1200F630B522}"/>
              </a:ext>
            </a:extLst>
          </p:cNvPr>
          <p:cNvSpPr/>
          <p:nvPr/>
        </p:nvSpPr>
        <p:spPr>
          <a:xfrm>
            <a:off x="7543100" y="838200"/>
            <a:ext cx="2210500" cy="2210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fPzCy57OL6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63750" y="4800600"/>
            <a:ext cx="4075900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Стрелка вправо 18"/>
          <p:cNvSpPr/>
          <p:nvPr/>
        </p:nvSpPr>
        <p:spPr>
          <a:xfrm>
            <a:off x="1752600" y="495300"/>
            <a:ext cx="1905000" cy="419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1809750" y="2190750"/>
            <a:ext cx="381000" cy="1104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892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665ACD-296E-4080-99C6-2FE9C06F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287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Методика построения кругов </a:t>
            </a:r>
            <a:r>
              <a:rPr lang="ru-RU" sz="3200" b="1" dirty="0" err="1" smtClean="0">
                <a:solidFill>
                  <a:srgbClr val="002060"/>
                </a:solidFill>
                <a:latin typeface="Cambria" pitchFamily="18" charset="0"/>
              </a:rPr>
              <a:t>Луллия</a:t>
            </a:r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  <a:b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>На стержень нанизывается несколько(2,3 или более) кругов разного диаметра. Сверху устанавливают стрелку. Все круги разделяются на одинаковое число секторов. На них располагают картинки (представитель определенной профессии, орудия и средства работы, служебный транспорт, вопросы и загадки и т.д.). Круги и стрелка свободно двигаются независимо друг от друга. По желанию можно получить разные комбинации картинок, расположенных на секторах, и объединить, казалось бы, несовместимые объекты.</a:t>
            </a:r>
            <a:r>
              <a:rPr lang="ru-RU" sz="3200" dirty="0" smtClean="0">
                <a:latin typeface="Cambria" pitchFamily="18" charset="0"/>
              </a:rPr>
              <a:t/>
            </a:r>
            <a:br>
              <a:rPr lang="ru-RU" sz="3200" dirty="0" smtClean="0">
                <a:latin typeface="Cambria" pitchFamily="18" charset="0"/>
              </a:rPr>
            </a:br>
            <a:endParaRPr lang="ru-RU" sz="3200" b="1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3E4C56D1-393D-4305-879B-24D5F965CCDD}"/>
              </a:ext>
            </a:extLst>
          </p:cNvPr>
          <p:cNvSpPr/>
          <p:nvPr/>
        </p:nvSpPr>
        <p:spPr>
          <a:xfrm>
            <a:off x="0" y="0"/>
            <a:ext cx="822121" cy="822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8B4BF70D-3752-4707-AE1A-4915FBD89C24}"/>
              </a:ext>
            </a:extLst>
          </p:cNvPr>
          <p:cNvSpPr/>
          <p:nvPr/>
        </p:nvSpPr>
        <p:spPr>
          <a:xfrm>
            <a:off x="6364822" y="-8200"/>
            <a:ext cx="476775" cy="476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35BDC5EF-1A3B-406F-95C9-EA5CC5A78049}"/>
              </a:ext>
            </a:extLst>
          </p:cNvPr>
          <p:cNvSpPr/>
          <p:nvPr/>
        </p:nvSpPr>
        <p:spPr>
          <a:xfrm>
            <a:off x="10781252" y="5924026"/>
            <a:ext cx="822121" cy="822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BF8F2917-81ED-4342-91D7-183327CBD6E6}"/>
              </a:ext>
            </a:extLst>
          </p:cNvPr>
          <p:cNvSpPr/>
          <p:nvPr/>
        </p:nvSpPr>
        <p:spPr>
          <a:xfrm>
            <a:off x="-320880" y="5836640"/>
            <a:ext cx="1819013" cy="18190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9CB8E9C0-8235-4DE2-9557-A30E6561DDF8}"/>
              </a:ext>
            </a:extLst>
          </p:cNvPr>
          <p:cNvSpPr/>
          <p:nvPr/>
        </p:nvSpPr>
        <p:spPr>
          <a:xfrm>
            <a:off x="10640971" y="371884"/>
            <a:ext cx="2210500" cy="2210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руг: прозрачная заливка 8">
            <a:extLst>
              <a:ext uri="{FF2B5EF4-FFF2-40B4-BE49-F238E27FC236}">
                <a16:creationId xmlns:a16="http://schemas.microsoft.com/office/drawing/2014/main" xmlns="" id="{82DC0F0A-FFDC-47DA-9154-D77172CCF7DF}"/>
              </a:ext>
            </a:extLst>
          </p:cNvPr>
          <p:cNvSpPr/>
          <p:nvPr/>
        </p:nvSpPr>
        <p:spPr>
          <a:xfrm>
            <a:off x="8311450" y="5924026"/>
            <a:ext cx="2379518" cy="2379518"/>
          </a:xfrm>
          <a:prstGeom prst="donut">
            <a:avLst>
              <a:gd name="adj" fmla="val 6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руг: прозрачная заливка 9">
            <a:extLst>
              <a:ext uri="{FF2B5EF4-FFF2-40B4-BE49-F238E27FC236}">
                <a16:creationId xmlns:a16="http://schemas.microsoft.com/office/drawing/2014/main" xmlns="" id="{98F7F693-7336-4B32-B433-3BA364B719A7}"/>
              </a:ext>
            </a:extLst>
          </p:cNvPr>
          <p:cNvSpPr/>
          <p:nvPr/>
        </p:nvSpPr>
        <p:spPr>
          <a:xfrm>
            <a:off x="-55304" y="2250895"/>
            <a:ext cx="827881" cy="827881"/>
          </a:xfrm>
          <a:prstGeom prst="donut">
            <a:avLst>
              <a:gd name="adj" fmla="val 2580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Круг: прозрачная заливка 10">
            <a:extLst>
              <a:ext uri="{FF2B5EF4-FFF2-40B4-BE49-F238E27FC236}">
                <a16:creationId xmlns:a16="http://schemas.microsoft.com/office/drawing/2014/main" xmlns="" id="{DC13F7DE-F6E4-439E-A864-7E04BF99B6C6}"/>
              </a:ext>
            </a:extLst>
          </p:cNvPr>
          <p:cNvSpPr/>
          <p:nvPr/>
        </p:nvSpPr>
        <p:spPr>
          <a:xfrm>
            <a:off x="2519076" y="6280712"/>
            <a:ext cx="1271191" cy="1271191"/>
          </a:xfrm>
          <a:prstGeom prst="donut">
            <a:avLst>
              <a:gd name="adj" fmla="val 2580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853EBF90-9D77-43BA-9D7A-FD0F764E5552}"/>
              </a:ext>
            </a:extLst>
          </p:cNvPr>
          <p:cNvSpPr/>
          <p:nvPr/>
        </p:nvSpPr>
        <p:spPr>
          <a:xfrm>
            <a:off x="8339268" y="-307540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F932D52A-78F7-4435-9021-CC556CD569CF}"/>
              </a:ext>
            </a:extLst>
          </p:cNvPr>
          <p:cNvSpPr/>
          <p:nvPr/>
        </p:nvSpPr>
        <p:spPr>
          <a:xfrm>
            <a:off x="10939775" y="3978220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651BA0C0-AA69-429C-8811-AA2D49E11446}"/>
              </a:ext>
            </a:extLst>
          </p:cNvPr>
          <p:cNvSpPr/>
          <p:nvPr/>
        </p:nvSpPr>
        <p:spPr>
          <a:xfrm>
            <a:off x="11331459" y="4369904"/>
            <a:ext cx="468856" cy="468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246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FB0FCBA3-CEBD-441A-A641-4B614F09149A}"/>
              </a:ext>
            </a:extLst>
          </p:cNvPr>
          <p:cNvSpPr/>
          <p:nvPr/>
        </p:nvSpPr>
        <p:spPr>
          <a:xfrm>
            <a:off x="132875" y="-8200"/>
            <a:ext cx="822121" cy="822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909D9D13-7D71-4A7D-8B71-B56A3E72A155}"/>
              </a:ext>
            </a:extLst>
          </p:cNvPr>
          <p:cNvSpPr/>
          <p:nvPr/>
        </p:nvSpPr>
        <p:spPr>
          <a:xfrm>
            <a:off x="7698210" y="5860433"/>
            <a:ext cx="476775" cy="476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F3137D0C-7309-4125-9B00-30D0D7E5F390}"/>
              </a:ext>
            </a:extLst>
          </p:cNvPr>
          <p:cNvSpPr/>
          <p:nvPr/>
        </p:nvSpPr>
        <p:spPr>
          <a:xfrm>
            <a:off x="11054911" y="4085151"/>
            <a:ext cx="822121" cy="822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098ADDE4-197A-4DE6-83F3-F9F1EB92BB85}"/>
              </a:ext>
            </a:extLst>
          </p:cNvPr>
          <p:cNvSpPr/>
          <p:nvPr/>
        </p:nvSpPr>
        <p:spPr>
          <a:xfrm>
            <a:off x="10581803" y="118399"/>
            <a:ext cx="1819013" cy="18190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E6F1F461-0397-4D24-8738-E3DAAA426C3C}"/>
              </a:ext>
            </a:extLst>
          </p:cNvPr>
          <p:cNvSpPr/>
          <p:nvPr/>
        </p:nvSpPr>
        <p:spPr>
          <a:xfrm>
            <a:off x="9280810" y="5294705"/>
            <a:ext cx="2210500" cy="2210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руг: прозрачная заливка 10">
            <a:extLst>
              <a:ext uri="{FF2B5EF4-FFF2-40B4-BE49-F238E27FC236}">
                <a16:creationId xmlns:a16="http://schemas.microsoft.com/office/drawing/2014/main" xmlns="" id="{E70F67AD-BA74-48FF-99FE-8334C513BA9E}"/>
              </a:ext>
            </a:extLst>
          </p:cNvPr>
          <p:cNvSpPr/>
          <p:nvPr/>
        </p:nvSpPr>
        <p:spPr>
          <a:xfrm>
            <a:off x="-1963562" y="1404069"/>
            <a:ext cx="2379518" cy="2379518"/>
          </a:xfrm>
          <a:prstGeom prst="donut">
            <a:avLst>
              <a:gd name="adj" fmla="val 6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руг: прозрачная заливка 11">
            <a:extLst>
              <a:ext uri="{FF2B5EF4-FFF2-40B4-BE49-F238E27FC236}">
                <a16:creationId xmlns:a16="http://schemas.microsoft.com/office/drawing/2014/main" xmlns="" id="{1A5CE594-509C-40D1-906F-1CB3A4CF2C44}"/>
              </a:ext>
            </a:extLst>
          </p:cNvPr>
          <p:cNvSpPr/>
          <p:nvPr/>
        </p:nvSpPr>
        <p:spPr>
          <a:xfrm>
            <a:off x="424259" y="3370885"/>
            <a:ext cx="827881" cy="827881"/>
          </a:xfrm>
          <a:prstGeom prst="donut">
            <a:avLst>
              <a:gd name="adj" fmla="val 2580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руг: прозрачная заливка 12">
            <a:extLst>
              <a:ext uri="{FF2B5EF4-FFF2-40B4-BE49-F238E27FC236}">
                <a16:creationId xmlns:a16="http://schemas.microsoft.com/office/drawing/2014/main" xmlns="" id="{4C18D33B-C5F6-4286-AD62-429D2EB10527}"/>
              </a:ext>
            </a:extLst>
          </p:cNvPr>
          <p:cNvSpPr/>
          <p:nvPr/>
        </p:nvSpPr>
        <p:spPr>
          <a:xfrm>
            <a:off x="59520" y="5836639"/>
            <a:ext cx="1271191" cy="1271191"/>
          </a:xfrm>
          <a:prstGeom prst="donut">
            <a:avLst>
              <a:gd name="adj" fmla="val 2580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B013E36F-9E64-4F23-9E45-D3CCCC11A7BF}"/>
              </a:ext>
            </a:extLst>
          </p:cNvPr>
          <p:cNvSpPr/>
          <p:nvPr/>
        </p:nvSpPr>
        <p:spPr>
          <a:xfrm>
            <a:off x="1880038" y="6035817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5F624855-5E01-4629-8506-21E67D05A228}"/>
              </a:ext>
            </a:extLst>
          </p:cNvPr>
          <p:cNvSpPr/>
          <p:nvPr/>
        </p:nvSpPr>
        <p:spPr>
          <a:xfrm>
            <a:off x="553715" y="4489081"/>
            <a:ext cx="1252225" cy="1252225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4EA58801-AC4C-430C-B8EA-7EA7D5F02356}"/>
              </a:ext>
            </a:extLst>
          </p:cNvPr>
          <p:cNvSpPr/>
          <p:nvPr/>
        </p:nvSpPr>
        <p:spPr>
          <a:xfrm>
            <a:off x="945399" y="4880765"/>
            <a:ext cx="468856" cy="4688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28C7046A-155D-4151-9A43-AFBC451CF831}"/>
              </a:ext>
            </a:extLst>
          </p:cNvPr>
          <p:cNvSpPr/>
          <p:nvPr/>
        </p:nvSpPr>
        <p:spPr>
          <a:xfrm>
            <a:off x="1999562" y="-960939"/>
            <a:ext cx="8480749" cy="8480749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8">
            <a:extLst>
              <a:ext uri="{FF2B5EF4-FFF2-40B4-BE49-F238E27FC236}">
                <a16:creationId xmlns:a16="http://schemas.microsoft.com/office/drawing/2014/main" xmlns="" id="{137612D6-1DB2-48F1-910F-734B375DB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5"/>
            <a:ext cx="10515600" cy="614997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В игре с кругами </a:t>
            </a:r>
            <a:r>
              <a:rPr lang="ru-RU" sz="1800" dirty="0" err="1" smtClean="0">
                <a:solidFill>
                  <a:srgbClr val="002060"/>
                </a:solidFill>
              </a:rPr>
              <a:t>Луллия</a:t>
            </a:r>
            <a:r>
              <a:rPr lang="ru-RU" sz="1800" dirty="0" smtClean="0">
                <a:solidFill>
                  <a:srgbClr val="002060"/>
                </a:solidFill>
              </a:rPr>
              <a:t> можно использовать как три, два круга, так и один (на этапе ознакомления) по своему усмотрению и в зависимости от возраста, знаний детей по теме «Профессии».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Условия игры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Принимают участие до 8 детей старшего дошкольного возраста.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Игроки могут распределить очередь по считалочке: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u="sng" dirty="0" smtClean="0">
                <a:solidFill>
                  <a:srgbClr val="002060"/>
                </a:solidFill>
              </a:rPr>
              <a:t>I вариант. </a:t>
            </a:r>
            <a:r>
              <a:rPr lang="ru-RU" sz="1800" dirty="0" smtClean="0">
                <a:solidFill>
                  <a:srgbClr val="002060"/>
                </a:solidFill>
              </a:rPr>
              <a:t>Подбор соответствия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Игрок крутит круги и соединяет их стрелкой распределителем в соответствии с профессией и инструментом – помогающим человеку в работе, местом работы(транспортным средством, вопросами и загадками). После чего называет профессию , инструмент, а так же действия которые он выполняет с помощью  него (подходящее транспортное средство, ответы на вопросы и загадки )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u="sng" dirty="0" smtClean="0">
                <a:solidFill>
                  <a:srgbClr val="002060"/>
                </a:solidFill>
              </a:rPr>
              <a:t>II вариант. </a:t>
            </a:r>
            <a:r>
              <a:rPr lang="ru-RU" sz="1800" dirty="0" smtClean="0">
                <a:solidFill>
                  <a:srgbClr val="002060"/>
                </a:solidFill>
              </a:rPr>
              <a:t>Элемент случайности в установке колец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Участник крутит круги и соединяет их стрелкой распределителем в случайном порядке. После чего называет все необходимое  для данной профессии и рассказывает необходим ли элемент, выбранный  по принципу </a:t>
            </a:r>
            <a:r>
              <a:rPr lang="ru-RU" sz="1800" err="1" smtClean="0">
                <a:solidFill>
                  <a:srgbClr val="002060"/>
                </a:solidFill>
              </a:rPr>
              <a:t>случайности</a:t>
            </a:r>
            <a:r>
              <a:rPr lang="ru-RU" sz="1800" smtClean="0">
                <a:solidFill>
                  <a:srgbClr val="002060"/>
                </a:solidFill>
              </a:rPr>
              <a:t>, а </a:t>
            </a:r>
            <a:r>
              <a:rPr lang="ru-RU" sz="1800" dirty="0" smtClean="0">
                <a:solidFill>
                  <a:srgbClr val="002060"/>
                </a:solidFill>
              </a:rPr>
              <a:t>также место работы.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u="sng" dirty="0" smtClean="0">
                <a:solidFill>
                  <a:srgbClr val="002060"/>
                </a:solidFill>
              </a:rPr>
              <a:t>III вариант. </a:t>
            </a:r>
            <a:r>
              <a:rPr lang="ru-RU" sz="1800" dirty="0" smtClean="0">
                <a:solidFill>
                  <a:srgbClr val="002060"/>
                </a:solidFill>
              </a:rPr>
              <a:t>Игра на развитие творческого воображения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Игрок крутит круги и соединяет их стрелкой распределителем в любом порядке на его усмотрение. После чего называет профессию и всю сопутствующую информацию .Главное в этом варианте дать детям возможность пофантазировать.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Игру можно продолжать несколько раз. В конце игры все игроки получают поощрительны фишки - </a:t>
            </a:r>
            <a:r>
              <a:rPr lang="ru-RU" sz="1800" dirty="0" err="1" smtClean="0">
                <a:solidFill>
                  <a:srgbClr val="002060"/>
                </a:solidFill>
              </a:rPr>
              <a:t>напоминалки</a:t>
            </a:r>
            <a:r>
              <a:rPr lang="ru-RU" sz="1800" dirty="0" smtClean="0">
                <a:solidFill>
                  <a:srgbClr val="002060"/>
                </a:solidFill>
              </a:rPr>
              <a:t> (можно сделать наклейки - памятки).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18" name="Рисунок 17" descr="OoCc5G2g9z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20250" y="933450"/>
            <a:ext cx="2571750" cy="1481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53168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181</Words>
  <Application>Microsoft Office PowerPoint</Application>
  <PresentationFormat>Произвольный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Образовательная технология «Круги Луллия» в ранней профориентации дошкольников</vt:lpstr>
      <vt:lpstr>На протяжении длительного периода воспитание в дошкольных учреждениях ориентировалось на формирование, прежде всего, знаний, умений и навыков, носило репродуктивный, информационный характер. Концепция модернизации российского образования предполагает ориентацию образования не просто на усвоение обучающимися определенной суммы знаний, но и на развитие его личности, его познавательных и созидательных способностей. Важное условие совершенствования системы дошкольного образования - это внедрение инновационных технологий.</vt:lpstr>
      <vt:lpstr>АКТУАЛЬНОСТЬ В системе образования детей дошкольного возраста появились новые игры и развлечения. Дети легко осваивают информационно – коммуникационные средства и традиционными наглядными средствами их сложно удивить. Поэтому, педагог должен искать интересные детям и, в то же время, несложные способы развития ребёнка. Вместе с тем, особую актуальность представляет выбор дидактических средств для детей, имеющих особые образовательные потребности</vt:lpstr>
      <vt:lpstr>В 13 веке французский монах Раймонд Луллий создал логическую машину в виде бумажных кругов разного диаметра, нанизанных на общий стержень (по типу пирамидки). В верхней части стержня устанавливается стрелка. Круги подвижны. Все они разделены на одинаковое количество секторов. При свободном вращении кругов под стрелкой оказываются определенные сектора. Луллий на секторах размещал рисунки, писал слова и целые изречения. Любой желающий мог задать вопрос и с помощью полученной комбинации получить ответ, который надо было расшифровать, подключив воображение. Раймунд Луллий заложил основы комбинаторики – он считал, что можно путем различных комбинаций уже известных нам понятий, выводить новые истины (зная буквы, мы можем сложить слова). </vt:lpstr>
      <vt:lpstr>Цель:                                        обогащение знаний детей о профессиях ;   Задачи:    -сформировать представления о трудовых функциях людей, орудиях труда, инструментах; -закрепить представления детей о профессиях взрослых ; -развить творческое воображение и речь детей ;  -развить познавательную активность; -обогатить активный словарь; -развить связную речь.   </vt:lpstr>
      <vt:lpstr>Методика построения кругов Луллия: На стержень нанизывается несколько(2,3 или более) кругов разного диаметра. Сверху устанавливают стрелку. Все круги разделяются на одинаковое число секторов. На них располагают картинки (представитель определенной профессии, орудия и средства работы, служебный транспорт, вопросы и загадки и т.д.). Круги и стрелка свободно двигаются независимо друг от друга. По желанию можно получить разные комбинации картинок, расположенных на секторах, и объединить, казалось бы, несовместимые объекты. </vt:lpstr>
      <vt:lpstr>В игре с кругами Луллия можно использовать как три, два круга, так и один (на этапе ознакомления) по своему усмотрению и в зависимости от возраста, знаний детей по теме «Профессии».  Условия игры Принимают участие до 8 детей старшего дошкольного возраста. Игроки могут распределить очередь по считалочке: I вариант. Подбор соответствия Игрок крутит круги и соединяет их стрелкой распределителем в соответствии с профессией и инструментом – помогающим человеку в работе, местом работы(транспортным средством, вопросами и загадками). После чего называет профессию , инструмент, а так же действия которые он выполняет с помощью  него (подходящее транспортное средство, ответы на вопросы и загадки ) II вариант. Элемент случайности в установке колец Участник крутит круги и соединяет их стрелкой распределителем в случайном порядке. После чего называет все необходимое  для данной профессии и рассказывает необходим ли элемент, выбранный  по принципу случайности, а также место работы. III вариант. Игра на развитие творческого воображения Игрок крутит круги и соединяет их стрелкой распределителем в любом порядке на его усмотрение. После чего называет профессию и всю сопутствующую информацию .Главное в этом варианте дать детям возможность пофантазировать. Игру можно продолжать несколько раз. В конце игры все игроки получают поощрительны фишки - напоминалки (можно сделать наклейки - памятки).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1</cp:lastModifiedBy>
  <cp:revision>31</cp:revision>
  <dcterms:created xsi:type="dcterms:W3CDTF">2021-11-30T12:57:49Z</dcterms:created>
  <dcterms:modified xsi:type="dcterms:W3CDTF">2022-11-22T05:07:31Z</dcterms:modified>
</cp:coreProperties>
</file>