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63" r:id="rId4"/>
    <p:sldId id="264" r:id="rId5"/>
    <p:sldId id="262" r:id="rId6"/>
    <p:sldId id="266" r:id="rId7"/>
    <p:sldId id="259" r:id="rId8"/>
    <p:sldId id="260" r:id="rId9"/>
    <p:sldId id="268" r:id="rId10"/>
    <p:sldId id="267" r:id="rId11"/>
    <p:sldId id="265" r:id="rId12"/>
    <p:sldId id="270" r:id="rId13"/>
    <p:sldId id="271" r:id="rId14"/>
    <p:sldId id="269" r:id="rId15"/>
    <p:sldId id="273" r:id="rId16"/>
    <p:sldId id="274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FF00"/>
    <a:srgbClr val="10E0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1" d="100"/>
          <a:sy n="51" d="100"/>
        </p:scale>
        <p:origin x="-1692" y="-5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A9B6-D6E2-4E91-B04B-A1EE3A8604EB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463E-B6DE-4244-9A1E-57F634A19B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009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A9B6-D6E2-4E91-B04B-A1EE3A8604EB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463E-B6DE-4244-9A1E-57F634A19B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645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A9B6-D6E2-4E91-B04B-A1EE3A8604EB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463E-B6DE-4244-9A1E-57F634A19B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66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A9B6-D6E2-4E91-B04B-A1EE3A8604EB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463E-B6DE-4244-9A1E-57F634A19B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471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A9B6-D6E2-4E91-B04B-A1EE3A8604EB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463E-B6DE-4244-9A1E-57F634A19B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628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A9B6-D6E2-4E91-B04B-A1EE3A8604EB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463E-B6DE-4244-9A1E-57F634A19B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663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A9B6-D6E2-4E91-B04B-A1EE3A8604EB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463E-B6DE-4244-9A1E-57F634A19B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295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A9B6-D6E2-4E91-B04B-A1EE3A8604EB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463E-B6DE-4244-9A1E-57F634A19B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888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A9B6-D6E2-4E91-B04B-A1EE3A8604EB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463E-B6DE-4244-9A1E-57F634A19B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113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A9B6-D6E2-4E91-B04B-A1EE3A8604EB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463E-B6DE-4244-9A1E-57F634A19B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275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A9B6-D6E2-4E91-B04B-A1EE3A8604EB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5463E-B6DE-4244-9A1E-57F634A19B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095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7A9B6-D6E2-4E91-B04B-A1EE3A8604EB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5463E-B6DE-4244-9A1E-57F634A19B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687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.png"/><Relationship Id="rId7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3.png"/><Relationship Id="rId9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2.png"/><Relationship Id="rId7" Type="http://schemas.openxmlformats.org/officeDocument/2006/relationships/image" Target="../media/image4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3.png"/><Relationship Id="rId9" Type="http://schemas.openxmlformats.org/officeDocument/2006/relationships/image" Target="../media/image4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2.png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2.pn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.png"/><Relationship Id="rId7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honoteka.org/uploads/posts/2022-02/1645156842_60-phonoteka-org-p-raduzhnie-foni-dlya-prezentatsii-6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888" cy="7029450"/>
          </a:xfrm>
          <a:prstGeom prst="rect">
            <a:avLst/>
          </a:prstGeom>
          <a:solidFill>
            <a:srgbClr val="EEECE1"/>
          </a:solidFill>
          <a:ln w="76200">
            <a:solidFill>
              <a:srgbClr val="00CCFF"/>
            </a:solidFill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9676" y="-1588"/>
            <a:ext cx="244475" cy="7031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3032" y="8485"/>
            <a:ext cx="244475" cy="702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99592" y="834971"/>
            <a:ext cx="77048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Проект </a:t>
            </a:r>
          </a:p>
          <a:p>
            <a:pPr algn="ctr"/>
            <a:r>
              <a:rPr lang="ru-RU" sz="3200" b="1" i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«Использование новой </a:t>
            </a:r>
            <a:r>
              <a:rPr lang="ru-RU" sz="3200" b="1" i="0" dirty="0" err="1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Stem</a:t>
            </a:r>
            <a:r>
              <a:rPr lang="ru-RU" sz="3200" b="1" i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–технологии «</a:t>
            </a:r>
            <a:r>
              <a:rPr lang="ru-RU" sz="3200" b="1" i="0" dirty="0" err="1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Йохокуб</a:t>
            </a:r>
            <a:r>
              <a:rPr lang="ru-RU" sz="3200" b="1" i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»  в работе с дошкольниками»</a:t>
            </a:r>
            <a:endParaRPr lang="ru-RU" sz="3200" b="1" i="0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47664" y="188640"/>
            <a:ext cx="62646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учреждения детский сад №36 «Яблонька»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973390" y="3244334"/>
            <a:ext cx="601628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 defTabSz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 defTabSz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 defTabSz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 defTabSz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 defTabSz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 defTabSz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 defTabSz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 defTabSz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 defTabSz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 defTabSz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 defTabSz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lvl="0" algn="r" defTabSz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Халаманова</a:t>
            </a:r>
            <a:r>
              <a:rPr lang="ru-RU" i="1" dirty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Т.Н </a:t>
            </a:r>
            <a:endParaRPr lang="ru-RU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9592" y="2860685"/>
            <a:ext cx="6511889" cy="39134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74071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honoteka.org/uploads/posts/2022-02/1645156842_60-phonoteka-org-p-raduzhnie-foni-dlya-prezentatsii-6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888" cy="7029450"/>
          </a:xfrm>
          <a:prstGeom prst="rect">
            <a:avLst/>
          </a:prstGeom>
          <a:solidFill>
            <a:srgbClr val="EEECE1"/>
          </a:solidFill>
          <a:ln w="76200">
            <a:solidFill>
              <a:srgbClr val="00CCFF"/>
            </a:solidFill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9676" y="-1588"/>
            <a:ext cx="244475" cy="7031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3032" y="8485"/>
            <a:ext cx="244475" cy="702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637" y="296062"/>
            <a:ext cx="2578164" cy="298553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346990"/>
            <a:ext cx="2653138" cy="298553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269" y="3544599"/>
            <a:ext cx="4136545" cy="337015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64369" y="3624910"/>
            <a:ext cx="4144946" cy="32095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397917"/>
            <a:ext cx="2658268" cy="28836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15238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honoteka.org/uploads/posts/2022-02/1645156842_60-phonoteka-org-p-raduzhnie-foni-dlya-prezentatsii-6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888" cy="7029450"/>
          </a:xfrm>
          <a:prstGeom prst="rect">
            <a:avLst/>
          </a:prstGeom>
          <a:solidFill>
            <a:srgbClr val="EEECE1"/>
          </a:solidFill>
          <a:ln w="76200">
            <a:solidFill>
              <a:srgbClr val="00CCFF"/>
            </a:solidFill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9676" y="-1588"/>
            <a:ext cx="244475" cy="7031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3032" y="8485"/>
            <a:ext cx="244475" cy="702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843808" y="188640"/>
            <a:ext cx="45365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normalizeH="0" baseline="0" noProof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Monotype Corsiva" pitchFamily="66" charset="0"/>
              </a:rPr>
              <a:t>«Развитие речи»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950" y="1857280"/>
            <a:ext cx="4399270" cy="44520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0304" y="1124744"/>
            <a:ext cx="4050167" cy="428026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152381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honoteka.org/uploads/posts/2022-02/1645156842_60-phonoteka-org-p-raduzhnie-foni-dlya-prezentatsii-6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888" cy="7029450"/>
          </a:xfrm>
          <a:prstGeom prst="rect">
            <a:avLst/>
          </a:prstGeom>
          <a:solidFill>
            <a:srgbClr val="EEECE1"/>
          </a:solidFill>
          <a:ln w="76200">
            <a:solidFill>
              <a:srgbClr val="00CCFF"/>
            </a:solidFill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9676" y="-1588"/>
            <a:ext cx="244475" cy="7031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3032" y="8485"/>
            <a:ext cx="244475" cy="702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627785" y="116632"/>
            <a:ext cx="4464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normalizeH="0" baseline="0" noProof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Monotype Corsiva" pitchFamily="66" charset="0"/>
              </a:rPr>
              <a:t>«Физическое</a:t>
            </a:r>
            <a:r>
              <a:rPr kumimoji="0" lang="ru-RU" sz="3600" b="1" i="0" u="none" strike="noStrike" kern="0" normalizeH="0" noProof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Monotype Corsiva" pitchFamily="66" charset="0"/>
              </a:rPr>
              <a:t> развитие</a:t>
            </a:r>
            <a:r>
              <a:rPr kumimoji="0" lang="ru-RU" sz="3600" b="1" i="0" u="none" strike="noStrike" kern="0" normalizeH="0" baseline="0" noProof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Monotype Corsiva" pitchFamily="66" charset="0"/>
              </a:rPr>
              <a:t>»</a:t>
            </a:r>
            <a:endParaRPr kumimoji="0" lang="ru-RU" sz="3600" b="1" i="0" u="none" strike="noStrike" kern="0" normalizeH="0" baseline="0" noProof="0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Monotype Corsiva" pitchFamily="66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772816"/>
            <a:ext cx="3837777" cy="44345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333615" y="481974"/>
            <a:ext cx="2735476" cy="39502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26251" y="4243012"/>
            <a:ext cx="3950203" cy="26149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344569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honoteka.org/uploads/posts/2022-02/1645156842_60-phonoteka-org-p-raduzhnie-foni-dlya-prezentatsii-6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888" cy="7029450"/>
          </a:xfrm>
          <a:prstGeom prst="rect">
            <a:avLst/>
          </a:prstGeom>
          <a:solidFill>
            <a:srgbClr val="EEECE1"/>
          </a:solidFill>
          <a:ln w="76200">
            <a:solidFill>
              <a:srgbClr val="00CCFF"/>
            </a:solidFill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9676" y="-1588"/>
            <a:ext cx="244475" cy="7031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3032" y="8485"/>
            <a:ext cx="244475" cy="702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64894" y="692696"/>
            <a:ext cx="51154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kern="0" dirty="0" smtClean="0">
                <a:ln w="0"/>
                <a:solidFill>
                  <a:srgbClr val="0066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endParaRPr lang="ru-RU" sz="2800" b="1" kern="0" dirty="0">
              <a:ln w="0"/>
              <a:solidFill>
                <a:srgbClr val="0066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64894" y="332656"/>
            <a:ext cx="54754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 w="0"/>
                <a:solidFill>
                  <a:srgbClr val="0066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Monotype Corsiva" pitchFamily="66" charset="0"/>
                <a:cs typeface="Times New Roman" pitchFamily="18" charset="0"/>
              </a:rPr>
              <a:t>«Сюжетно-ролевые игры»</a:t>
            </a:r>
            <a:endParaRPr kumimoji="0" lang="ru-RU" sz="3600" b="1" i="0" u="none" strike="noStrike" kern="0" cap="none" spc="0" normalizeH="0" baseline="0" noProof="0" dirty="0">
              <a:ln w="0"/>
              <a:solidFill>
                <a:srgbClr val="0066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29926" y="1404238"/>
            <a:ext cx="4452062" cy="422097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8671" y="1309518"/>
            <a:ext cx="3727137" cy="247420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010"/>
          <a:stretch/>
        </p:blipFill>
        <p:spPr bwMode="auto">
          <a:xfrm>
            <a:off x="5436096" y="4064064"/>
            <a:ext cx="2534011" cy="279854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40645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honoteka.org/uploads/posts/2022-02/1645156842_60-phonoteka-org-p-raduzhnie-foni-dlya-prezentatsii-6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888" cy="7029450"/>
          </a:xfrm>
          <a:prstGeom prst="rect">
            <a:avLst/>
          </a:prstGeom>
          <a:solidFill>
            <a:srgbClr val="EEECE1"/>
          </a:solidFill>
          <a:ln w="76200">
            <a:solidFill>
              <a:srgbClr val="00CCFF"/>
            </a:solidFill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9676" y="-1588"/>
            <a:ext cx="244475" cy="7031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3032" y="8485"/>
            <a:ext cx="244475" cy="702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64894" y="692696"/>
            <a:ext cx="51154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normalizeH="0" baseline="0" noProof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Monotype Corsiva" pitchFamily="66" charset="0"/>
              </a:rPr>
              <a:t>«Музыкальное</a:t>
            </a:r>
            <a:r>
              <a:rPr kumimoji="0" lang="ru-RU" sz="3600" b="1" i="0" u="none" strike="noStrike" kern="0" cap="none" spc="0" normalizeH="0" noProof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Monotype Corsiva" pitchFamily="66" charset="0"/>
              </a:rPr>
              <a:t> </a:t>
            </a:r>
            <a:r>
              <a:rPr kumimoji="0" lang="ru-RU" sz="3600" b="1" i="0" u="none" strike="noStrike" kern="0" cap="none" spc="0" normalizeH="0" noProof="0" dirty="0" smtClean="0">
                <a:ln w="0"/>
                <a:solidFill>
                  <a:srgbClr val="0066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Monotype Corsiva" pitchFamily="66" charset="0"/>
              </a:rPr>
              <a:t>развитие»</a:t>
            </a:r>
            <a:r>
              <a:rPr kumimoji="0" lang="ru-RU" sz="3600" b="1" i="0" u="none" strike="noStrike" kern="0" cap="none" spc="0" normalizeH="0" baseline="0" noProof="0" dirty="0" smtClean="0">
                <a:ln w="0"/>
                <a:solidFill>
                  <a:srgbClr val="0066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Monotype Corsiva" pitchFamily="66" charset="0"/>
              </a:rPr>
              <a:t> </a:t>
            </a:r>
            <a:endParaRPr kumimoji="0" lang="ru-RU" sz="3600" b="1" i="0" u="none" strike="noStrike" kern="0" cap="none" spc="0" normalizeH="0" baseline="0" noProof="0" dirty="0">
              <a:ln w="0"/>
              <a:solidFill>
                <a:srgbClr val="0066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Monotype Corsiva" pitchFamily="66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7728" y="1538126"/>
            <a:ext cx="4034332" cy="39516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7323" y="1988840"/>
            <a:ext cx="4283149" cy="41764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344569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honoteka.org/uploads/posts/2022-02/1645156842_60-phonoteka-org-p-raduzhnie-foni-dlya-prezentatsii-6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888" cy="7029450"/>
          </a:xfrm>
          <a:prstGeom prst="rect">
            <a:avLst/>
          </a:prstGeom>
          <a:solidFill>
            <a:srgbClr val="EEECE1"/>
          </a:solidFill>
          <a:ln w="76200">
            <a:solidFill>
              <a:srgbClr val="00CCFF"/>
            </a:solidFill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9676" y="-1588"/>
            <a:ext cx="244475" cy="7031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3032" y="8485"/>
            <a:ext cx="244475" cy="702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64894" y="692696"/>
            <a:ext cx="51154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kern="0" dirty="0">
                <a:ln w="0"/>
                <a:solidFill>
                  <a:srgbClr val="0066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75656" y="476672"/>
            <a:ext cx="59046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 w="0"/>
                <a:solidFill>
                  <a:srgbClr val="0066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Monotype Corsiva" pitchFamily="66" charset="0"/>
              </a:rPr>
              <a:t>«Изобразительное</a:t>
            </a:r>
            <a:r>
              <a:rPr kumimoji="0" lang="ru-RU" sz="3600" b="1" i="0" u="none" strike="noStrike" kern="0" cap="none" spc="0" normalizeH="0" noProof="0" dirty="0" smtClean="0">
                <a:ln w="0"/>
                <a:solidFill>
                  <a:srgbClr val="0066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Monotype Corsiva" pitchFamily="66" charset="0"/>
              </a:rPr>
              <a:t> развитие»</a:t>
            </a:r>
            <a:endParaRPr kumimoji="0" lang="ru-RU" sz="3600" b="0" i="0" u="none" strike="noStrike" kern="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Monotype Corsiva" pitchFamily="66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4703" y="1948966"/>
            <a:ext cx="4160382" cy="350059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6016" y="1215915"/>
            <a:ext cx="3955314" cy="257016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23546" y="4068124"/>
            <a:ext cx="3947784" cy="27898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50416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honoteka.org/uploads/posts/2022-02/1645156842_60-phonoteka-org-p-raduzhnie-foni-dlya-prezentatsii-6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888" cy="7029450"/>
          </a:xfrm>
          <a:prstGeom prst="rect">
            <a:avLst/>
          </a:prstGeom>
          <a:solidFill>
            <a:srgbClr val="EEECE1"/>
          </a:solidFill>
          <a:ln w="76200">
            <a:solidFill>
              <a:srgbClr val="00CCFF"/>
            </a:solidFill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9676" y="-1588"/>
            <a:ext cx="244475" cy="7031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3032" y="8485"/>
            <a:ext cx="244475" cy="702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64894" y="692696"/>
            <a:ext cx="51154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kern="0" dirty="0">
                <a:ln w="0"/>
                <a:solidFill>
                  <a:srgbClr val="0066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778078" y="332656"/>
            <a:ext cx="43862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 w="0"/>
                <a:solidFill>
                  <a:srgbClr val="0066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Monotype Corsiva" pitchFamily="66" charset="0"/>
                <a:cs typeface="Times New Roman" pitchFamily="18" charset="0"/>
              </a:rPr>
              <a:t>«Работа с родителями»</a:t>
            </a:r>
            <a:endParaRPr kumimoji="0" lang="ru-RU" sz="3600" b="1" i="0" u="none" strike="noStrike" kern="0" cap="none" spc="0" normalizeH="0" baseline="0" noProof="0" dirty="0">
              <a:ln w="0"/>
              <a:solidFill>
                <a:srgbClr val="0066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1443" y="1042474"/>
            <a:ext cx="3422445" cy="264428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2603" y="4058890"/>
            <a:ext cx="3545468" cy="27892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8104" y="3969457"/>
            <a:ext cx="3583990" cy="26999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8184" y="989082"/>
            <a:ext cx="2761068" cy="26158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9913" y="989082"/>
            <a:ext cx="2120239" cy="252484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692272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honoteka.org/uploads/posts/2022-02/1645156842_60-phonoteka-org-p-raduzhnie-foni-dlya-prezentatsii-6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888" cy="7029450"/>
          </a:xfrm>
          <a:prstGeom prst="rect">
            <a:avLst/>
          </a:prstGeom>
          <a:solidFill>
            <a:srgbClr val="EEECE1"/>
          </a:solidFill>
          <a:ln w="76200">
            <a:solidFill>
              <a:srgbClr val="00CCFF"/>
            </a:solidFill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9676" y="-1588"/>
            <a:ext cx="244475" cy="7031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3032" y="8485"/>
            <a:ext cx="244475" cy="702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64894" y="692696"/>
            <a:ext cx="51154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kern="0" dirty="0">
                <a:ln w="0"/>
                <a:solidFill>
                  <a:srgbClr val="0066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5041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honoteka.org/uploads/posts/2022-02/1645156842_60-phonoteka-org-p-raduzhnie-foni-dlya-prezentatsii-6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888" cy="7029450"/>
          </a:xfrm>
          <a:prstGeom prst="rect">
            <a:avLst/>
          </a:prstGeom>
          <a:solidFill>
            <a:srgbClr val="EEECE1"/>
          </a:solidFill>
          <a:ln w="76200">
            <a:solidFill>
              <a:srgbClr val="00CCFF"/>
            </a:solidFill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9676" y="-1588"/>
            <a:ext cx="244475" cy="7031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3032" y="8485"/>
            <a:ext cx="244475" cy="702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41443" y="-5619631"/>
            <a:ext cx="8751037" cy="13295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ru-RU" b="1" dirty="0" smtClean="0"/>
          </a:p>
          <a:p>
            <a:pPr fontAlgn="base"/>
            <a:endParaRPr lang="ru-RU" b="1" dirty="0"/>
          </a:p>
          <a:p>
            <a:pPr fontAlgn="base"/>
            <a:endParaRPr lang="ru-RU" b="1" dirty="0" smtClean="0"/>
          </a:p>
          <a:p>
            <a:pPr fontAlgn="base"/>
            <a:endParaRPr lang="ru-RU" b="1" dirty="0"/>
          </a:p>
          <a:p>
            <a:pPr fontAlgn="base"/>
            <a:endParaRPr lang="ru-RU" b="1" dirty="0" smtClean="0"/>
          </a:p>
          <a:p>
            <a:pPr fontAlgn="base"/>
            <a:endParaRPr lang="ru-RU" b="1" dirty="0"/>
          </a:p>
          <a:p>
            <a:pPr fontAlgn="base"/>
            <a:endParaRPr lang="ru-RU" b="1" dirty="0" smtClean="0"/>
          </a:p>
          <a:p>
            <a:pPr fontAlgn="base"/>
            <a:endParaRPr lang="ru-RU" b="1" dirty="0"/>
          </a:p>
          <a:p>
            <a:pPr fontAlgn="base"/>
            <a:endParaRPr lang="ru-RU" b="1" dirty="0" smtClean="0"/>
          </a:p>
          <a:p>
            <a:pPr fontAlgn="base"/>
            <a:endParaRPr lang="ru-RU" b="1" dirty="0"/>
          </a:p>
          <a:p>
            <a:pPr fontAlgn="base"/>
            <a:endParaRPr lang="ru-RU" b="1" dirty="0" smtClean="0"/>
          </a:p>
          <a:p>
            <a:pPr fontAlgn="base"/>
            <a:endParaRPr lang="ru-RU" b="1" dirty="0"/>
          </a:p>
          <a:p>
            <a:pPr fontAlgn="base"/>
            <a:endParaRPr lang="ru-RU" b="1" dirty="0" smtClean="0"/>
          </a:p>
          <a:p>
            <a:pPr fontAlgn="base"/>
            <a:endParaRPr lang="ru-RU" b="1" dirty="0"/>
          </a:p>
          <a:p>
            <a:pPr fontAlgn="base"/>
            <a:endParaRPr lang="ru-RU" b="1" dirty="0" smtClean="0"/>
          </a:p>
          <a:p>
            <a:pPr fontAlgn="base"/>
            <a:endParaRPr lang="ru-RU" b="1" dirty="0"/>
          </a:p>
          <a:p>
            <a:pPr fontAlgn="base"/>
            <a:endParaRPr lang="ru-RU" b="1" dirty="0" smtClean="0"/>
          </a:p>
          <a:p>
            <a:pPr fontAlgn="base"/>
            <a:endParaRPr lang="ru-RU" b="1" dirty="0"/>
          </a:p>
          <a:p>
            <a:pPr fontAlgn="base"/>
            <a:endParaRPr lang="ru-RU" b="1" dirty="0" smtClean="0"/>
          </a:p>
          <a:p>
            <a:pPr fontAlgn="base"/>
            <a:endParaRPr lang="ru-RU" b="1" dirty="0"/>
          </a:p>
          <a:p>
            <a:pPr fontAlgn="base"/>
            <a:endParaRPr lang="ru-RU" b="1" dirty="0" smtClean="0"/>
          </a:p>
          <a:p>
            <a:pPr fontAlgn="base"/>
            <a:r>
              <a:rPr lang="ru-RU" sz="1600" b="1" dirty="0" smtClean="0"/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Сейчас в современном образовании очевиден переход к комплексному подходу в обучении, сочетанию естественных наук с новейшими технологиями, основами робототехники, математики. Этот подход очень ярко выражен в одном из современных трендов -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STEAM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– образовании. </a:t>
            </a:r>
          </a:p>
          <a:p>
            <a:pPr fontAlgn="base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Одной из уникальных технологий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STEAM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– образования является технология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Йохокуб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которая эффективно развивает умение критически мыслить, владеть навыками моделирования, исследования, коммуникации, способности к взаимодействию, креативности </a:t>
            </a:r>
          </a:p>
          <a:p>
            <a:pPr fontAlgn="base"/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Йохокуб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– это развивающий, вдохновляющий на изобретение и творчество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экоконструктор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состоящий из кубиков и призм, которые собираются в 3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формате из плоских форм и соединяются между собой скобками в любом направлении. Как утверждает изобретатель этого конструктора Елена Чуйкова: «Хотите вырастить пытливого инженера, умельца, дизайнера и новатора, дайте ребёнку конструктор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Йохокуб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fontAlgn="base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По моему мнению, начинать готовить будущих инженеров, дизайнеров, новаторов необходимо как можно раньше – в дошкольном возрасте.  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«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Йохокуб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это первый в России 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картонный конструктор, позволяющий создавать различные фигуры из кубов и призм. Игрушка развивает воображение и мелкую моторику. Предназначен для детей от 5 - 12 лет. Также популярен среди взрослых творческих людей. Благодаря особому способу соединения модели из конструктора «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Йохокуб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 прочны и могут быть пересобраны в новые формы.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Эта особенность дает конструктору «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Йохокуб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 преимущество перед другими игрушками из картона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Кубики из картона очень легко декорировать — раскрашивать, наклеивать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стикеры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аппликации, производить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декупаж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Модели из конструктора «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Йохокуб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 сами по себе уже являются дизайнерскими предметами интерьера.   С «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Йохокуб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 полет фантазии обеспечен.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Из конструктора «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Йохокуб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 вы можете собрать все, что угодно — от традиционных для кубиков домиков и крепости, до футбольного мяча. А также динозавров, домашних животных, героев мультфильмов, космические корабли, машинки, роботов и многое другое.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Предлагая ребенку игрушки из возобновляемых природных материалов, вы тем самым обучаете его основам экологии и бережному отношению к природе.</a:t>
            </a:r>
          </a:p>
          <a:p>
            <a:r>
              <a:rPr lang="ru-RU" sz="16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472245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honoteka.org/uploads/posts/2022-02/1645156842_60-phonoteka-org-p-raduzhnie-foni-dlya-prezentatsii-6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888" cy="7029450"/>
          </a:xfrm>
          <a:prstGeom prst="rect">
            <a:avLst/>
          </a:prstGeom>
          <a:solidFill>
            <a:srgbClr val="EEECE1"/>
          </a:solidFill>
          <a:ln w="76200">
            <a:solidFill>
              <a:srgbClr val="00CCFF"/>
            </a:solidFill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9676" y="-1588"/>
            <a:ext cx="244475" cy="7031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3032" y="8485"/>
            <a:ext cx="244475" cy="702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51520" y="260649"/>
            <a:ext cx="446449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457200" algn="just" defTabSz="91440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normalizeH="0" baseline="0" noProof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/>
                <a:ea typeface="Calibri"/>
              </a:rPr>
              <a:t>«ЙОХОКУБ»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</a:rPr>
              <a:t> – первый в России картонный конструктор. Состоит из </a:t>
            </a:r>
            <a:r>
              <a:rPr kumimoji="0" lang="ru-RU" sz="2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</a:rPr>
              <a:t>самосборных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</a:rPr>
              <a:t> кубиков и треугольных призм в наборе с крепежами для сборки любых форм без использования клея</a:t>
            </a:r>
            <a:r>
              <a:rPr kumimoji="0" lang="ru-RU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</a:rPr>
              <a:t>. </a:t>
            </a:r>
          </a:p>
          <a:p>
            <a:pPr marL="0" marR="0" lvl="0" indent="457200" algn="just" defTabSz="91440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Calibri"/>
            </a:endParaRPr>
          </a:p>
          <a:p>
            <a:pPr marL="0" marR="0" lvl="0" indent="457200" algn="just" defTabSz="91440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Calibri"/>
              </a:rPr>
              <a:t>Деталь сгибается по линиям сгибов и собирается в кубик или призму. После сборки детали скрепляются между собой картонной скобой благодаря наличию парных прорезей со всех сторон. Скоба крепко защелкивает детали между собой, обеспечивая прочность конструкции. 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4313" y="260649"/>
            <a:ext cx="3168351" cy="191617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10E08C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" name="Рисунок 8" descr="C:\Users\Admin\AppData\Local\Microsoft\Windows\INetCache\Content.Word\00000002.png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6055921" y="1850102"/>
            <a:ext cx="1965137" cy="32507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10E08C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3" descr="0000000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4825845"/>
            <a:ext cx="2880063" cy="202412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10E08C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40713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honoteka.org/uploads/posts/2022-02/1645156842_60-phonoteka-org-p-raduzhnie-foni-dlya-prezentatsii-6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888" cy="7029450"/>
          </a:xfrm>
          <a:prstGeom prst="rect">
            <a:avLst/>
          </a:prstGeom>
          <a:solidFill>
            <a:srgbClr val="EEECE1"/>
          </a:solidFill>
          <a:ln w="76200">
            <a:solidFill>
              <a:srgbClr val="00CCFF"/>
            </a:solidFill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9676" y="-1588"/>
            <a:ext cx="244475" cy="7031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3032" y="8485"/>
            <a:ext cx="244475" cy="702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41443" y="58847"/>
            <a:ext cx="884823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i="0" dirty="0" smtClean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Значимость конструктора «</a:t>
            </a:r>
            <a:r>
              <a:rPr lang="ru-RU" sz="2400" b="1" i="0" dirty="0" err="1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Йохокуб</a:t>
            </a:r>
            <a:r>
              <a:rPr lang="ru-RU" sz="2400" b="1" i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» для личностного и психического развития дошкольников:</a:t>
            </a:r>
          </a:p>
          <a:p>
            <a:pPr algn="ctr"/>
            <a:endParaRPr lang="ru-RU" sz="2400" b="1" i="0" dirty="0" smtClean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b="0" i="0" dirty="0" smtClean="0">
                <a:effectLst/>
                <a:latin typeface="Times New Roman" pitchFamily="18" charset="0"/>
                <a:cs typeface="Times New Roman" pitchFamily="18" charset="0"/>
              </a:rPr>
              <a:t>выступает как инструментарий для использования детьми в самостоятельной и организованной видах деятельности;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b="0" i="0" dirty="0" smtClean="0">
                <a:effectLst/>
                <a:latin typeface="Times New Roman" pitchFamily="18" charset="0"/>
                <a:cs typeface="Times New Roman" pitchFamily="18" charset="0"/>
              </a:rPr>
              <a:t>развивает и совершенствует игровую деятельность;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b="0" i="0" dirty="0" smtClean="0">
                <a:effectLst/>
                <a:latin typeface="Times New Roman" pitchFamily="18" charset="0"/>
                <a:cs typeface="Times New Roman" pitchFamily="18" charset="0"/>
              </a:rPr>
              <a:t>активизирует двигательную деятельность;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b="0" i="0" dirty="0" smtClean="0">
                <a:effectLst/>
                <a:latin typeface="Times New Roman" pitchFamily="18" charset="0"/>
                <a:cs typeface="Times New Roman" pitchFamily="18" charset="0"/>
              </a:rPr>
              <a:t>предоставляет необходимую свободу для обдумывания и реализации конструктивных идей и игровых замыслов;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b="0" i="0" dirty="0" smtClean="0">
                <a:effectLst/>
                <a:latin typeface="Times New Roman" pitchFamily="18" charset="0"/>
                <a:cs typeface="Times New Roman" pitchFamily="18" charset="0"/>
              </a:rPr>
              <a:t>помогает реализовывать замысел и проявлять упорство в достижении поставленной цели;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b="0" i="0" dirty="0" smtClean="0">
                <a:effectLst/>
                <a:latin typeface="Times New Roman"/>
              </a:rPr>
              <a:t>помогает  формировать инженерный и критический стиль мышления,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b="0" i="0" dirty="0" smtClean="0">
                <a:effectLst/>
                <a:latin typeface="Times New Roman" pitchFamily="18" charset="0"/>
                <a:cs typeface="Times New Roman" pitchFamily="18" charset="0"/>
              </a:rPr>
              <a:t> способствует проявлению детской инициативы.</a:t>
            </a:r>
            <a:endParaRPr lang="ru-RU" sz="2400" b="0" i="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5147442"/>
            <a:ext cx="1825023" cy="16562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10E08C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574071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honoteka.org/uploads/posts/2022-02/1645156842_60-phonoteka-org-p-raduzhnie-foni-dlya-prezentatsii-6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888" cy="7029450"/>
          </a:xfrm>
          <a:prstGeom prst="rect">
            <a:avLst/>
          </a:prstGeom>
          <a:solidFill>
            <a:srgbClr val="EEECE1"/>
          </a:solidFill>
          <a:ln w="76200">
            <a:solidFill>
              <a:srgbClr val="00CCFF"/>
            </a:solidFill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9676" y="-1588"/>
            <a:ext cx="244475" cy="7031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3032" y="8485"/>
            <a:ext cx="244475" cy="702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51520" y="-1233815"/>
            <a:ext cx="8738156" cy="784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just" fontAlgn="base"/>
            <a:endParaRPr lang="ru-RU" sz="2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7200" algn="just" fontAlgn="base"/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7200" algn="just" fontAlgn="base"/>
            <a:endParaRPr lang="ru-RU" sz="2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7200" algn="just" fontAlgn="base"/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7200" algn="just" fontAlgn="base"/>
            <a:endParaRPr lang="ru-RU" sz="2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7200" algn="ctr" fontAlgn="base"/>
            <a:r>
              <a:rPr lang="ru-RU" sz="24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Педагогическое </a:t>
            </a:r>
            <a:r>
              <a:rPr lang="ru-RU" sz="2400" b="1" dirty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значение игры "</a:t>
            </a:r>
            <a:r>
              <a:rPr lang="ru-RU" sz="2400" b="1" dirty="0" err="1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Йохокуб</a:t>
            </a:r>
            <a:r>
              <a:rPr lang="ru-RU" sz="2400" b="1" dirty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".</a:t>
            </a:r>
          </a:p>
          <a:p>
            <a:pPr lvl="0" indent="457200" algn="just"/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Конструктор ЙОХОКУБ через игру развивает абстрактное мышление, конструкторские навыки, творческие способности и мелкую моторику. Приучает к коллективному творчеству в разновозрастной группе.</a:t>
            </a:r>
            <a:r>
              <a:rPr lang="ru-RU" sz="2400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indent="457200" algn="just"/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7200" algn="ctr"/>
            <a:r>
              <a:rPr lang="ru-RU" sz="24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Направлений для использования в ДОУ много</a:t>
            </a:r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 indent="457200" algn="ctr"/>
            <a:endParaRPr lang="ru-RU" sz="24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7200" algn="just"/>
            <a:r>
              <a:rPr lang="ru-RU" sz="2400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Познавательная деятельность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напольные и настольные игры,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игры.</a:t>
            </a:r>
          </a:p>
          <a:p>
            <a:pPr lvl="0" indent="457200" algn="just"/>
            <a:r>
              <a:rPr lang="ru-RU" sz="2400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Театральная деятельность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изготовление декораций, атрибутов.</a:t>
            </a:r>
          </a:p>
          <a:p>
            <a:pPr lvl="0" indent="457200" algn="just"/>
            <a:r>
              <a:rPr lang="ru-RU" sz="2400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Художественное творчество: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3Д дизайн, создание предметов творчества.</a:t>
            </a:r>
          </a:p>
          <a:p>
            <a:pPr lvl="0" indent="457200" algn="just"/>
            <a:r>
              <a:rPr lang="ru-RU" sz="2400" u="sng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Мультстудия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создание мультфильмов.</a:t>
            </a:r>
          </a:p>
          <a:p>
            <a:pPr lvl="0" indent="457200" algn="just"/>
            <a:r>
              <a:rPr lang="ru-RU" sz="2400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Экологические кружки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создание эко ферм и т. д.</a:t>
            </a:r>
          </a:p>
        </p:txBody>
      </p:sp>
    </p:spTree>
    <p:extLst>
      <p:ext uri="{BB962C8B-B14F-4D97-AF65-F5344CB8AC3E}">
        <p14:creationId xmlns:p14="http://schemas.microsoft.com/office/powerpoint/2010/main" val="15740713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honoteka.org/uploads/posts/2022-02/1645156842_60-phonoteka-org-p-raduzhnie-foni-dlya-prezentatsii-6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888" cy="7029450"/>
          </a:xfrm>
          <a:prstGeom prst="rect">
            <a:avLst/>
          </a:prstGeom>
          <a:solidFill>
            <a:srgbClr val="EEECE1"/>
          </a:solidFill>
          <a:ln w="76200">
            <a:solidFill>
              <a:srgbClr val="00CCFF"/>
            </a:solidFill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9676" y="-1588"/>
            <a:ext cx="244475" cy="7031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3032" y="8485"/>
            <a:ext cx="244475" cy="702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331640" y="260648"/>
            <a:ext cx="66247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normalizeH="0" baseline="0" noProof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Monotype Corsiva" pitchFamily="66" charset="0"/>
              </a:rPr>
              <a:t>«Математическое</a:t>
            </a:r>
            <a:r>
              <a:rPr kumimoji="0" lang="ru-RU" sz="3600" b="1" i="0" u="none" strike="noStrike" kern="0" normalizeH="0" noProof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Monotype Corsiva" pitchFamily="66" charset="0"/>
              </a:rPr>
              <a:t> развитие</a:t>
            </a:r>
            <a:r>
              <a:rPr kumimoji="0" lang="ru-RU" sz="3600" b="1" i="0" u="none" strike="noStrike" kern="0" normalizeH="0" baseline="0" noProof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Monotype Corsiva" pitchFamily="66" charset="0"/>
              </a:rPr>
              <a:t>»</a:t>
            </a:r>
            <a:endParaRPr kumimoji="0" lang="ru-RU" sz="3600" b="1" i="0" u="none" strike="noStrike" kern="0" normalizeH="0" baseline="0" noProof="0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Monotype Corsiva" pitchFamily="66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552" y="980728"/>
            <a:ext cx="3513321" cy="28030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4122" y="944758"/>
            <a:ext cx="3552120" cy="280476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2955" y="4149080"/>
            <a:ext cx="3559918" cy="243209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8147" y="4149080"/>
            <a:ext cx="3724070" cy="262161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152381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honoteka.org/uploads/posts/2022-02/1645156842_60-phonoteka-org-p-raduzhnie-foni-dlya-prezentatsii-6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888" cy="7029450"/>
          </a:xfrm>
          <a:prstGeom prst="rect">
            <a:avLst/>
          </a:prstGeom>
          <a:solidFill>
            <a:srgbClr val="EEECE1"/>
          </a:solidFill>
          <a:ln w="76200">
            <a:solidFill>
              <a:srgbClr val="00CCFF"/>
            </a:solidFill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9676" y="-1588"/>
            <a:ext cx="244475" cy="7031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3032" y="8485"/>
            <a:ext cx="244475" cy="702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763688" y="188640"/>
            <a:ext cx="58326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normalizeH="0" baseline="0" noProof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Monotype Corsiva" pitchFamily="66" charset="0"/>
              </a:rPr>
              <a:t>«Обучение грамоте»</a:t>
            </a:r>
            <a:endParaRPr kumimoji="0" lang="ru-RU" sz="3600" b="1" i="0" u="none" strike="noStrike" kern="0" normalizeH="0" baseline="0" noProof="0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Monotype Corsiva" pitchFamily="66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887" y="980728"/>
            <a:ext cx="3562483" cy="28803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2040" y="834971"/>
            <a:ext cx="3762696" cy="30647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024" y="4293244"/>
            <a:ext cx="3384272" cy="25665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5425" y="4158536"/>
            <a:ext cx="3345906" cy="250731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74071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honoteka.org/uploads/posts/2022-02/1645156842_60-phonoteka-org-p-raduzhnie-foni-dlya-prezentatsii-6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888" cy="7029450"/>
          </a:xfrm>
          <a:prstGeom prst="rect">
            <a:avLst/>
          </a:prstGeom>
          <a:solidFill>
            <a:srgbClr val="EEECE1"/>
          </a:solidFill>
          <a:ln w="76200">
            <a:solidFill>
              <a:srgbClr val="00CCFF"/>
            </a:solidFill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9676" y="-1588"/>
            <a:ext cx="244475" cy="7031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3032" y="8485"/>
            <a:ext cx="244475" cy="702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339752" y="260648"/>
            <a:ext cx="45365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normalizeH="0" baseline="0" noProof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Monotype Corsiva" pitchFamily="66" charset="0"/>
              </a:rPr>
              <a:t>«Окружающий мир»</a:t>
            </a:r>
            <a:endParaRPr kumimoji="0" lang="ru-RU" sz="3600" b="1" i="0" u="none" strike="noStrike" kern="0" normalizeH="0" baseline="0" noProof="0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Monotype Corsiva" pitchFamily="66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214" y="1115634"/>
            <a:ext cx="3766006" cy="27483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0032" y="1115634"/>
            <a:ext cx="3680626" cy="27483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77422" y="4215626"/>
            <a:ext cx="6395711" cy="248309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740713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honoteka.org/uploads/posts/2022-02/1645156842_60-phonoteka-org-p-raduzhnie-foni-dlya-prezentatsii-6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888" cy="7029450"/>
          </a:xfrm>
          <a:prstGeom prst="rect">
            <a:avLst/>
          </a:prstGeom>
          <a:solidFill>
            <a:srgbClr val="EEECE1"/>
          </a:solidFill>
          <a:ln w="76200">
            <a:solidFill>
              <a:srgbClr val="00CCFF"/>
            </a:solidFill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9676" y="-1588"/>
            <a:ext cx="244475" cy="7031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3032" y="8485"/>
            <a:ext cx="244475" cy="702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411760" y="188640"/>
            <a:ext cx="39604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normalizeH="0" baseline="0" noProof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Monotype Corsiva" pitchFamily="66" charset="0"/>
              </a:rPr>
              <a:t>«Конструирование»</a:t>
            </a:r>
            <a:endParaRPr kumimoji="0" lang="ru-RU" sz="3600" b="1" i="0" u="none" strike="noStrike" kern="0" normalizeH="0" baseline="0" noProof="0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Monotype Corsiva" pitchFamily="66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4520" y="969632"/>
            <a:ext cx="2662426" cy="295869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8887" y="1070092"/>
            <a:ext cx="2809622" cy="29747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5896" y="4264885"/>
            <a:ext cx="4465750" cy="27730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50884" y="1041179"/>
            <a:ext cx="2631120" cy="29667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52381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372</Words>
  <Application>Microsoft Office PowerPoint</Application>
  <PresentationFormat>Экран (4:3)</PresentationFormat>
  <Paragraphs>88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Юлия</cp:lastModifiedBy>
  <cp:revision>16</cp:revision>
  <dcterms:created xsi:type="dcterms:W3CDTF">2023-09-05T16:00:10Z</dcterms:created>
  <dcterms:modified xsi:type="dcterms:W3CDTF">2024-02-24T16:34:59Z</dcterms:modified>
</cp:coreProperties>
</file>