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38"/>
  </p:notesMasterIdLst>
  <p:sldIdLst>
    <p:sldId id="256" r:id="rId2"/>
    <p:sldId id="258" r:id="rId3"/>
    <p:sldId id="261" r:id="rId4"/>
    <p:sldId id="325" r:id="rId5"/>
    <p:sldId id="266" r:id="rId6"/>
    <p:sldId id="329" r:id="rId7"/>
    <p:sldId id="330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321" r:id="rId17"/>
    <p:sldId id="322" r:id="rId18"/>
    <p:sldId id="277" r:id="rId19"/>
    <p:sldId id="278" r:id="rId20"/>
    <p:sldId id="282" r:id="rId21"/>
    <p:sldId id="281" r:id="rId22"/>
    <p:sldId id="283" r:id="rId23"/>
    <p:sldId id="284" r:id="rId24"/>
    <p:sldId id="315" r:id="rId25"/>
    <p:sldId id="316" r:id="rId26"/>
    <p:sldId id="285" r:id="rId27"/>
    <p:sldId id="323" r:id="rId28"/>
    <p:sldId id="289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37" autoAdjust="0"/>
  </p:normalViewPr>
  <p:slideViewPr>
    <p:cSldViewPr>
      <p:cViewPr varScale="1">
        <p:scale>
          <a:sx n="104" d="100"/>
          <a:sy n="104" d="100"/>
        </p:scale>
        <p:origin x="2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117E36-CB98-4ECD-BBB6-F9D809AE3B75}" type="datetimeFigureOut">
              <a:rPr lang="ru-RU" smtClean="0"/>
              <a:pPr/>
              <a:t>вс 25.02.24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572DE0-BE59-4D1D-B174-9A07F93049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098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вс 25.02.24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2080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25.02.24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076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25.02.24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447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25.02.24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вс 25.02.24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7203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25.02.24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813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25.02.24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298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25.02.24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276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25.02.24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705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25.02.24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63951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5B106E36-FD25-4E2D-B0AA-010F637433A0}" type="datetimeFigureOut">
              <a:rPr lang="ru-RU" smtClean="0"/>
              <a:pPr/>
              <a:t>вс 25.02.24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36431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4768" y="6309360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вс 25.02.24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9360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3382" y="6309360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346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29.xml"/><Relationship Id="rId3" Type="http://schemas.openxmlformats.org/officeDocument/2006/relationships/slide" Target="slide6.xml"/><Relationship Id="rId7" Type="http://schemas.openxmlformats.org/officeDocument/2006/relationships/slide" Target="slide14.xml"/><Relationship Id="rId12" Type="http://schemas.openxmlformats.org/officeDocument/2006/relationships/slide" Target="slide28.xml"/><Relationship Id="rId2" Type="http://schemas.openxmlformats.org/officeDocument/2006/relationships/slide" Target="slide4.xml"/><Relationship Id="rId16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11" Type="http://schemas.openxmlformats.org/officeDocument/2006/relationships/slide" Target="slide26.xml"/><Relationship Id="rId5" Type="http://schemas.openxmlformats.org/officeDocument/2006/relationships/slide" Target="slide10.xml"/><Relationship Id="rId15" Type="http://schemas.openxmlformats.org/officeDocument/2006/relationships/slide" Target="slide33.xml"/><Relationship Id="rId10" Type="http://schemas.openxmlformats.org/officeDocument/2006/relationships/slide" Target="slide22.xml"/><Relationship Id="rId4" Type="http://schemas.openxmlformats.org/officeDocument/2006/relationships/slide" Target="slide8.xml"/><Relationship Id="rId9" Type="http://schemas.openxmlformats.org/officeDocument/2006/relationships/slide" Target="slide20.xml"/><Relationship Id="rId14" Type="http://schemas.openxmlformats.org/officeDocument/2006/relationships/slide" Target="slide3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0;&#1086;&#1088;&#1077;&#1081;&#1089;%20&#1045;.&#1043;\&#1055;&#1091;&#1096;&#1082;&#1080;&#1085;%20&#1055;&#1086;&#1074;&#1077;&#1089;&#1090;&#1080;%20&#1041;&#1077;&#1083;&#1082;&#1080;&#1085;&#1072;%20&#1057;&#1074;&#1086;&#1103;%20&#1048;&#1075;&#1088;&#1072;\sviridov_-_vals_metel.mp3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692696"/>
            <a:ext cx="83529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Литературная викторина </a:t>
            </a:r>
          </a:p>
          <a:p>
            <a:pPr algn="ctr"/>
            <a:endParaRPr lang="ru-RU" sz="1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(по повести А.С.Пушкина «Барышня-крестьянка»)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492896"/>
            <a:ext cx="2605087" cy="3611906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2285984" y="571480"/>
            <a:ext cx="6357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onstantia" pitchFamily="18" charset="0"/>
              </a:rPr>
              <a:t>«Что в имени твоём…»</a:t>
            </a:r>
            <a:endParaRPr lang="ru-RU" sz="40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89628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2564904"/>
            <a:ext cx="777686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О ком идет речь?</a:t>
            </a:r>
            <a:endParaRPr lang="ru-RU" sz="1400" b="1" i="1" dirty="0" smtClean="0">
              <a:latin typeface="Constantia" panose="02030602050306030303" pitchFamily="18" charset="0"/>
              <a:cs typeface="Times New Roman" panose="02020603050405020304" pitchFamily="18" charset="0"/>
            </a:endParaRPr>
          </a:p>
          <a:p>
            <a:pPr algn="ctr"/>
            <a:endParaRPr lang="ru-RU" sz="1000" b="1" i="1" dirty="0" smtClean="0">
              <a:latin typeface="Constantia" panose="02030602050306030303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i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«Он выстроил дом по собственному плану, завел у себя у себя </a:t>
            </a:r>
            <a:r>
              <a:rPr lang="ru-RU" sz="2800" b="1" i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суконную фабрику</a:t>
            </a:r>
            <a:r>
              <a:rPr lang="ru-RU" sz="2800" i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, устроил доходы и стал почитать себя умнейшим человеком во всем </a:t>
            </a:r>
            <a:r>
              <a:rPr lang="ru-RU" sz="2800" i="1" dirty="0" err="1" smtClean="0">
                <a:latin typeface="Constantia" panose="02030602050306030303" pitchFamily="18" charset="0"/>
                <a:cs typeface="Times New Roman" panose="02020603050405020304" pitchFamily="18" charset="0"/>
              </a:rPr>
              <a:t>околодке</a:t>
            </a:r>
            <a:r>
              <a:rPr lang="ru-RU" sz="2800" i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…»</a:t>
            </a:r>
            <a:endParaRPr lang="ru-RU" sz="2800" i="1" dirty="0">
              <a:latin typeface="Constantia" panose="02030602050306030303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2285984" y="571480"/>
            <a:ext cx="6357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onstantia" pitchFamily="18" charset="0"/>
              </a:rPr>
              <a:t>«Что в имени твоём…»</a:t>
            </a:r>
            <a:endParaRPr lang="ru-RU" sz="40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89628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5736" y="1739363"/>
            <a:ext cx="6678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Monotype Corsiva" pitchFamily="66" charset="0"/>
              </a:rPr>
              <a:t>Иван Петрович Берестов</a:t>
            </a:r>
            <a:endParaRPr lang="ru-RU" sz="36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60648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57422" y="500042"/>
            <a:ext cx="6000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onstantia" pitchFamily="18" charset="0"/>
              </a:rPr>
              <a:t>«Что в имени твоём…»</a:t>
            </a:r>
            <a:endParaRPr lang="ru-RU" sz="40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4480" y="2857496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latin typeface="Constantia" pitchFamily="18" charset="0"/>
              </a:rPr>
              <a:t>Имя, отчество Муромского</a:t>
            </a:r>
            <a:endParaRPr lang="ru-RU" sz="3200" i="1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1428728" cy="135732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9712" y="642918"/>
            <a:ext cx="62356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onstantia" pitchFamily="18" charset="0"/>
              </a:rPr>
              <a:t>«Что в имени твоём…»</a:t>
            </a:r>
            <a:endParaRPr lang="ru-RU" sz="40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792" y="1844824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Monotype Corsiva" pitchFamily="66" charset="0"/>
              </a:rPr>
              <a:t>Григорий Иванович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89628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28860" y="571480"/>
            <a:ext cx="5715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onstantia" pitchFamily="18" charset="0"/>
              </a:rPr>
              <a:t>«Что в имени твоём…»</a:t>
            </a:r>
            <a:endParaRPr lang="ru-RU" sz="40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2924944"/>
            <a:ext cx="72152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latin typeface="Constantia" pitchFamily="18" charset="0"/>
              </a:rPr>
              <a:t>Кто умирал со скуки «В этой варварской России?»</a:t>
            </a:r>
            <a:endParaRPr lang="ru-RU" sz="3200" i="1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18190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23728" y="500042"/>
            <a:ext cx="5948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onstantia" pitchFamily="18" charset="0"/>
              </a:rPr>
              <a:t>«Что в имени твоём…»</a:t>
            </a:r>
            <a:endParaRPr lang="ru-RU" sz="40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75856" y="2204864"/>
            <a:ext cx="4438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Monotype Corsiva" pitchFamily="66" charset="0"/>
              </a:rPr>
              <a:t>Мисс </a:t>
            </a:r>
            <a:r>
              <a:rPr lang="ru-RU" sz="3600" dirty="0" err="1" smtClean="0">
                <a:latin typeface="Monotype Corsiva" pitchFamily="66" charset="0"/>
              </a:rPr>
              <a:t>Жаксон</a:t>
            </a:r>
            <a:endParaRPr lang="ru-RU" sz="36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1680" y="785794"/>
            <a:ext cx="7056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onstantia" pitchFamily="18" charset="0"/>
              </a:rPr>
              <a:t>«Знаешь ли произведение?»</a:t>
            </a:r>
          </a:p>
          <a:p>
            <a:pPr algn="ctr"/>
            <a:endParaRPr lang="ru-RU" sz="36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2000240"/>
            <a:ext cx="842968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Constantia" pitchFamily="18" charset="0"/>
              </a:rPr>
              <a:t>Узнайте героя: </a:t>
            </a:r>
          </a:p>
          <a:p>
            <a:pPr algn="ctr"/>
            <a:endParaRPr lang="ru-RU" sz="1400" b="1" i="1" dirty="0" smtClean="0">
              <a:latin typeface="Constantia" pitchFamily="18" charset="0"/>
            </a:endParaRPr>
          </a:p>
          <a:p>
            <a:pPr algn="just"/>
            <a:r>
              <a:rPr lang="ru-RU" sz="2400" i="1" dirty="0" smtClean="0">
                <a:latin typeface="Constantia" pitchFamily="18" charset="0"/>
              </a:rPr>
              <a:t>«Ей было семнадцать лет. Черные глаза оживляли ее смуглое  и очень приятное лицо. Она была единственное и следственно балованное дитя. Ее резвость и поминутные проказы восхищали отца и приводили в отчаяние ее мадам мисс </a:t>
            </a:r>
            <a:r>
              <a:rPr lang="ru-RU" sz="2400" i="1" dirty="0" err="1" smtClean="0">
                <a:latin typeface="Constantia" pitchFamily="18" charset="0"/>
              </a:rPr>
              <a:t>Жаксон</a:t>
            </a:r>
            <a:r>
              <a:rPr lang="ru-RU" sz="2400" i="1" dirty="0" smtClean="0">
                <a:latin typeface="Constantia" pitchFamily="18" charset="0"/>
              </a:rPr>
              <a:t>, сорокалетнюю чопорную девицу, которая белилась и </a:t>
            </a:r>
            <a:r>
              <a:rPr lang="ru-RU" sz="2400" i="1" dirty="0" err="1" smtClean="0">
                <a:latin typeface="Constantia" pitchFamily="18" charset="0"/>
              </a:rPr>
              <a:t>сурмила</a:t>
            </a:r>
            <a:r>
              <a:rPr lang="ru-RU" sz="2400" i="1" dirty="0" smtClean="0">
                <a:latin typeface="Constantia" pitchFamily="18" charset="0"/>
              </a:rPr>
              <a:t> себе брови».</a:t>
            </a:r>
            <a:endParaRPr lang="ru-RU" sz="2400" i="1" dirty="0">
              <a:latin typeface="Constant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2233" y="260648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33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79712" y="708957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onstantia" pitchFamily="18" charset="0"/>
              </a:rPr>
              <a:t>«Знаешь ли произведение?»</a:t>
            </a:r>
            <a:endParaRPr lang="ru-RU" sz="3600" b="1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6136" y="1996403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Monotype Corsiva" pitchFamily="66" charset="0"/>
              </a:rPr>
              <a:t>Лиза</a:t>
            </a:r>
            <a:endParaRPr lang="ru-RU" sz="3600" b="1" dirty="0"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5102" y="260648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63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5696" y="764704"/>
            <a:ext cx="6951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onstantia" pitchFamily="18" charset="0"/>
              </a:rPr>
              <a:t>«Знаешь ли произведение?»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79712" y="2708920"/>
            <a:ext cx="59293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latin typeface="Constantia" pitchFamily="18" charset="0"/>
              </a:rPr>
              <a:t>Назовите эпиграф </a:t>
            </a:r>
          </a:p>
          <a:p>
            <a:pPr algn="ctr"/>
            <a:r>
              <a:rPr lang="ru-RU" sz="3200" i="1" dirty="0" smtClean="0">
                <a:latin typeface="Constantia" pitchFamily="18" charset="0"/>
              </a:rPr>
              <a:t>к повести</a:t>
            </a:r>
            <a:endParaRPr lang="ru-RU" sz="3200" i="1" dirty="0"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9793" y="260648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5696" y="500042"/>
            <a:ext cx="69511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onstantia" pitchFamily="18" charset="0"/>
              </a:rPr>
              <a:t>«Знаешь ли произведение?»</a:t>
            </a:r>
          </a:p>
          <a:p>
            <a:pPr algn="ctr"/>
            <a:endParaRPr lang="ru-RU" sz="3600" b="1" dirty="0">
              <a:solidFill>
                <a:srgbClr val="FFFF00"/>
              </a:solidFill>
              <a:latin typeface="Constant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14480" y="2071678"/>
            <a:ext cx="65008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Monotype Corsiva" pitchFamily="66" charset="0"/>
              </a:rPr>
              <a:t>«Во всех ты, Душенька, </a:t>
            </a:r>
          </a:p>
          <a:p>
            <a:pPr algn="r"/>
            <a:r>
              <a:rPr lang="ru-RU" sz="3200" dirty="0" smtClean="0">
                <a:latin typeface="Monotype Corsiva" pitchFamily="66" charset="0"/>
              </a:rPr>
              <a:t>нарядах хороша». </a:t>
            </a:r>
            <a:br>
              <a:rPr lang="ru-RU" sz="3200" dirty="0" smtClean="0">
                <a:latin typeface="Monotype Corsiva" pitchFamily="66" charset="0"/>
              </a:rPr>
            </a:br>
            <a:r>
              <a:rPr lang="ru-RU" sz="3200" dirty="0" smtClean="0">
                <a:latin typeface="Monotype Corsiva" pitchFamily="66" charset="0"/>
              </a:rPr>
              <a:t> Богданович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260648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476672"/>
            <a:ext cx="7215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Правила игры: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226138"/>
            <a:ext cx="777686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400" i="1" dirty="0" smtClean="0">
                <a:latin typeface="Constantia" pitchFamily="18" charset="0"/>
              </a:rPr>
              <a:t>Играют две команды. Они выбирают, пользуясь приведенной ниже таблицей, тему вопроса и его </a:t>
            </a:r>
          </a:p>
          <a:p>
            <a:pPr marL="342900" indent="-342900"/>
            <a:r>
              <a:rPr lang="ru-RU" sz="2400" i="1" dirty="0" smtClean="0">
                <a:latin typeface="Constantia" pitchFamily="18" charset="0"/>
              </a:rPr>
              <a:t>    стоимость.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i="1" dirty="0" smtClean="0">
                <a:latin typeface="Constantia" pitchFamily="18" charset="0"/>
              </a:rPr>
              <a:t>Право ответа принадлежит команде, первой поднявшей табличку со своим названием.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i="1" dirty="0" smtClean="0">
                <a:latin typeface="Constantia" pitchFamily="18" charset="0"/>
              </a:rPr>
              <a:t>В случае верного ответа команде засчитывается количество баллов, соответствующее стоимости вопроса.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i="1" dirty="0" smtClean="0">
                <a:latin typeface="Constantia" pitchFamily="18" charset="0"/>
              </a:rPr>
              <a:t>Если дан неверный ответ, то сумма снимается со счета команды, и право ответа на </a:t>
            </a:r>
          </a:p>
          <a:p>
            <a:r>
              <a:rPr lang="ru-RU" sz="2400" i="1" dirty="0">
                <a:latin typeface="Constantia" pitchFamily="18" charset="0"/>
              </a:rPr>
              <a:t> </a:t>
            </a:r>
            <a:r>
              <a:rPr lang="ru-RU" sz="2400" i="1" dirty="0" smtClean="0">
                <a:latin typeface="Constantia" pitchFamily="18" charset="0"/>
              </a:rPr>
              <a:t>    этот вопрос переходит другой команде.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i="1" dirty="0" smtClean="0">
                <a:latin typeface="Constantia" pitchFamily="18" charset="0"/>
              </a:rPr>
              <a:t>Побеждает </a:t>
            </a:r>
            <a:r>
              <a:rPr lang="ru-RU" sz="2400" i="1" dirty="0">
                <a:latin typeface="Constantia" pitchFamily="18" charset="0"/>
              </a:rPr>
              <a:t>команда, набравшая большее количество </a:t>
            </a:r>
            <a:r>
              <a:rPr lang="ru-RU" sz="2400" i="1" dirty="0" smtClean="0">
                <a:latin typeface="Constantia" pitchFamily="18" charset="0"/>
              </a:rPr>
              <a:t>очков.</a:t>
            </a:r>
            <a:endParaRPr lang="ru-RU" sz="2400" i="1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298" y="332656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688" y="571480"/>
            <a:ext cx="69127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b="1" dirty="0" smtClean="0">
              <a:solidFill>
                <a:srgbClr val="FFFF00"/>
              </a:solidFill>
              <a:latin typeface="Constantia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onstantia" pitchFamily="18" charset="0"/>
              </a:rPr>
              <a:t>«Знаешь ли произведение?»</a:t>
            </a:r>
          </a:p>
          <a:p>
            <a:pPr algn="ctr"/>
            <a:endParaRPr lang="ru-RU" sz="36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2780928"/>
            <a:ext cx="63579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latin typeface="Constantia" pitchFamily="18" charset="0"/>
              </a:rPr>
              <a:t>Как называлось имение Берестовых и как -  имение Муромских?</a:t>
            </a:r>
            <a:endParaRPr lang="ru-RU" sz="3200" i="1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49585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57422" y="642918"/>
            <a:ext cx="6463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onstantia" pitchFamily="18" charset="0"/>
              </a:rPr>
              <a:t>Знаешь ли произведение?»</a:t>
            </a:r>
          </a:p>
          <a:p>
            <a:pPr algn="ctr"/>
            <a:endParaRPr lang="ru-RU" sz="36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9632" y="2060848"/>
            <a:ext cx="75608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err="1" smtClean="0">
                <a:latin typeface="Monotype Corsiva" pitchFamily="66" charset="0"/>
              </a:rPr>
              <a:t>Берестовы</a:t>
            </a:r>
            <a:r>
              <a:rPr lang="ru-RU" sz="3200" dirty="0" smtClean="0">
                <a:latin typeface="Monotype Corsiva" pitchFamily="66" charset="0"/>
              </a:rPr>
              <a:t> жили в </a:t>
            </a:r>
            <a:r>
              <a:rPr lang="ru-RU" sz="3200" dirty="0" err="1" smtClean="0">
                <a:latin typeface="Monotype Corsiva" pitchFamily="66" charset="0"/>
              </a:rPr>
              <a:t>Тугилове</a:t>
            </a:r>
            <a:r>
              <a:rPr lang="ru-RU" sz="3200" dirty="0" smtClean="0">
                <a:latin typeface="Monotype Corsiva" pitchFamily="66" charset="0"/>
              </a:rPr>
              <a:t>, </a:t>
            </a:r>
            <a:br>
              <a:rPr lang="ru-RU" sz="3200" dirty="0" smtClean="0">
                <a:latin typeface="Monotype Corsiva" pitchFamily="66" charset="0"/>
              </a:rPr>
            </a:br>
            <a:r>
              <a:rPr lang="ru-RU" sz="3200" dirty="0" smtClean="0">
                <a:latin typeface="Monotype Corsiva" pitchFamily="66" charset="0"/>
              </a:rPr>
              <a:t>а Муромские – в </a:t>
            </a:r>
            <a:r>
              <a:rPr lang="ru-RU" sz="3200" dirty="0" err="1" smtClean="0">
                <a:latin typeface="Monotype Corsiva" pitchFamily="66" charset="0"/>
              </a:rPr>
              <a:t>Прилучине</a:t>
            </a:r>
            <a:r>
              <a:rPr lang="ru-RU" sz="3200" dirty="0" smtClean="0">
                <a:latin typeface="Monotype Corsiva" pitchFamily="66" charset="0"/>
              </a:rPr>
              <a:t>.</a:t>
            </a:r>
            <a:endParaRPr lang="ru-RU" sz="32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7704" y="836712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onstantia" pitchFamily="18" charset="0"/>
              </a:rPr>
              <a:t>«Знаешь ли произведение?»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47664" y="2996952"/>
            <a:ext cx="6552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>
                <a:latin typeface="Constantia" panose="02030602050306030303" pitchFamily="18" charset="0"/>
              </a:rPr>
              <a:t>	Как дома называл свою дочь Муромский?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5488" y="332656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7704" y="571480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onstantia" pitchFamily="18" charset="0"/>
              </a:rPr>
              <a:t>«Знаешь ли произведение?»</a:t>
            </a:r>
            <a:endParaRPr lang="ru-RU" sz="3600" b="1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08104" y="2276872"/>
            <a:ext cx="12490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Monotype Corsiva" pitchFamily="66" charset="0"/>
              </a:rPr>
              <a:t>Бетси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58850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35696" y="571480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onstantia" pitchFamily="18" charset="0"/>
              </a:rPr>
              <a:t>«Знаешь ли произведение?»</a:t>
            </a:r>
            <a:endParaRPr lang="ru-RU" sz="3600" b="1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636912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>
                <a:solidFill>
                  <a:srgbClr val="000000"/>
                </a:solidFill>
                <a:latin typeface="Constantia" panose="02030602050306030303" pitchFamily="18" charset="0"/>
                <a:ea typeface="Times New Roman" panose="02020603050405020304" pitchFamily="18" charset="0"/>
              </a:rPr>
              <a:t>Почему на предложение Насти «погулять в ту сторону», где «ходит с ружьём» Алексей, Лиза отвечает «нехорошо» это? </a:t>
            </a:r>
            <a:endParaRPr lang="ru-RU" sz="3200" i="1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7704" y="50004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onstantia" pitchFamily="18" charset="0"/>
              </a:rPr>
              <a:t>«Знаешь ли произведение?»</a:t>
            </a:r>
            <a:endParaRPr lang="ru-RU" sz="3600" b="1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509242"/>
            <a:ext cx="77048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 smtClean="0">
                <a:solidFill>
                  <a:srgbClr val="000000"/>
                </a:solidFill>
                <a:latin typeface="Constantia" panose="02030602050306030303" pitchFamily="18" charset="0"/>
                <a:ea typeface="Times New Roman" panose="02020603050405020304" pitchFamily="18" charset="0"/>
              </a:rPr>
              <a:t>«</a:t>
            </a:r>
            <a:r>
              <a:rPr lang="ru-RU" sz="3200" i="1" dirty="0">
                <a:solidFill>
                  <a:srgbClr val="000000"/>
                </a:solidFill>
                <a:latin typeface="Constantia" panose="02030602050306030303" pitchFamily="18" charset="0"/>
                <a:ea typeface="Times New Roman" panose="02020603050405020304" pitchFamily="18" charset="0"/>
              </a:rPr>
              <a:t>Он может подумать, что я за ним гоняюсь</a:t>
            </a:r>
            <a:r>
              <a:rPr lang="ru-RU" sz="3200" i="1" dirty="0" smtClean="0">
                <a:solidFill>
                  <a:srgbClr val="000000"/>
                </a:solidFill>
                <a:latin typeface="Constantia" panose="02030602050306030303" pitchFamily="18" charset="0"/>
                <a:ea typeface="Times New Roman" panose="02020603050405020304" pitchFamily="18" charset="0"/>
              </a:rPr>
              <a:t>…»</a:t>
            </a:r>
            <a:endParaRPr lang="ru-RU" sz="3200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5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5696" y="571480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onstantia" pitchFamily="18" charset="0"/>
              </a:rPr>
              <a:t>«Знаешь ли произведение?»</a:t>
            </a:r>
            <a:endParaRPr lang="ru-RU" sz="3600" b="1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2492896"/>
            <a:ext cx="72866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latin typeface="Constantia" pitchFamily="18" charset="0"/>
              </a:rPr>
              <a:t>В каком виде предстала Лиза перед Берестовыми, когда они приехали </a:t>
            </a:r>
            <a:br>
              <a:rPr lang="ru-RU" sz="3200" i="1" dirty="0" smtClean="0">
                <a:latin typeface="Constantia" pitchFamily="18" charset="0"/>
              </a:rPr>
            </a:br>
            <a:r>
              <a:rPr lang="ru-RU" sz="3200" i="1" dirty="0" smtClean="0">
                <a:latin typeface="Constantia" pitchFamily="18" charset="0"/>
              </a:rPr>
              <a:t>к Муромским на обед?</a:t>
            </a:r>
            <a:endParaRPr lang="ru-RU" sz="3200" i="1" dirty="0"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32656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67744" y="476672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Constantia" pitchFamily="18" charset="0"/>
              </a:rPr>
              <a:t>«Найди в повести»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2636912"/>
            <a:ext cx="7272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Constantia" panose="02030602050306030303" pitchFamily="18" charset="0"/>
              </a:rPr>
              <a:t>О ком идет речь?  </a:t>
            </a:r>
            <a:br>
              <a:rPr lang="ru-RU" sz="2800" b="1" i="1" dirty="0" smtClean="0">
                <a:latin typeface="Constantia" panose="02030602050306030303" pitchFamily="18" charset="0"/>
              </a:rPr>
            </a:br>
            <a:r>
              <a:rPr lang="ru-RU" sz="2800" i="1" dirty="0" smtClean="0">
                <a:latin typeface="Constantia" panose="02030602050306030303" pitchFamily="18" charset="0"/>
              </a:rPr>
              <a:t>«Она была постарше, но столь же ветрена…»</a:t>
            </a:r>
            <a:endParaRPr lang="ru-RU" sz="2800" i="1" dirty="0">
              <a:latin typeface="Constantia" panose="0203060205030603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45796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97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6147" y="548680"/>
            <a:ext cx="578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onstantia" pitchFamily="18" charset="0"/>
              </a:rPr>
              <a:t>«Найди в повести»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36050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2712064"/>
            <a:ext cx="71287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 smtClean="0">
                <a:solidFill>
                  <a:srgbClr val="000000"/>
                </a:solidFill>
                <a:latin typeface="Constantia" panose="02030602050306030303" pitchFamily="18" charset="0"/>
                <a:ea typeface="Times New Roman" panose="02020603050405020304" pitchFamily="18" charset="0"/>
              </a:rPr>
              <a:t>Кем представился Алексей</a:t>
            </a:r>
            <a:r>
              <a:rPr lang="ru-RU" sz="3200" i="1" dirty="0">
                <a:solidFill>
                  <a:srgbClr val="000000"/>
                </a:solidFill>
                <a:latin typeface="Constantia" panose="02030602050306030303" pitchFamily="18" charset="0"/>
                <a:ea typeface="Times New Roman" panose="02020603050405020304" pitchFamily="18" charset="0"/>
              </a:rPr>
              <a:t> </a:t>
            </a:r>
            <a:r>
              <a:rPr lang="ru-RU" sz="3200" i="1" dirty="0" smtClean="0">
                <a:solidFill>
                  <a:srgbClr val="000000"/>
                </a:solidFill>
                <a:latin typeface="Constantia" panose="02030602050306030303" pitchFamily="18" charset="0"/>
                <a:ea typeface="Times New Roman" panose="02020603050405020304" pitchFamily="18" charset="0"/>
              </a:rPr>
              <a:t>при первом знакомстве с Лизой, </a:t>
            </a:r>
            <a:r>
              <a:rPr lang="ru-RU" sz="3200" i="1" dirty="0">
                <a:solidFill>
                  <a:srgbClr val="000000"/>
                </a:solidFill>
                <a:latin typeface="Constantia" panose="02030602050306030303" pitchFamily="18" charset="0"/>
                <a:ea typeface="Times New Roman" panose="02020603050405020304" pitchFamily="18" charset="0"/>
              </a:rPr>
              <a:t>чтобы «уровнять их отношения</a:t>
            </a:r>
            <a:r>
              <a:rPr lang="ru-RU" sz="3200" i="1" dirty="0" smtClean="0">
                <a:solidFill>
                  <a:srgbClr val="000000"/>
                </a:solidFill>
                <a:latin typeface="Constantia" panose="02030602050306030303" pitchFamily="18" charset="0"/>
                <a:ea typeface="Times New Roman" panose="02020603050405020304" pitchFamily="18" charset="0"/>
              </a:rPr>
              <a:t>»? </a:t>
            </a:r>
            <a:endParaRPr lang="ru-RU" sz="3200" i="1" dirty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55776" y="476672"/>
            <a:ext cx="6092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onstantia" pitchFamily="18" charset="0"/>
              </a:rPr>
              <a:t>«Найди в произведении»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76872"/>
            <a:ext cx="76328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>
                <a:latin typeface="Constantia" panose="02030602050306030303" pitchFamily="18" charset="0"/>
                <a:ea typeface="Calibri" panose="020F0502020204030204" pitchFamily="34" charset="0"/>
              </a:rPr>
              <a:t>Почему </a:t>
            </a:r>
            <a:r>
              <a:rPr lang="ru-RU" sz="3200" i="1" dirty="0">
                <a:solidFill>
                  <a:srgbClr val="000000"/>
                </a:solidFill>
                <a:latin typeface="Constantia" panose="02030602050306030303" pitchFamily="18" charset="0"/>
                <a:ea typeface="Times New Roman" panose="02020603050405020304" pitchFamily="18" charset="0"/>
              </a:rPr>
              <a:t>Лиза </a:t>
            </a:r>
            <a:r>
              <a:rPr lang="ru-RU" sz="3200" i="1" dirty="0">
                <a:latin typeface="Constantia" panose="02030602050306030303" pitchFamily="18" charset="0"/>
                <a:ea typeface="Calibri" panose="020F0502020204030204" pitchFamily="34" charset="0"/>
              </a:rPr>
              <a:t>не может иначе увидеть Алексея?  </a:t>
            </a:r>
            <a:endParaRPr lang="ru-RU" sz="3200" i="1" dirty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85997"/>
              </p:ext>
            </p:extLst>
          </p:nvPr>
        </p:nvGraphicFramePr>
        <p:xfrm>
          <a:off x="179511" y="188641"/>
          <a:ext cx="8640961" cy="71257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49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8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3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69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69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83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69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85162">
                <a:tc>
                  <a:txBody>
                    <a:bodyPr/>
                    <a:lstStyle/>
                    <a:p>
                      <a:pPr algn="ctr"/>
                      <a:endParaRPr lang="en-US" sz="3200" i="1" dirty="0" smtClean="0"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ru-RU" sz="3200" i="1" dirty="0" smtClean="0">
                          <a:latin typeface="Constantia" pitchFamily="18" charset="0"/>
                        </a:rPr>
                        <a:t> </a:t>
                      </a:r>
                      <a:r>
                        <a:rPr lang="ru-RU" sz="3200" i="1" dirty="0" smtClean="0">
                          <a:solidFill>
                            <a:srgbClr val="FF0000"/>
                          </a:solidFill>
                          <a:latin typeface="Constantia" pitchFamily="18" charset="0"/>
                        </a:rPr>
                        <a:t>«</a:t>
                      </a:r>
                      <a:r>
                        <a:rPr lang="ru-RU" sz="3200" b="0" i="1" dirty="0" smtClean="0">
                          <a:solidFill>
                            <a:srgbClr val="FF0000"/>
                          </a:solidFill>
                          <a:latin typeface="Constantia" pitchFamily="18" charset="0"/>
                        </a:rPr>
                        <a:t>Что в имени твоём…»</a:t>
                      </a:r>
                    </a:p>
                    <a:p>
                      <a:pPr algn="ctr"/>
                      <a:endParaRPr lang="ru-RU" sz="3200" b="0" i="1" dirty="0">
                        <a:solidFill>
                          <a:srgbClr val="FF0000"/>
                        </a:solidFill>
                        <a:latin typeface="Constantia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  <a:hlinkClick r:id="rId2" action="ppaction://hlinksldjump"/>
                        </a:rPr>
                        <a:t>10</a:t>
                      </a:r>
                      <a:endParaRPr lang="ru-RU" sz="3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20</a:t>
                      </a:r>
                      <a:endParaRPr lang="ru-RU" sz="3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  <a:hlinkClick r:id="rId4" action="ppaction://hlinksldjump"/>
                        </a:rPr>
                        <a:t>30</a:t>
                      </a:r>
                      <a:endParaRPr lang="ru-RU" sz="3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  <a:hlinkClick r:id="rId5" action="ppaction://hlinksldjump"/>
                        </a:rPr>
                        <a:t>40</a:t>
                      </a:r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50</a:t>
                      </a:r>
                      <a:endParaRPr lang="ru-RU" sz="3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  <a:hlinkClick r:id="rId7" action="ppaction://hlinksldjump"/>
                        </a:rPr>
                        <a:t>60</a:t>
                      </a:r>
                      <a:endParaRPr lang="ru-RU" sz="3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1094">
                <a:tc>
                  <a:txBody>
                    <a:bodyPr/>
                    <a:lstStyle/>
                    <a:p>
                      <a:pPr algn="ctr"/>
                      <a:endParaRPr lang="ru-RU" sz="3200" i="1" dirty="0" smtClean="0">
                        <a:solidFill>
                          <a:srgbClr val="FFFF00"/>
                        </a:solidFill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ru-RU" sz="3200" i="1" dirty="0" smtClean="0">
                          <a:solidFill>
                            <a:srgbClr val="7030A0"/>
                          </a:solidFill>
                          <a:latin typeface="Constantia" pitchFamily="18" charset="0"/>
                        </a:rPr>
                        <a:t>«Знаешь ли произведение?»</a:t>
                      </a:r>
                    </a:p>
                    <a:p>
                      <a:pPr algn="ctr"/>
                      <a:endParaRPr lang="ru-RU" sz="3200" i="1" dirty="0">
                        <a:solidFill>
                          <a:srgbClr val="7030A0"/>
                        </a:solidFill>
                        <a:latin typeface="Constantia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8" action="ppaction://hlinksldjump"/>
                        </a:rPr>
                        <a:t>10</a:t>
                      </a:r>
                      <a:endParaRPr lang="en-US" sz="3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3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8" action="ppaction://hlinksldjump"/>
                        </a:rPr>
                        <a:t>20</a:t>
                      </a:r>
                      <a:endParaRPr lang="en-US" sz="3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9" action="ppaction://hlinksldjump"/>
                        </a:rPr>
                        <a:t>30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0" action="ppaction://hlinksldjump"/>
                        </a:rPr>
                        <a:t>40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1" action="ppaction://hlinksldjump"/>
                        </a:rPr>
                        <a:t>50</a:t>
                      </a:r>
                      <a:endParaRPr lang="ru-RU" sz="3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1" action="ppaction://hlinksldjump"/>
                        </a:rPr>
                        <a:t>60</a:t>
                      </a:r>
                      <a:endParaRPr lang="ru-RU" sz="3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5162">
                <a:tc>
                  <a:txBody>
                    <a:bodyPr/>
                    <a:lstStyle/>
                    <a:p>
                      <a:pPr algn="ctr"/>
                      <a:endParaRPr lang="ru-RU" sz="3200" i="1" dirty="0" smtClean="0">
                        <a:solidFill>
                          <a:schemeClr val="tx1"/>
                        </a:solidFill>
                        <a:latin typeface="Constantia" pitchFamily="18" charset="0"/>
                      </a:endParaRPr>
                    </a:p>
                    <a:p>
                      <a:pPr algn="ctr"/>
                      <a:r>
                        <a:rPr lang="ru-RU" sz="3200" i="1" dirty="0" smtClean="0">
                          <a:solidFill>
                            <a:srgbClr val="0070C0"/>
                          </a:solidFill>
                          <a:latin typeface="Constantia" pitchFamily="18" charset="0"/>
                        </a:rPr>
                        <a:t>«Найди в повести»</a:t>
                      </a:r>
                    </a:p>
                    <a:p>
                      <a:pPr algn="ctr"/>
                      <a:endParaRPr lang="ru-RU" sz="3200" i="1" dirty="0">
                        <a:solidFill>
                          <a:srgbClr val="0070C0"/>
                        </a:solidFill>
                        <a:latin typeface="Constantia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2" action="ppaction://hlinksldjump"/>
                        </a:rPr>
                        <a:t>10</a:t>
                      </a:r>
                      <a:endParaRPr lang="ru-RU" sz="3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2" action="ppaction://hlinksldjump"/>
                        </a:rPr>
                        <a:t>2</a:t>
                      </a:r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2" action="ppaction://hlinksldjump"/>
                        </a:rPr>
                        <a:t>0</a:t>
                      </a:r>
                      <a:endParaRPr lang="ru-RU" sz="3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3" action="ppaction://hlinksldjump"/>
                        </a:rPr>
                        <a:t>30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4" action="ppaction://hlinksldjump"/>
                        </a:rPr>
                        <a:t>40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5" action="ppaction://hlinksldjump"/>
                        </a:rPr>
                        <a:t>50</a:t>
                      </a:r>
                      <a:endParaRPr lang="ru-RU" sz="3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6" action="ppaction://hlinksldjump"/>
                        </a:rPr>
                        <a:t>60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930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5454" y="332656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28860" y="500042"/>
            <a:ext cx="571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onstantia" pitchFamily="18" charset="0"/>
              </a:rPr>
              <a:t>«Найди   в повести»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5454" y="2016799"/>
            <a:ext cx="85670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latin typeface="Constantia" panose="02030602050306030303" pitchFamily="18" charset="0"/>
              </a:rPr>
              <a:t>«… отцы </a:t>
            </a:r>
            <a:r>
              <a:rPr lang="ru-RU" sz="2800" i="1" dirty="0">
                <a:latin typeface="Constantia" panose="02030602050306030303" pitchFamily="18" charset="0"/>
              </a:rPr>
              <a:t>наши в ссоре, так и мне все же нельзя будет с ним познакомиться... Ах, Настя! Знаешь ли что? Наряжусь я </a:t>
            </a:r>
            <a:r>
              <a:rPr lang="ru-RU" sz="2800" i="1" dirty="0" err="1">
                <a:latin typeface="Constantia" panose="02030602050306030303" pitchFamily="18" charset="0"/>
              </a:rPr>
              <a:t>крестьянкою</a:t>
            </a:r>
            <a:r>
              <a:rPr lang="ru-RU" sz="2800" i="1" dirty="0">
                <a:latin typeface="Constantia" panose="02030602050306030303" pitchFamily="18" charset="0"/>
              </a:rPr>
              <a:t>!»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58850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28860" y="571480"/>
            <a:ext cx="571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onstantia" pitchFamily="18" charset="0"/>
              </a:rPr>
              <a:t>«Найди в повести»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2780929"/>
            <a:ext cx="59532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>
                <a:latin typeface="Constantia" pitchFamily="18" charset="0"/>
              </a:rPr>
              <a:t>Какое обещание взяла Лиза –Акулина с молодого барина?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220" y="258850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28860" y="571480"/>
            <a:ext cx="571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onstantia" pitchFamily="18" charset="0"/>
              </a:rPr>
              <a:t>«Найди в повести»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110894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dirty="0">
                <a:latin typeface="Constantia" panose="02030602050306030303" pitchFamily="18" charset="0"/>
              </a:rPr>
              <a:t>«</a:t>
            </a:r>
            <a:r>
              <a:rPr lang="ru-RU" sz="2800" i="1" dirty="0">
                <a:latin typeface="Constantia" panose="02030602050306030303" pitchFamily="18" charset="0"/>
              </a:rPr>
              <a:t>Никогда  не искать других со мной свиданий, кроме тех, которые я сама назначу»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58850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28860" y="571480"/>
            <a:ext cx="578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onstantia" pitchFamily="18" charset="0"/>
              </a:rPr>
              <a:t>«Найди в повести»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967335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 smtClean="0">
                <a:latin typeface="Constantia" panose="02030602050306030303" pitchFamily="18" charset="0"/>
              </a:rPr>
              <a:t>Что возразила Настя на слова Лизы «Господа  в ссоре, а слуги  друг друга угощают?» </a:t>
            </a:r>
            <a:endParaRPr lang="ru-RU" sz="3200" i="1" dirty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28860" y="571480"/>
            <a:ext cx="57864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onstantia" pitchFamily="18" charset="0"/>
              </a:rPr>
              <a:t>«Найди в произведении»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1580383" y="3140968"/>
            <a:ext cx="66437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latin typeface="Constantia" panose="02030602050306030303" pitchFamily="18" charset="0"/>
              </a:rPr>
              <a:t>«А нам какое дело до господ!»</a:t>
            </a:r>
            <a:endParaRPr lang="ru-RU" sz="3200" i="1" dirty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58850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28860" y="571480"/>
            <a:ext cx="578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onstantia" pitchFamily="18" charset="0"/>
              </a:rPr>
              <a:t>«Найди в повести»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2636912"/>
            <a:ext cx="66967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>
                <a:latin typeface="Constantia" pitchFamily="18" charset="0"/>
              </a:rPr>
              <a:t>Он вошёл… и остолбенел</a:t>
            </a:r>
            <a:r>
              <a:rPr lang="ru-RU" sz="3200" i="1" dirty="0" smtClean="0">
                <a:latin typeface="Constantia" pitchFamily="18" charset="0"/>
              </a:rPr>
              <a:t>!</a:t>
            </a:r>
            <a:endParaRPr lang="ru-RU" sz="3200" i="1" dirty="0">
              <a:latin typeface="Constantia" pitchFamily="18" charset="0"/>
            </a:endParaRPr>
          </a:p>
          <a:p>
            <a:pPr algn="ctr"/>
            <a:r>
              <a:rPr lang="ru-RU" sz="3200" i="1" dirty="0">
                <a:latin typeface="Constantia" pitchFamily="18" charset="0"/>
              </a:rPr>
              <a:t>Почему остолбенел Алексей?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28860" y="500042"/>
            <a:ext cx="571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onstantia" pitchFamily="18" charset="0"/>
              </a:rPr>
              <a:t>«Найди в повести»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2924944"/>
            <a:ext cx="47525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>
                <a:latin typeface="Constantia" panose="02030602050306030303" pitchFamily="18" charset="0"/>
              </a:rPr>
              <a:t>Он увидел Акулину и Лизу в одном лице.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500042"/>
            <a:ext cx="6715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Constantia" pitchFamily="18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Constantia" pitchFamily="18" charset="0"/>
              </a:rPr>
              <a:t>«Что в имени твоём…»</a:t>
            </a:r>
            <a:endParaRPr lang="ru-RU" sz="40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60648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2852936"/>
            <a:ext cx="66967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>
                <a:latin typeface="Constantia" pitchFamily="18" charset="0"/>
              </a:rPr>
              <a:t>Каким именем назвалась Лиза при первой встрече с Алексеем?</a:t>
            </a:r>
          </a:p>
        </p:txBody>
      </p:sp>
    </p:spTree>
    <p:extLst>
      <p:ext uri="{BB962C8B-B14F-4D97-AF65-F5344CB8AC3E}">
        <p14:creationId xmlns:p14="http://schemas.microsoft.com/office/powerpoint/2010/main" val="214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28794" y="500042"/>
            <a:ext cx="6715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>
                <a:solidFill>
                  <a:srgbClr val="FF0000"/>
                </a:solidFill>
                <a:latin typeface="Constantia" pitchFamily="18" charset="0"/>
              </a:rPr>
              <a:t>«Что в имени твоём…»</a:t>
            </a:r>
            <a:endParaRPr lang="ru-RU" sz="40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289628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220072" y="1739896"/>
            <a:ext cx="280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Monotype Corsiva" pitchFamily="66" charset="0"/>
              </a:rPr>
              <a:t>Акулина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500042"/>
            <a:ext cx="6715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Constantia" pitchFamily="18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Constantia" pitchFamily="18" charset="0"/>
              </a:rPr>
              <a:t>«Что в имени твоём…»</a:t>
            </a:r>
            <a:endParaRPr lang="ru-RU" sz="40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pic>
        <p:nvPicPr>
          <p:cNvPr id="7" name="sviridov_-_vals_me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858148" y="7000900"/>
            <a:ext cx="304800" cy="3048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4471" y="260648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2852936"/>
            <a:ext cx="5976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>
                <a:latin typeface="Constantia" pitchFamily="18" charset="0"/>
              </a:rPr>
              <a:t>Кличка собаки Алексея?</a:t>
            </a:r>
          </a:p>
        </p:txBody>
      </p:sp>
    </p:spTree>
    <p:extLst>
      <p:ext uri="{BB962C8B-B14F-4D97-AF65-F5344CB8AC3E}">
        <p14:creationId xmlns:p14="http://schemas.microsoft.com/office/powerpoint/2010/main" val="353143987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numSld="100">
                <p:cTn id="2" repeatCount="10000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flipH="1">
            <a:off x="2285984" y="571480"/>
            <a:ext cx="6357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onstantia" pitchFamily="18" charset="0"/>
              </a:rPr>
              <a:t>«Что в имени твоём…»</a:t>
            </a:r>
            <a:endParaRPr lang="ru-RU" sz="40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289628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8025" y="1708727"/>
            <a:ext cx="30243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        </a:t>
            </a:r>
            <a:r>
              <a:rPr lang="ru-RU" sz="3600" dirty="0" err="1" smtClean="0">
                <a:latin typeface="Monotype Corsiva" pitchFamily="66" charset="0"/>
              </a:rPr>
              <a:t>Сбогар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12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068" y="289628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2285984" y="571480"/>
            <a:ext cx="6357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onstantia" pitchFamily="18" charset="0"/>
              </a:rPr>
              <a:t>«Что в имени твоём…»</a:t>
            </a:r>
            <a:endParaRPr lang="ru-RU" sz="40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2967335"/>
            <a:ext cx="74888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Aft>
                <a:spcPts val="0"/>
              </a:spcAft>
              <a:tabLst>
                <a:tab pos="457200" algn="l"/>
              </a:tabLst>
            </a:pPr>
            <a:r>
              <a:rPr lang="ru-RU" sz="3200" i="1" dirty="0">
                <a:solidFill>
                  <a:srgbClr val="000000"/>
                </a:solidFill>
                <a:latin typeface="Constantia" panose="02030602050306030303" pitchFamily="18" charset="0"/>
                <a:ea typeface="Times New Roman" panose="02020603050405020304" pitchFamily="18" charset="0"/>
              </a:rPr>
              <a:t>Имя кузнеца, чьей дочерью назвалась Лиза при первой встрече с Алексеем? </a:t>
            </a:r>
            <a:endParaRPr lang="ru-RU" sz="3200" i="1" dirty="0">
              <a:latin typeface="Constantia" panose="02030602050306030303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89628"/>
            <a:ext cx="1428760" cy="12715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2285984" y="571480"/>
            <a:ext cx="6357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onstantia" pitchFamily="18" charset="0"/>
              </a:rPr>
              <a:t>«Что в имени твоём…»</a:t>
            </a:r>
            <a:endParaRPr lang="ru-RU" sz="40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20574" y="2636912"/>
            <a:ext cx="21602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tabLst>
                <a:tab pos="457200" algn="l"/>
              </a:tabLst>
            </a:pPr>
            <a:r>
              <a:rPr lang="ru-RU" sz="3600" i="1" dirty="0" smtClean="0">
                <a:solidFill>
                  <a:srgbClr val="000000"/>
                </a:solidFill>
                <a:latin typeface="Constantia" panose="02030602050306030303" pitchFamily="18" charset="0"/>
                <a:ea typeface="Times New Roman" panose="02020603050405020304" pitchFamily="18" charset="0"/>
              </a:rPr>
              <a:t>Василий</a:t>
            </a:r>
            <a:endParaRPr lang="ru-RU" sz="3600" i="1" dirty="0">
              <a:latin typeface="Constantia" panose="02030602050306030303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3429000"/>
            <a:ext cx="7072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latin typeface="Constantia" panose="02030602050306030303" pitchFamily="18" charset="0"/>
              </a:rPr>
              <a:t>(дочерью Василия-кузнеца из </a:t>
            </a:r>
            <a:r>
              <a:rPr lang="ru-RU" sz="2800" i="1" dirty="0" err="1" smtClean="0">
                <a:latin typeface="Constantia" panose="02030602050306030303" pitchFamily="18" charset="0"/>
              </a:rPr>
              <a:t>Прилучина</a:t>
            </a:r>
            <a:r>
              <a:rPr lang="ru-RU" sz="2800" i="1" dirty="0">
                <a:latin typeface="Constantia" panose="02030602050306030303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1934</TotalTime>
  <Words>685</Words>
  <Application>Microsoft Office PowerPoint</Application>
  <PresentationFormat>Экран (4:3)</PresentationFormat>
  <Paragraphs>162</Paragraphs>
  <Slides>36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4" baseType="lpstr">
      <vt:lpstr>Arial</vt:lpstr>
      <vt:lpstr>Calibri</vt:lpstr>
      <vt:lpstr>Century Gothic</vt:lpstr>
      <vt:lpstr>Constantia</vt:lpstr>
      <vt:lpstr>Garamond</vt:lpstr>
      <vt:lpstr>Monotype Corsiva</vt:lpstr>
      <vt:lpstr>Times New Roman</vt:lpstr>
      <vt:lpstr>Савон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304</cp:revision>
  <dcterms:modified xsi:type="dcterms:W3CDTF">2024-02-25T01:41:34Z</dcterms:modified>
</cp:coreProperties>
</file>