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62" r:id="rId5"/>
    <p:sldId id="26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CCFF"/>
    <a:srgbClr val="9C5BCD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120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EB1A9-40AE-4B61-B7CF-F6D1F06BEC15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91C-1320-4B61-A507-458C749BB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503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EB1A9-40AE-4B61-B7CF-F6D1F06BEC15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91C-1320-4B61-A507-458C749BB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423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EB1A9-40AE-4B61-B7CF-F6D1F06BEC15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91C-1320-4B61-A507-458C749BB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538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EB1A9-40AE-4B61-B7CF-F6D1F06BEC15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91C-1320-4B61-A507-458C749BB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338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EB1A9-40AE-4B61-B7CF-F6D1F06BEC15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91C-1320-4B61-A507-458C749BB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683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EB1A9-40AE-4B61-B7CF-F6D1F06BEC15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91C-1320-4B61-A507-458C749BB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60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EB1A9-40AE-4B61-B7CF-F6D1F06BEC15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91C-1320-4B61-A507-458C749BB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208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EB1A9-40AE-4B61-B7CF-F6D1F06BEC15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91C-1320-4B61-A507-458C749BB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118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EB1A9-40AE-4B61-B7CF-F6D1F06BEC15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91C-1320-4B61-A507-458C749BB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125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EB1A9-40AE-4B61-B7CF-F6D1F06BEC15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91C-1320-4B61-A507-458C749BB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64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EB1A9-40AE-4B61-B7CF-F6D1F06BEC15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91C-1320-4B61-A507-458C749BB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192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EB1A9-40AE-4B61-B7CF-F6D1F06BEC15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B291C-1320-4B61-A507-458C749BB7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557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7.jpeg"/><Relationship Id="rId3" Type="http://schemas.openxmlformats.org/officeDocument/2006/relationships/image" Target="../media/image9.jpeg"/><Relationship Id="rId7" Type="http://schemas.microsoft.com/office/2007/relationships/hdphoto" Target="../media/hdphoto2.wdp"/><Relationship Id="rId12" Type="http://schemas.openxmlformats.org/officeDocument/2006/relationships/image" Target="../media/image1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5.jpeg"/><Relationship Id="rId5" Type="http://schemas.openxmlformats.org/officeDocument/2006/relationships/image" Target="../media/image11.png"/><Relationship Id="rId10" Type="http://schemas.openxmlformats.org/officeDocument/2006/relationships/image" Target="../media/image14.png"/><Relationship Id="rId4" Type="http://schemas.openxmlformats.org/officeDocument/2006/relationships/image" Target="../media/image10.jpeg"/><Relationship Id="rId9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jpeg"/><Relationship Id="rId5" Type="http://schemas.microsoft.com/office/2007/relationships/hdphoto" Target="../media/hdphoto4.wdp"/><Relationship Id="rId10" Type="http://schemas.openxmlformats.org/officeDocument/2006/relationships/image" Target="../media/image24.jpeg"/><Relationship Id="rId4" Type="http://schemas.openxmlformats.org/officeDocument/2006/relationships/image" Target="../media/image19.png"/><Relationship Id="rId9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2.png"/><Relationship Id="rId7" Type="http://schemas.openxmlformats.org/officeDocument/2006/relationships/image" Target="../media/image2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11" Type="http://schemas.openxmlformats.org/officeDocument/2006/relationships/image" Target="../media/image32.jpeg"/><Relationship Id="rId5" Type="http://schemas.openxmlformats.org/officeDocument/2006/relationships/image" Target="../media/image27.png"/><Relationship Id="rId10" Type="http://schemas.openxmlformats.org/officeDocument/2006/relationships/image" Target="../media/image31.jpeg"/><Relationship Id="rId4" Type="http://schemas.microsoft.com/office/2007/relationships/hdphoto" Target="../media/hdphoto2.wdp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8224" y="219143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600" b="1" dirty="0" smtClean="0">
                <a:ln w="9525">
                  <a:solidFill>
                    <a:srgbClr val="FF33CC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Пособия </a:t>
            </a:r>
            <a:r>
              <a:rPr lang="ru-RU" sz="3600" b="1" dirty="0">
                <a:ln w="9525">
                  <a:solidFill>
                    <a:srgbClr val="FF33CC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для работы по здоровьесбережению из бросовых материалов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028184" y="5865983"/>
            <a:ext cx="26578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8 группа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8672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-2"/>
            <a:ext cx="12192000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00" b="91879" l="682" r="997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53" y="1006186"/>
            <a:ext cx="3473571" cy="2605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03517" y="4053786"/>
            <a:ext cx="647843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Тренажер для дыхательной гимнастики 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Материалы: </a:t>
            </a:r>
            <a:r>
              <a:rPr lang="ru-RU" dirty="0" smtClean="0">
                <a:solidFill>
                  <a:srgbClr val="7030A0"/>
                </a:solidFill>
              </a:rPr>
              <a:t>упаковка от цветной бумаги и обложки альбомов для рисования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Цель упражнений с тренажёром </a:t>
            </a:r>
            <a:r>
              <a:rPr lang="ru-RU" dirty="0" smtClean="0">
                <a:solidFill>
                  <a:srgbClr val="7030A0"/>
                </a:solidFill>
              </a:rPr>
              <a:t>- укрепление дыхательных мышц, стимуляция работы верхних дыхательных путей, носоглотки, обеспечение вентиляции легких во всех его отделах.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06545">
            <a:off x="3342736" y="1025695"/>
            <a:ext cx="3994897" cy="21404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8573" y="340132"/>
            <a:ext cx="4557623" cy="2541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60854" y="3433314"/>
            <a:ext cx="3335547" cy="2501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614914" y="3496574"/>
            <a:ext cx="3841630" cy="2881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9729" y="107951"/>
            <a:ext cx="7248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Пособие для работы по здоровьесбережению из бросовых материалов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697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84234" y="2956704"/>
            <a:ext cx="4330459" cy="3247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2994" y="2070698"/>
            <a:ext cx="2501661" cy="2411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14835"/>
            <a:ext cx="81922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70C0"/>
                </a:solidFill>
              </a:rPr>
              <a:t>Пособие для работы по здоровьесбережению из бросовых материалов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76225">
            <a:off x="4059610" y="175073"/>
            <a:ext cx="2159983" cy="2159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703675" y="-65384"/>
            <a:ext cx="634215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7030A0"/>
                </a:solidFill>
              </a:rPr>
              <a:t>Кольцеброс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Материалы: </a:t>
            </a:r>
            <a:r>
              <a:rPr lang="ru-RU" dirty="0" smtClean="0">
                <a:solidFill>
                  <a:srgbClr val="7030A0"/>
                </a:solidFill>
              </a:rPr>
              <a:t>пластиковая бутылка, фанерка,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витая пара.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Цель: </a:t>
            </a:r>
            <a:r>
              <a:rPr lang="ru-RU" dirty="0" smtClean="0">
                <a:solidFill>
                  <a:srgbClr val="7030A0"/>
                </a:solidFill>
              </a:rPr>
              <a:t>развитие меткости и глазомера, умения регулировать и координировать свои движения, учить детей попадать в цель правой и левой рукой на разном расстоянии. 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Задачи: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1. научить детей набрасывать кольца в цель на расстоянии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2. формировать волю ребенка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3. научить детей сохранять равновесие в игре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4. развивать мелкую моторику рук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5. закрепляем основные цвета (красный, синий, зеленый)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6. воспитывать дружеские взаимоотношения и интерес к игре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8828" y="222496"/>
            <a:ext cx="2576231" cy="1932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8134" r="944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016" y="199501"/>
            <a:ext cx="2213519" cy="1323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39031" y="1717616"/>
            <a:ext cx="1901843" cy="101898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537292" y="4216102"/>
            <a:ext cx="2981794" cy="2236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023" y="3843377"/>
            <a:ext cx="3448253" cy="2586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9024" y="4482073"/>
            <a:ext cx="3124132" cy="2343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767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3955" y="330041"/>
            <a:ext cx="1570872" cy="1992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695" b="94852" l="0" r="978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6" y="972392"/>
            <a:ext cx="2112788" cy="2112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57212">
            <a:off x="1474535" y="729963"/>
            <a:ext cx="1564243" cy="853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6" y="3548999"/>
            <a:ext cx="4264971" cy="3198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031557">
            <a:off x="1211088" y="2518370"/>
            <a:ext cx="2225323" cy="11923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37365" y="3879425"/>
            <a:ext cx="3318727" cy="24890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28407" y="3545649"/>
            <a:ext cx="3318726" cy="2489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219447" y="3843841"/>
            <a:ext cx="3318727" cy="24890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0" y="6157"/>
            <a:ext cx="7632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70C0"/>
                </a:solidFill>
              </a:rPr>
              <a:t>Пособие для работы по здоровьесбережению из бросовых материалов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23113" y="330041"/>
            <a:ext cx="75002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Бильбоке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Материалы: </a:t>
            </a:r>
            <a:r>
              <a:rPr lang="ru-RU" dirty="0" smtClean="0">
                <a:solidFill>
                  <a:srgbClr val="7030A0"/>
                </a:solidFill>
              </a:rPr>
              <a:t>пластиковые канистры, лоскут, лента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Цель</a:t>
            </a:r>
            <a:r>
              <a:rPr lang="ru-RU" b="1" dirty="0">
                <a:solidFill>
                  <a:srgbClr val="7030A0"/>
                </a:solidFill>
              </a:rPr>
              <a:t>: </a:t>
            </a:r>
            <a:r>
              <a:rPr lang="ru-RU" dirty="0">
                <a:solidFill>
                  <a:srgbClr val="7030A0"/>
                </a:solidFill>
              </a:rPr>
              <a:t>Бильбоке – игрушка, развивающая ловкость! 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-Совершенствование </a:t>
            </a:r>
            <a:r>
              <a:rPr lang="ru-RU" dirty="0">
                <a:solidFill>
                  <a:srgbClr val="7030A0"/>
                </a:solidFill>
              </a:rPr>
              <a:t>умения подбрасывать предмет вверх или ловить его; </a:t>
            </a:r>
            <a:r>
              <a:rPr lang="ru-RU" dirty="0" smtClean="0">
                <a:solidFill>
                  <a:srgbClr val="7030A0"/>
                </a:solidFill>
              </a:rPr>
              <a:t>-Развивать </a:t>
            </a:r>
            <a:r>
              <a:rPr lang="ru-RU" dirty="0">
                <a:solidFill>
                  <a:srgbClr val="7030A0"/>
                </a:solidFill>
              </a:rPr>
              <a:t>глазомер, быстроту </a:t>
            </a:r>
            <a:r>
              <a:rPr lang="ru-RU" dirty="0" smtClean="0">
                <a:solidFill>
                  <a:srgbClr val="7030A0"/>
                </a:solidFill>
              </a:rPr>
              <a:t>реакции, ловкость, меткость, произвольность </a:t>
            </a:r>
            <a:r>
              <a:rPr lang="ru-RU" dirty="0">
                <a:solidFill>
                  <a:srgbClr val="7030A0"/>
                </a:solidFill>
              </a:rPr>
              <a:t>поведения, </a:t>
            </a:r>
            <a:r>
              <a:rPr lang="ru-RU" dirty="0" smtClean="0">
                <a:solidFill>
                  <a:srgbClr val="7030A0"/>
                </a:solidFill>
              </a:rPr>
              <a:t>быстроту </a:t>
            </a:r>
            <a:r>
              <a:rPr lang="ru-RU" dirty="0">
                <a:solidFill>
                  <a:srgbClr val="7030A0"/>
                </a:solidFill>
              </a:rPr>
              <a:t>реакции. </a:t>
            </a:r>
            <a:r>
              <a:rPr lang="ru-RU" dirty="0" smtClean="0">
                <a:solidFill>
                  <a:srgbClr val="7030A0"/>
                </a:solidFill>
              </a:rPr>
              <a:t>;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-Координация </a:t>
            </a:r>
            <a:r>
              <a:rPr lang="ru-RU" dirty="0">
                <a:solidFill>
                  <a:srgbClr val="7030A0"/>
                </a:solidFill>
              </a:rPr>
              <a:t>движений предплечья кисти и </a:t>
            </a:r>
            <a:r>
              <a:rPr lang="ru-RU" dirty="0" smtClean="0">
                <a:solidFill>
                  <a:srgbClr val="7030A0"/>
                </a:solidFill>
              </a:rPr>
              <a:t>пальцев</a:t>
            </a:r>
            <a:r>
              <a:rPr lang="ru-RU" dirty="0">
                <a:solidFill>
                  <a:srgbClr val="7030A0"/>
                </a:solidFill>
              </a:rPr>
              <a:t>;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</a:p>
          <a:p>
            <a:r>
              <a:rPr lang="ru-RU" dirty="0">
                <a:solidFill>
                  <a:srgbClr val="7030A0"/>
                </a:solidFill>
              </a:rPr>
              <a:t>-</a:t>
            </a:r>
            <a:r>
              <a:rPr lang="ru-RU" dirty="0" smtClean="0">
                <a:solidFill>
                  <a:srgbClr val="7030A0"/>
                </a:solidFill>
              </a:rPr>
              <a:t>Воспитание </a:t>
            </a:r>
            <a:r>
              <a:rPr lang="ru-RU" dirty="0">
                <a:solidFill>
                  <a:srgbClr val="7030A0"/>
                </a:solidFill>
              </a:rPr>
              <a:t>упорства, настойчивости, позитивного духа соперничества, формирование навыков самоконтроля.</a:t>
            </a:r>
          </a:p>
        </p:txBody>
      </p:sp>
    </p:spTree>
    <p:extLst>
      <p:ext uri="{BB962C8B-B14F-4D97-AF65-F5344CB8AC3E}">
        <p14:creationId xmlns:p14="http://schemas.microsoft.com/office/powerpoint/2010/main" val="4287879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-18926" y="-102756"/>
            <a:ext cx="12192000" cy="67199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3645" y="199501"/>
            <a:ext cx="2576231" cy="1932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2866845" cy="2150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08" y="3502153"/>
            <a:ext cx="4106960" cy="30802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037571">
            <a:off x="814193" y="2217650"/>
            <a:ext cx="2543953" cy="13630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7436" y="4179844"/>
            <a:ext cx="30480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6056" y="4696268"/>
            <a:ext cx="2714445" cy="2035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706" y="4179844"/>
            <a:ext cx="2842232" cy="21316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0" y="15515"/>
            <a:ext cx="8098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70C0"/>
                </a:solidFill>
              </a:rPr>
              <a:t>Пособие для работы по здоровьесбережению из бросовых материалов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190325" y="0"/>
            <a:ext cx="7997469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                          «Гибкие косички»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Материалы: </a:t>
            </a:r>
            <a:r>
              <a:rPr lang="ru-RU" dirty="0" smtClean="0">
                <a:solidFill>
                  <a:srgbClr val="7030A0"/>
                </a:solidFill>
              </a:rPr>
              <a:t>витая пара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Цель упражнения «Лабиринт»: </a:t>
            </a:r>
            <a:r>
              <a:rPr lang="ru-RU" dirty="0" smtClean="0">
                <a:solidFill>
                  <a:srgbClr val="7030A0"/>
                </a:solidFill>
              </a:rPr>
              <a:t>Стимуляция деятельности </a:t>
            </a:r>
            <a:r>
              <a:rPr lang="ru-RU" dirty="0">
                <a:solidFill>
                  <a:srgbClr val="7030A0"/>
                </a:solidFill>
              </a:rPr>
              <a:t>вестибулярного аппарата, </a:t>
            </a:r>
            <a:r>
              <a:rPr lang="ru-RU" dirty="0" smtClean="0">
                <a:solidFill>
                  <a:srgbClr val="7030A0"/>
                </a:solidFill>
              </a:rPr>
              <a:t>развитие </a:t>
            </a:r>
            <a:r>
              <a:rPr lang="ru-RU" dirty="0">
                <a:solidFill>
                  <a:srgbClr val="7030A0"/>
                </a:solidFill>
              </a:rPr>
              <a:t>навыков </a:t>
            </a:r>
            <a:r>
              <a:rPr lang="ru-RU" dirty="0" smtClean="0">
                <a:solidFill>
                  <a:srgbClr val="7030A0"/>
                </a:solidFill>
              </a:rPr>
              <a:t>проприоцепции; развитие мелкой моторики; массаж стоп, профилактика плоскостопия;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Цель </a:t>
            </a:r>
            <a:r>
              <a:rPr lang="ru-RU" b="1" dirty="0">
                <a:solidFill>
                  <a:srgbClr val="7030A0"/>
                </a:solidFill>
              </a:rPr>
              <a:t>дыхательного упражнения </a:t>
            </a:r>
            <a:r>
              <a:rPr lang="ru-RU" b="1" dirty="0" smtClean="0">
                <a:solidFill>
                  <a:srgbClr val="7030A0"/>
                </a:solidFill>
              </a:rPr>
              <a:t>«Лабиринт» :</a:t>
            </a:r>
            <a:r>
              <a:rPr lang="ru-RU" dirty="0" smtClean="0">
                <a:solidFill>
                  <a:srgbClr val="7030A0"/>
                </a:solidFill>
              </a:rPr>
              <a:t>Увеличить </a:t>
            </a:r>
            <a:r>
              <a:rPr lang="ru-RU" dirty="0">
                <a:solidFill>
                  <a:srgbClr val="7030A0"/>
                </a:solidFill>
              </a:rPr>
              <a:t>объем дыхания, нормализовать его </a:t>
            </a:r>
            <a:r>
              <a:rPr lang="ru-RU" dirty="0" smtClean="0">
                <a:solidFill>
                  <a:srgbClr val="7030A0"/>
                </a:solidFill>
              </a:rPr>
              <a:t>ритм; выработать </a:t>
            </a:r>
            <a:r>
              <a:rPr lang="ru-RU" dirty="0">
                <a:solidFill>
                  <a:srgbClr val="7030A0"/>
                </a:solidFill>
              </a:rPr>
              <a:t>плавный, длительный, экономный </a:t>
            </a:r>
            <a:r>
              <a:rPr lang="ru-RU" dirty="0" smtClean="0">
                <a:solidFill>
                  <a:srgbClr val="7030A0"/>
                </a:solidFill>
              </a:rPr>
              <a:t>выдох; активизировать </a:t>
            </a:r>
            <a:r>
              <a:rPr lang="ru-RU" dirty="0">
                <a:solidFill>
                  <a:srgbClr val="7030A0"/>
                </a:solidFill>
              </a:rPr>
              <a:t>работу мышц </a:t>
            </a:r>
            <a:r>
              <a:rPr lang="ru-RU" dirty="0" smtClean="0">
                <a:solidFill>
                  <a:srgbClr val="7030A0"/>
                </a:solidFill>
              </a:rPr>
              <a:t>губ.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Цель ходьбы </a:t>
            </a:r>
            <a:r>
              <a:rPr lang="ru-RU" b="1" dirty="0">
                <a:solidFill>
                  <a:srgbClr val="7030A0"/>
                </a:solidFill>
              </a:rPr>
              <a:t>по косичкам: </a:t>
            </a:r>
            <a:r>
              <a:rPr lang="ru-RU" dirty="0" smtClean="0">
                <a:solidFill>
                  <a:srgbClr val="7030A0"/>
                </a:solidFill>
              </a:rPr>
              <a:t>Закаливание организма, восполнение </a:t>
            </a:r>
            <a:r>
              <a:rPr lang="ru-RU" dirty="0">
                <a:solidFill>
                  <a:srgbClr val="7030A0"/>
                </a:solidFill>
              </a:rPr>
              <a:t>нехватки тактильных </a:t>
            </a:r>
            <a:r>
              <a:rPr lang="ru-RU" dirty="0" smtClean="0">
                <a:solidFill>
                  <a:srgbClr val="7030A0"/>
                </a:solidFill>
              </a:rPr>
              <a:t>ощущений; профилактика </a:t>
            </a:r>
            <a:r>
              <a:rPr lang="ru-RU" dirty="0">
                <a:solidFill>
                  <a:srgbClr val="7030A0"/>
                </a:solidFill>
              </a:rPr>
              <a:t>и коррекция </a:t>
            </a:r>
            <a:r>
              <a:rPr lang="ru-RU" dirty="0" smtClean="0">
                <a:solidFill>
                  <a:srgbClr val="7030A0"/>
                </a:solidFill>
              </a:rPr>
              <a:t>плоскостопия; развитие </a:t>
            </a:r>
            <a:r>
              <a:rPr lang="ru-RU" dirty="0">
                <a:solidFill>
                  <a:srgbClr val="7030A0"/>
                </a:solidFill>
              </a:rPr>
              <a:t>чувства равновесия и координации движений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Так же, косички можно использовать для разметки в подвижных играх и спортивных мероприятиях. Благодаря способности принимать и сохранять любую форму оборудование является универсальным.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6768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352</Words>
  <Application>Microsoft Office PowerPoint</Application>
  <PresentationFormat>Широкоэкранный</PresentationFormat>
  <Paragraphs>32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12</cp:revision>
  <dcterms:created xsi:type="dcterms:W3CDTF">2023-01-27T15:09:37Z</dcterms:created>
  <dcterms:modified xsi:type="dcterms:W3CDTF">2024-02-24T22:40:38Z</dcterms:modified>
</cp:coreProperties>
</file>