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6" r:id="rId1"/>
  </p:sldMasterIdLst>
  <p:sldIdLst>
    <p:sldId id="256" r:id="rId2"/>
    <p:sldId id="258" r:id="rId3"/>
    <p:sldId id="293" r:id="rId4"/>
    <p:sldId id="280" r:id="rId5"/>
    <p:sldId id="283" r:id="rId6"/>
    <p:sldId id="285" r:id="rId7"/>
    <p:sldId id="286" r:id="rId8"/>
    <p:sldId id="287" r:id="rId9"/>
    <p:sldId id="288" r:id="rId10"/>
    <p:sldId id="289" r:id="rId11"/>
    <p:sldId id="291" r:id="rId12"/>
    <p:sldId id="292" r:id="rId13"/>
    <p:sldId id="294" r:id="rId14"/>
    <p:sldId id="29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42D5783E-64F5-4240-A656-2EE25C382468}">
          <p14:sldIdLst>
            <p14:sldId id="256"/>
            <p14:sldId id="258"/>
            <p14:sldId id="293"/>
            <p14:sldId id="280"/>
            <p14:sldId id="283"/>
            <p14:sldId id="285"/>
            <p14:sldId id="286"/>
            <p14:sldId id="287"/>
            <p14:sldId id="288"/>
            <p14:sldId id="289"/>
            <p14:sldId id="291"/>
            <p14:sldId id="292"/>
            <p14:sldId id="294"/>
            <p14:sldId id="29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9414409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6575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283821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66912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790769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94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125416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3405749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419881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315486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110741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6952268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2638854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2616046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9196284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6118115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674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  <p:sldLayoutId id="2147483778" r:id="rId12"/>
    <p:sldLayoutId id="2147483779" r:id="rId13"/>
    <p:sldLayoutId id="2147483780" r:id="rId14"/>
    <p:sldLayoutId id="2147483781" r:id="rId15"/>
    <p:sldLayoutId id="2147483782" r:id="rId16"/>
  </p:sldLayoutIdLst>
  <p:transition>
    <p:wedge/>
  </p:transition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196752"/>
            <a:ext cx="8604448" cy="115212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GungsuhChe" pitchFamily="49" charset="-127"/>
                <a:ea typeface="GungsuhChe" pitchFamily="49" charset="-127"/>
              </a:rPr>
              <a:t>Влияние изобразительной деятельности на всестороннее развитие детей</a:t>
            </a:r>
            <a:endParaRPr lang="ru-RU" sz="3200" b="1" dirty="0">
              <a:solidFill>
                <a:srgbClr val="7030A0"/>
              </a:solidFill>
              <a:latin typeface="GungsuhChe" pitchFamily="49" charset="-127"/>
              <a:ea typeface="GungsuhChe" pitchFamily="49" charset="-127"/>
            </a:endParaRPr>
          </a:p>
        </p:txBody>
      </p:sp>
      <p:pic>
        <p:nvPicPr>
          <p:cNvPr id="1026" name="Picture 2" descr="C:\Users\Дом\Desktop\91814710_2222299_1828229FFD7E1294F5481D2B74C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636912"/>
            <a:ext cx="5976664" cy="381642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99392"/>
            <a:ext cx="4644008" cy="976312"/>
          </a:xfrm>
        </p:spPr>
        <p:txBody>
          <a:bodyPr>
            <a:noAutofit/>
          </a:bodyPr>
          <a:lstStyle/>
          <a:p>
            <a:r>
              <a:rPr lang="ru-RU" sz="2800" b="1" dirty="0"/>
              <a:t>Восковые карандаши + акварель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7862" y="0"/>
            <a:ext cx="3386138" cy="487542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593" y="980728"/>
            <a:ext cx="3041239" cy="4262436"/>
          </a:xfrm>
        </p:spPr>
        <p:txBody>
          <a:bodyPr>
            <a:normAutofit/>
          </a:bodyPr>
          <a:lstStyle/>
          <a:p>
            <a:r>
              <a:rPr lang="ru-RU" b="1" u="sng" dirty="0" smtClean="0"/>
              <a:t>Средства </a:t>
            </a:r>
            <a:r>
              <a:rPr lang="ru-RU" b="1" u="sng" dirty="0"/>
              <a:t>выразительности:</a:t>
            </a:r>
            <a:br>
              <a:rPr lang="ru-RU" b="1" u="sng" dirty="0"/>
            </a:br>
            <a:r>
              <a:rPr lang="ru-RU" dirty="0"/>
              <a:t>цвет, линия, пятно, фактура.</a:t>
            </a:r>
            <a:br>
              <a:rPr lang="ru-RU" dirty="0"/>
            </a:br>
            <a:endParaRPr lang="ru-RU" dirty="0" smtClean="0"/>
          </a:p>
          <a:p>
            <a:r>
              <a:rPr lang="ru-RU" b="1" u="sng" dirty="0" smtClean="0"/>
              <a:t>Материалы: </a:t>
            </a:r>
            <a:r>
              <a:rPr lang="ru-RU" dirty="0" smtClean="0"/>
              <a:t>восковые </a:t>
            </a:r>
            <a:r>
              <a:rPr lang="ru-RU" dirty="0"/>
              <a:t>карандаши, плотная белая бумага, акварель, кисти</a:t>
            </a:r>
            <a:r>
              <a:rPr lang="ru-RU" dirty="0" smtClean="0"/>
              <a:t>.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b="1" u="sng" dirty="0"/>
              <a:t>Способ получения изображения</a:t>
            </a:r>
            <a:r>
              <a:rPr lang="ru-RU" dirty="0"/>
              <a:t>:</a:t>
            </a:r>
            <a:br>
              <a:rPr lang="ru-RU" dirty="0"/>
            </a:br>
            <a:r>
              <a:rPr lang="ru-RU" dirty="0"/>
              <a:t>ребенок рисует восковыми карандашами на белой бумаге. Затем закрашивает лист акварелью в один или несколько цветов. Рисунок восковыми карандашами остается не закрашенным.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2515122"/>
            <a:ext cx="2965705" cy="4308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00974"/>
      </p:ext>
    </p:extLst>
  </p:cSld>
  <p:clrMapOvr>
    <a:masterClrMapping/>
  </p:clrMapOvr>
  <p:transition>
    <p:wedg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6347714" cy="1320800"/>
          </a:xfrm>
        </p:spPr>
        <p:txBody>
          <a:bodyPr>
            <a:normAutofit/>
          </a:bodyPr>
          <a:lstStyle/>
          <a:p>
            <a:r>
              <a:rPr lang="ru-RU" sz="2800" b="1" dirty="0" err="1" smtClean="0"/>
              <a:t>Пластинография</a:t>
            </a:r>
            <a:r>
              <a:rPr lang="ru-RU" sz="2800" b="1" dirty="0" smtClean="0"/>
              <a:t> и рисование нитками</a:t>
            </a:r>
            <a:endParaRPr lang="ru-RU" sz="2800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3503443"/>
            <a:ext cx="4809030" cy="3354557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3" y="22689"/>
            <a:ext cx="3083744" cy="4374225"/>
          </a:xfrm>
        </p:spPr>
      </p:pic>
      <p:sp>
        <p:nvSpPr>
          <p:cNvPr id="5" name="Прямоугольник 4"/>
          <p:cNvSpPr/>
          <p:nvPr/>
        </p:nvSpPr>
        <p:spPr>
          <a:xfrm>
            <a:off x="107504" y="1194138"/>
            <a:ext cx="446449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u="sng" dirty="0"/>
              <a:t>Средства выразительности:</a:t>
            </a:r>
            <a:br>
              <a:rPr lang="ru-RU" sz="1400" b="1" u="sng" dirty="0"/>
            </a:br>
            <a:r>
              <a:rPr lang="ru-RU" sz="1400" dirty="0"/>
              <a:t>цвет, </a:t>
            </a:r>
            <a:r>
              <a:rPr lang="ru-RU" sz="1400" dirty="0" smtClean="0"/>
              <a:t>пятно</a:t>
            </a:r>
            <a:r>
              <a:rPr lang="ru-RU" sz="1400" dirty="0"/>
              <a:t>, фактура.</a:t>
            </a:r>
            <a:br>
              <a:rPr lang="ru-RU" sz="1400" dirty="0"/>
            </a:br>
            <a:endParaRPr lang="ru-RU" sz="1400" dirty="0"/>
          </a:p>
          <a:p>
            <a:r>
              <a:rPr lang="ru-RU" sz="1400" b="1" u="sng" dirty="0"/>
              <a:t>Материалы: </a:t>
            </a:r>
            <a:r>
              <a:rPr lang="ru-RU" sz="1400" dirty="0" smtClean="0"/>
              <a:t>пластилин и нитки, готовый рисунок, клей, кисточка, стека.</a:t>
            </a:r>
            <a:endParaRPr lang="ru-RU" sz="1400" dirty="0"/>
          </a:p>
          <a:p>
            <a:r>
              <a:rPr lang="ru-RU" sz="1400" dirty="0"/>
              <a:t/>
            </a:r>
            <a:br>
              <a:rPr lang="ru-RU" sz="1400" dirty="0"/>
            </a:br>
            <a:r>
              <a:rPr lang="ru-RU" sz="1400" b="1" u="sng" dirty="0"/>
              <a:t>Способ получения изображения</a:t>
            </a:r>
            <a:r>
              <a:rPr lang="ru-RU" sz="1400" dirty="0"/>
              <a:t>:</a:t>
            </a:r>
            <a:br>
              <a:rPr lang="ru-RU" sz="1400" dirty="0"/>
            </a:br>
            <a:r>
              <a:rPr lang="ru-RU" sz="1400" dirty="0"/>
              <a:t>ребенок рисует </a:t>
            </a:r>
            <a:r>
              <a:rPr lang="ru-RU" sz="1400" dirty="0" smtClean="0"/>
              <a:t>пластилином. Ребенок закрашивает готовый рисунок нитками.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017011552"/>
      </p:ext>
    </p:extLst>
  </p:cSld>
  <p:clrMapOvr>
    <a:masterClrMapping/>
  </p:clrMapOvr>
  <p:transition>
    <p:wedg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" y="11088"/>
            <a:ext cx="6347714" cy="13208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Графический диктант и рисование по цифрам</a:t>
            </a:r>
            <a:endParaRPr lang="ru-RU" sz="2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2713933"/>
            <a:ext cx="3077780" cy="412519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6484" y="0"/>
            <a:ext cx="2577516" cy="3881437"/>
          </a:xfrm>
        </p:spPr>
      </p:pic>
      <p:sp>
        <p:nvSpPr>
          <p:cNvPr id="7" name="Прямоугольник 6"/>
          <p:cNvSpPr/>
          <p:nvPr/>
        </p:nvSpPr>
        <p:spPr>
          <a:xfrm>
            <a:off x="170828" y="1124744"/>
            <a:ext cx="367240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u="sng" dirty="0"/>
              <a:t>Материалы: </a:t>
            </a:r>
            <a:r>
              <a:rPr lang="ru-RU" sz="1400" dirty="0" smtClean="0"/>
              <a:t>бумага, простой карандаш, тетрадный лист в клеточку.</a:t>
            </a:r>
            <a:endParaRPr lang="ru-RU" sz="1400" dirty="0"/>
          </a:p>
          <a:p>
            <a:r>
              <a:rPr lang="ru-RU" sz="1400" dirty="0"/>
              <a:t/>
            </a:r>
            <a:br>
              <a:rPr lang="ru-RU" sz="1400" dirty="0"/>
            </a:br>
            <a:r>
              <a:rPr lang="ru-RU" sz="1400" b="1" u="sng" dirty="0"/>
              <a:t>Способ получения изображения</a:t>
            </a:r>
            <a:r>
              <a:rPr lang="ru-RU" sz="1400" dirty="0"/>
              <a:t>:</a:t>
            </a:r>
            <a:br>
              <a:rPr lang="ru-RU" sz="1400" dirty="0"/>
            </a:br>
            <a:r>
              <a:rPr lang="ru-RU" sz="1400" dirty="0"/>
              <a:t>ребенок рисует </a:t>
            </a:r>
            <a:r>
              <a:rPr lang="ru-RU" sz="1400" dirty="0" smtClean="0"/>
              <a:t>от 1 до 10 (20 и т.д.) по точкам, потом закрашивает полученное изображение.</a:t>
            </a:r>
          </a:p>
          <a:p>
            <a:r>
              <a:rPr lang="ru-RU" sz="1400" dirty="0" smtClean="0"/>
              <a:t>Графический диктант (рисование по клеточкам)  выполняется под диктовку.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206176756"/>
      </p:ext>
    </p:extLst>
  </p:cSld>
  <p:clrMapOvr>
    <a:masterClrMapping/>
  </p:clrMapOvr>
  <p:transition>
    <p:wedg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>
            <a:extLst>
              <a:ext uri="{FF2B5EF4-FFF2-40B4-BE49-F238E27FC236}">
                <a16:creationId xmlns:a16="http://schemas.microsoft.com/office/drawing/2014/main" id="{93682E9D-E6EB-46E3-B34F-BD3F396022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56" y="476672"/>
            <a:ext cx="9144000" cy="5143500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FE8500-5354-4027-98A5-1DA35EA3A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4643" y="1604282"/>
            <a:ext cx="7494815" cy="4119935"/>
          </a:xfrm>
        </p:spPr>
        <p:txBody>
          <a:bodyPr>
            <a:normAutofit/>
          </a:bodyPr>
          <a:lstStyle/>
          <a:p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«Истоки способностей и дарования детей на кончиках пальцев. От пальцев, образно говоря, идут тончайшие нити – ручейки, которые питает источник творческой мысли. Другими словами, чем более мастерства в детской руке, тем умнее ребенок»</a:t>
            </a:r>
            <a:b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</a:t>
            </a:r>
            <a:b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В.А. Сухомлинский                                                                                                                         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629962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524" y="201962"/>
            <a:ext cx="8568952" cy="645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728049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548680"/>
            <a:ext cx="83529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  <a:cs typeface="Times New Roman" pitchFamily="18" charset="0"/>
              </a:rPr>
              <a:t>Роль изобразительной деятельности в воспитании и развитии дошкольника.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1700808"/>
            <a:ext cx="763284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В формировании личности ребенка большую роль играют </a:t>
            </a:r>
          </a:p>
          <a:p>
            <a:pPr>
              <a:buNone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разнообразные виды художественно-творческой </a:t>
            </a:r>
          </a:p>
          <a:p>
            <a:pPr>
              <a:buNone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деятельности: рисование, лепка, аппликация, разнообразные </a:t>
            </a:r>
          </a:p>
          <a:p>
            <a:pPr>
              <a:buNone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поделки из природных материалов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pPr>
              <a:buNone/>
            </a:pPr>
            <a:endParaRPr lang="ru-RU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Рисование, лепка, аппликация - виды изобразительной деятельности, основное назначение которых, образное отражение действительности. </a:t>
            </a: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Изобразительная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деятельность - одна из самых интересных для детей дошкольного возраста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endParaRPr lang="ru-RU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Изобразительная деятельность - это специфическое образное познание действительности. </a:t>
            </a: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Как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всякая познавательная деятельность имеет большое значение для умственного воспитания детей.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332656"/>
            <a:ext cx="6336704" cy="603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077729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6914728" cy="1280890"/>
          </a:xfrm>
        </p:spPr>
        <p:txBody>
          <a:bodyPr>
            <a:normAutofit fontScale="90000"/>
          </a:bodyPr>
          <a:lstStyle/>
          <a:p>
            <a:r>
              <a:rPr lang="ru-RU" sz="2800" b="1" dirty="0"/>
              <a:t>Влияние </a:t>
            </a:r>
            <a:r>
              <a:rPr lang="ru-RU" sz="2800" b="1" dirty="0" smtClean="0"/>
              <a:t>изо деятельности </a:t>
            </a:r>
            <a:r>
              <a:rPr lang="ru-RU" sz="2800" b="1" dirty="0"/>
              <a:t>на всестороннее развитие личности ребенка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5" y="1905000"/>
            <a:ext cx="7704855" cy="4332312"/>
          </a:xfrm>
        </p:spPr>
        <p:txBody>
          <a:bodyPr>
            <a:normAutofit fontScale="92500" lnSpcReduction="10000"/>
          </a:bodyPr>
          <a:lstStyle/>
          <a:p>
            <a:r>
              <a:rPr lang="ru-RU" sz="2200" dirty="0" smtClean="0">
                <a:solidFill>
                  <a:schemeClr val="tx1"/>
                </a:solidFill>
              </a:rPr>
              <a:t>Умственное развитие</a:t>
            </a:r>
          </a:p>
          <a:p>
            <a:r>
              <a:rPr lang="ru-RU" sz="2200" dirty="0" smtClean="0">
                <a:solidFill>
                  <a:schemeClr val="tx1"/>
                </a:solidFill>
              </a:rPr>
              <a:t>Творческое развитие</a:t>
            </a:r>
          </a:p>
          <a:p>
            <a:r>
              <a:rPr lang="ru-RU" sz="2200" dirty="0" smtClean="0">
                <a:solidFill>
                  <a:schemeClr val="tx1"/>
                </a:solidFill>
              </a:rPr>
              <a:t>Развитие мелкой</a:t>
            </a:r>
            <a:r>
              <a:rPr lang="ru-RU" sz="2200" dirty="0">
                <a:solidFill>
                  <a:schemeClr val="tx1"/>
                </a:solidFill>
              </a:rPr>
              <a:t> </a:t>
            </a:r>
            <a:r>
              <a:rPr lang="ru-RU" sz="2200" dirty="0" smtClean="0">
                <a:solidFill>
                  <a:schemeClr val="tx1"/>
                </a:solidFill>
              </a:rPr>
              <a:t>моторики</a:t>
            </a:r>
          </a:p>
          <a:p>
            <a:r>
              <a:rPr lang="ru-RU" sz="2200" dirty="0" smtClean="0">
                <a:solidFill>
                  <a:schemeClr val="tx1"/>
                </a:solidFill>
              </a:rPr>
              <a:t>Эстетическое</a:t>
            </a:r>
            <a:r>
              <a:rPr lang="ru-RU" sz="2200" dirty="0">
                <a:solidFill>
                  <a:schemeClr val="tx1"/>
                </a:solidFill>
              </a:rPr>
              <a:t/>
            </a:r>
            <a:br>
              <a:rPr lang="ru-RU" sz="2200" dirty="0">
                <a:solidFill>
                  <a:schemeClr val="tx1"/>
                </a:solidFill>
              </a:rPr>
            </a:br>
            <a:r>
              <a:rPr lang="ru-RU" sz="2200" dirty="0">
                <a:solidFill>
                  <a:schemeClr val="tx1"/>
                </a:solidFill>
              </a:rPr>
              <a:t>воспитание</a:t>
            </a:r>
          </a:p>
          <a:p>
            <a:r>
              <a:rPr lang="ru-RU" sz="2200" dirty="0">
                <a:solidFill>
                  <a:schemeClr val="tx1"/>
                </a:solidFill>
              </a:rPr>
              <a:t>Эмоциональное</a:t>
            </a:r>
            <a:br>
              <a:rPr lang="ru-RU" sz="2200" dirty="0">
                <a:solidFill>
                  <a:schemeClr val="tx1"/>
                </a:solidFill>
              </a:rPr>
            </a:br>
            <a:r>
              <a:rPr lang="ru-RU" sz="2200" dirty="0">
                <a:solidFill>
                  <a:schemeClr val="tx1"/>
                </a:solidFill>
              </a:rPr>
              <a:t>развитие</a:t>
            </a:r>
          </a:p>
          <a:p>
            <a:r>
              <a:rPr lang="ru-RU" sz="2200" dirty="0">
                <a:solidFill>
                  <a:schemeClr val="tx1"/>
                </a:solidFill>
              </a:rPr>
              <a:t>Нравственное</a:t>
            </a:r>
            <a:br>
              <a:rPr lang="ru-RU" sz="2200" dirty="0">
                <a:solidFill>
                  <a:schemeClr val="tx1"/>
                </a:solidFill>
              </a:rPr>
            </a:br>
            <a:r>
              <a:rPr lang="ru-RU" sz="2200" dirty="0">
                <a:solidFill>
                  <a:schemeClr val="tx1"/>
                </a:solidFill>
              </a:rPr>
              <a:t>развитие</a:t>
            </a:r>
          </a:p>
          <a:p>
            <a:r>
              <a:rPr lang="ru-RU" sz="2200" dirty="0">
                <a:solidFill>
                  <a:schemeClr val="tx1"/>
                </a:solidFill>
              </a:rPr>
              <a:t>Познавательное</a:t>
            </a:r>
            <a:br>
              <a:rPr lang="ru-RU" sz="2200" dirty="0">
                <a:solidFill>
                  <a:schemeClr val="tx1"/>
                </a:solidFill>
              </a:rPr>
            </a:br>
            <a:r>
              <a:rPr lang="ru-RU" sz="2200" dirty="0">
                <a:solidFill>
                  <a:schemeClr val="tx1"/>
                </a:solidFill>
              </a:rPr>
              <a:t>развитие</a:t>
            </a:r>
          </a:p>
          <a:p>
            <a:r>
              <a:rPr lang="ru-RU" sz="2200" dirty="0">
                <a:solidFill>
                  <a:schemeClr val="tx1"/>
                </a:solidFill>
              </a:rPr>
              <a:t>Нетрадиционные </a:t>
            </a:r>
            <a:r>
              <a:rPr lang="ru-RU" sz="2200" dirty="0" smtClean="0">
                <a:solidFill>
                  <a:schemeClr val="tx1"/>
                </a:solidFill>
              </a:rPr>
              <a:t>техники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104646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7272808" cy="1280890"/>
          </a:xfrm>
        </p:spPr>
        <p:txBody>
          <a:bodyPr>
            <a:normAutofit/>
          </a:bodyPr>
          <a:lstStyle/>
          <a:p>
            <a:r>
              <a:rPr lang="ru-RU" sz="2800" b="1" dirty="0"/>
              <a:t>Нетрадиционные техники </a:t>
            </a:r>
            <a:r>
              <a:rPr lang="ru-RU" sz="2800" b="1" dirty="0" smtClean="0"/>
              <a:t>рисования, используемые в работе:</a:t>
            </a:r>
            <a:endParaRPr lang="ru-RU" sz="2800" b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4588425"/>
              </p:ext>
            </p:extLst>
          </p:nvPr>
        </p:nvGraphicFramePr>
        <p:xfrm>
          <a:off x="888544" y="1628800"/>
          <a:ext cx="792088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604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824536">
                <a:tc>
                  <a:txBody>
                    <a:bodyPr/>
                    <a:lstStyle/>
                    <a:p>
                      <a:pPr indent="0">
                        <a:lnSpc>
                          <a:spcPct val="170000"/>
                        </a:lnSpc>
                      </a:pPr>
                      <a:r>
                        <a:rPr lang="ru-RU" sz="1800" dirty="0" smtClean="0"/>
                        <a:t>*рисование жесткой полусухой кистью</a:t>
                      </a:r>
                    </a:p>
                    <a:p>
                      <a:pPr indent="0">
                        <a:lnSpc>
                          <a:spcPct val="170000"/>
                        </a:lnSpc>
                      </a:pPr>
                      <a:r>
                        <a:rPr lang="ru-RU" sz="1800" dirty="0" smtClean="0"/>
                        <a:t>*рисование пальчиком</a:t>
                      </a:r>
                    </a:p>
                    <a:p>
                      <a:pPr indent="0">
                        <a:lnSpc>
                          <a:spcPct val="170000"/>
                        </a:lnSpc>
                      </a:pPr>
                      <a:r>
                        <a:rPr lang="ru-RU" sz="1800" dirty="0" smtClean="0"/>
                        <a:t>*рисование ладошкой</a:t>
                      </a:r>
                      <a:br>
                        <a:rPr lang="ru-RU" sz="1800" dirty="0" smtClean="0"/>
                      </a:br>
                      <a:r>
                        <a:rPr lang="ru-RU" sz="1800" dirty="0" smtClean="0"/>
                        <a:t>*рисование ватной палочкой</a:t>
                      </a:r>
                    </a:p>
                    <a:p>
                      <a:pPr indent="0">
                        <a:lnSpc>
                          <a:spcPct val="170000"/>
                        </a:lnSpc>
                      </a:pPr>
                      <a:r>
                        <a:rPr lang="ru-RU" sz="1800" dirty="0" smtClean="0"/>
                        <a:t>*печатками из картофеля</a:t>
                      </a:r>
                    </a:p>
                    <a:p>
                      <a:pPr indent="0">
                        <a:lnSpc>
                          <a:spcPct val="170000"/>
                        </a:lnSpc>
                      </a:pPr>
                      <a:r>
                        <a:rPr lang="ru-RU" sz="1800" dirty="0" smtClean="0"/>
                        <a:t>*оттиск пробкой</a:t>
                      </a:r>
                    </a:p>
                    <a:p>
                      <a:pPr indent="0">
                        <a:lnSpc>
                          <a:spcPct val="170000"/>
                        </a:lnSpc>
                      </a:pPr>
                      <a:r>
                        <a:rPr lang="ru-RU" sz="1800" dirty="0" smtClean="0"/>
                        <a:t>*оттиск поролоном</a:t>
                      </a:r>
                    </a:p>
                    <a:p>
                      <a:pPr indent="0">
                        <a:lnSpc>
                          <a:spcPct val="170000"/>
                        </a:lnSpc>
                      </a:pPr>
                      <a:r>
                        <a:rPr lang="ru-RU" sz="1800" dirty="0" smtClean="0"/>
                        <a:t>*оттиск печатками из ластика, листьев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70000"/>
                        </a:lnSpc>
                      </a:pPr>
                      <a:r>
                        <a:rPr lang="ru-RU" sz="1800" dirty="0" smtClean="0"/>
                        <a:t>*восковые мелки + акварель</a:t>
                      </a:r>
                    </a:p>
                    <a:p>
                      <a:pPr indent="0">
                        <a:lnSpc>
                          <a:spcPct val="170000"/>
                        </a:lnSpc>
                      </a:pPr>
                      <a:r>
                        <a:rPr lang="ru-RU" sz="1800" dirty="0" smtClean="0"/>
                        <a:t>*рисование пластилином</a:t>
                      </a:r>
                    </a:p>
                    <a:p>
                      <a:pPr indent="0">
                        <a:lnSpc>
                          <a:spcPct val="170000"/>
                        </a:lnSpc>
                      </a:pPr>
                      <a:r>
                        <a:rPr lang="ru-RU" sz="1800" dirty="0" smtClean="0"/>
                        <a:t>*рисование мятой бумагой</a:t>
                      </a:r>
                    </a:p>
                    <a:p>
                      <a:pPr indent="0">
                        <a:lnSpc>
                          <a:spcPct val="170000"/>
                        </a:lnSpc>
                      </a:pPr>
                      <a:r>
                        <a:rPr lang="ru-RU" sz="1800" dirty="0" smtClean="0"/>
                        <a:t>*батик</a:t>
                      </a:r>
                    </a:p>
                    <a:p>
                      <a:pPr indent="0">
                        <a:lnSpc>
                          <a:spcPct val="170000"/>
                        </a:lnSpc>
                      </a:pPr>
                      <a:r>
                        <a:rPr lang="ru-RU" sz="1800" dirty="0" smtClean="0"/>
                        <a:t>*рисование зубной щеткой, </a:t>
                      </a:r>
                      <a:r>
                        <a:rPr lang="ru-RU" sz="1800" dirty="0" err="1" smtClean="0"/>
                        <a:t>набрызг</a:t>
                      </a:r>
                      <a:endParaRPr lang="ru-RU" sz="1800" dirty="0" smtClean="0"/>
                    </a:p>
                    <a:p>
                      <a:pPr indent="0">
                        <a:lnSpc>
                          <a:spcPct val="170000"/>
                        </a:lnSpc>
                      </a:pPr>
                      <a:r>
                        <a:rPr lang="ru-RU" sz="1800" dirty="0" smtClean="0"/>
                        <a:t>*рисование нитками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434547"/>
      </p:ext>
    </p:extLst>
  </p:cSld>
  <p:clrMapOvr>
    <a:masterClrMapping/>
  </p:clrMapOvr>
  <p:transition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3024335" cy="976312"/>
          </a:xfrm>
        </p:spPr>
        <p:txBody>
          <a:bodyPr>
            <a:normAutofit/>
          </a:bodyPr>
          <a:lstStyle/>
          <a:p>
            <a:r>
              <a:rPr lang="ru-RU" sz="2800" b="1" dirty="0"/>
              <a:t>Оттиск поролоном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553" y="1628800"/>
            <a:ext cx="2664296" cy="4824536"/>
          </a:xfrm>
        </p:spPr>
        <p:txBody>
          <a:bodyPr>
            <a:normAutofit lnSpcReduction="10000"/>
          </a:bodyPr>
          <a:lstStyle/>
          <a:p>
            <a:r>
              <a:rPr lang="ru-RU" b="1" u="sng" dirty="0" smtClean="0"/>
              <a:t>Средства </a:t>
            </a:r>
            <a:r>
              <a:rPr lang="ru-RU" b="1" u="sng" dirty="0"/>
              <a:t>выразительности</a:t>
            </a:r>
            <a:r>
              <a:rPr lang="ru-RU" u="sng" dirty="0"/>
              <a:t>:</a:t>
            </a:r>
            <a:br>
              <a:rPr lang="ru-RU" u="sng" dirty="0"/>
            </a:br>
            <a:r>
              <a:rPr lang="ru-RU" dirty="0"/>
              <a:t>пятно, фактура, цвет</a:t>
            </a:r>
            <a:r>
              <a:rPr lang="ru-RU" dirty="0" smtClean="0"/>
              <a:t>.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b="1" u="sng" dirty="0"/>
              <a:t>Материалы:</a:t>
            </a:r>
            <a:r>
              <a:rPr lang="ru-RU" dirty="0"/>
              <a:t> мисочка либо пластиковая </a:t>
            </a:r>
            <a:r>
              <a:rPr lang="ru-RU" dirty="0" smtClean="0"/>
              <a:t>коробочка, в </a:t>
            </a:r>
            <a:r>
              <a:rPr lang="ru-RU" dirty="0"/>
              <a:t>которую вложена штемпельная подушка из тонкого поролона, пропитанного гуашью, плотная бумага любого цвета и размера, кусочки поролона.</a:t>
            </a:r>
            <a:br>
              <a:rPr lang="ru-RU" dirty="0"/>
            </a:br>
            <a:endParaRPr lang="ru-RU" dirty="0" smtClean="0"/>
          </a:p>
          <a:p>
            <a:r>
              <a:rPr lang="ru-RU" b="1" u="sng" dirty="0" smtClean="0"/>
              <a:t>Способ </a:t>
            </a:r>
            <a:r>
              <a:rPr lang="ru-RU" b="1" u="sng" dirty="0"/>
              <a:t>получения изображения</a:t>
            </a:r>
            <a:r>
              <a:rPr lang="ru-RU" u="sng" dirty="0"/>
              <a:t>: </a:t>
            </a:r>
            <a:r>
              <a:rPr lang="ru-RU" dirty="0"/>
              <a:t>ребенок прижимает поролон к штемпельной подушке с краской и наносит оттиск на бумагу. </a:t>
            </a:r>
            <a:endParaRPr lang="ru-RU" dirty="0" smtClean="0"/>
          </a:p>
          <a:p>
            <a:r>
              <a:rPr lang="ru-RU" dirty="0" smtClean="0"/>
              <a:t>Для </a:t>
            </a:r>
            <a:r>
              <a:rPr lang="ru-RU" dirty="0"/>
              <a:t>изменения цвета берутся другие мисочка и поролон.</a:t>
            </a:r>
          </a:p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0"/>
            <a:ext cx="3386137" cy="5265443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2778536"/>
            <a:ext cx="3151915" cy="4075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6710"/>
      </p:ext>
    </p:extLst>
  </p:cSld>
  <p:clrMapOvr>
    <a:masterClrMapping/>
  </p:clrMapOvr>
  <p:transition>
    <p:wedg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222"/>
            <a:ext cx="2952327" cy="976312"/>
          </a:xfrm>
        </p:spPr>
        <p:txBody>
          <a:bodyPr>
            <a:normAutofit/>
          </a:bodyPr>
          <a:lstStyle/>
          <a:p>
            <a:r>
              <a:rPr lang="ru-RU" sz="2800" b="1" dirty="0"/>
              <a:t>Отпечатки листьев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8222"/>
            <a:ext cx="3059619" cy="484524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984534"/>
            <a:ext cx="5400600" cy="4262436"/>
          </a:xfrm>
        </p:spPr>
        <p:txBody>
          <a:bodyPr>
            <a:normAutofit/>
          </a:bodyPr>
          <a:lstStyle/>
          <a:p>
            <a:r>
              <a:rPr lang="ru-RU" b="1" u="sng" dirty="0" smtClean="0"/>
              <a:t>Средства </a:t>
            </a:r>
            <a:r>
              <a:rPr lang="ru-RU" b="1" u="sng" dirty="0"/>
              <a:t>выразительности: </a:t>
            </a:r>
            <a:r>
              <a:rPr lang="ru-RU" dirty="0"/>
              <a:t>фактура, цвет</a:t>
            </a:r>
            <a:r>
              <a:rPr lang="ru-RU" dirty="0" smtClean="0"/>
              <a:t>.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b="1" u="sng" dirty="0"/>
              <a:t>Материалы:</a:t>
            </a:r>
            <a:r>
              <a:rPr lang="ru-RU" dirty="0"/>
              <a:t> бумага, листья разных </a:t>
            </a:r>
            <a:r>
              <a:rPr lang="ru-RU" dirty="0" smtClean="0"/>
              <a:t>деревьев (желательно </a:t>
            </a:r>
            <a:r>
              <a:rPr lang="ru-RU" dirty="0"/>
              <a:t>опавшие), гуашь, кисти</a:t>
            </a:r>
            <a:r>
              <a:rPr lang="ru-RU" dirty="0" smtClean="0"/>
              <a:t>.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b="1" u="sng" dirty="0"/>
              <a:t>Способ получения изображения: </a:t>
            </a:r>
            <a:r>
              <a:rPr lang="ru-RU" dirty="0"/>
              <a:t>ребенок покрывает листок дерева красками разных цветов, затем прикладывает его к бумаге окрашенной стороной для получения отпечатка. Каждый раз берется новый листок. Черешки у листьев можно дорисовать кистью.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645025"/>
            <a:ext cx="5520280" cy="321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997546"/>
      </p:ext>
    </p:extLst>
  </p:cSld>
  <p:clrMapOvr>
    <a:masterClrMapping/>
  </p:clrMapOvr>
  <p:transition>
    <p:wedg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4639"/>
            <a:ext cx="3096343" cy="976312"/>
          </a:xfrm>
        </p:spPr>
        <p:txBody>
          <a:bodyPr>
            <a:normAutofit/>
          </a:bodyPr>
          <a:lstStyle/>
          <a:p>
            <a:r>
              <a:rPr lang="ru-RU" sz="2800" b="1" dirty="0"/>
              <a:t>Монотипия предметная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44624"/>
            <a:ext cx="2886514" cy="552767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62054" y="1268760"/>
            <a:ext cx="3229826" cy="4262436"/>
          </a:xfrm>
        </p:spPr>
        <p:txBody>
          <a:bodyPr>
            <a:normAutofit lnSpcReduction="10000"/>
          </a:bodyPr>
          <a:lstStyle/>
          <a:p>
            <a:r>
              <a:rPr lang="ru-RU" b="1" u="sng" dirty="0" smtClean="0"/>
              <a:t>Средства </a:t>
            </a:r>
            <a:r>
              <a:rPr lang="ru-RU" b="1" u="sng" dirty="0"/>
              <a:t>выразительности: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пятно, цвет, симметрия</a:t>
            </a:r>
            <a:r>
              <a:rPr lang="ru-RU" dirty="0" smtClean="0"/>
              <a:t>.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b="1" u="sng" dirty="0"/>
              <a:t>Материалы:</a:t>
            </a:r>
            <a:r>
              <a:rPr lang="ru-RU" dirty="0"/>
              <a:t> плотная бумага </a:t>
            </a:r>
            <a:r>
              <a:rPr lang="ru-RU" dirty="0" smtClean="0"/>
              <a:t>любого цвета</a:t>
            </a:r>
            <a:r>
              <a:rPr lang="ru-RU" dirty="0"/>
              <a:t>, кисти, гуашь или акварель</a:t>
            </a:r>
            <a:r>
              <a:rPr lang="ru-RU" dirty="0" smtClean="0"/>
              <a:t>.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b="1" u="sng" dirty="0"/>
              <a:t>Способ получения изображения</a:t>
            </a:r>
            <a:r>
              <a:rPr lang="ru-RU" dirty="0"/>
              <a:t>: ребенок складывает лист бумаги вдвое и на одной его половине рисует половину изображаемого предмета (предметы выбираются симметричные). </a:t>
            </a:r>
            <a:endParaRPr lang="ru-RU" dirty="0" smtClean="0"/>
          </a:p>
          <a:p>
            <a:r>
              <a:rPr lang="ru-RU" dirty="0" smtClean="0"/>
              <a:t>После </a:t>
            </a:r>
            <a:r>
              <a:rPr lang="ru-RU" dirty="0"/>
              <a:t>рисования каждой части предмета, пока не высохла краска, лист снова складывается пополам для получения отпечатка. Затем изображение можно украсить, также складывая лист после рисования нескольких украшений.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4931" y="692696"/>
            <a:ext cx="2957419" cy="6165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408995"/>
      </p:ext>
    </p:extLst>
  </p:cSld>
  <p:clrMapOvr>
    <a:masterClrMapping/>
  </p:clrMapOvr>
  <p:transition>
    <p:wedg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3168351" cy="976312"/>
          </a:xfrm>
        </p:spPr>
        <p:txBody>
          <a:bodyPr>
            <a:normAutofit/>
          </a:bodyPr>
          <a:lstStyle/>
          <a:p>
            <a:r>
              <a:rPr lang="ru-RU" sz="2800" b="1" dirty="0"/>
              <a:t>Оттиск мятой </a:t>
            </a:r>
            <a:r>
              <a:rPr lang="ru-RU" sz="2800" b="1" dirty="0" smtClean="0"/>
              <a:t>бумагой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1926" y="1008455"/>
            <a:ext cx="5681244" cy="4262436"/>
          </a:xfrm>
        </p:spPr>
        <p:txBody>
          <a:bodyPr>
            <a:normAutofit/>
          </a:bodyPr>
          <a:lstStyle/>
          <a:p>
            <a:r>
              <a:rPr lang="ru-RU" b="1" u="sng" dirty="0" smtClean="0"/>
              <a:t>Средства </a:t>
            </a:r>
            <a:r>
              <a:rPr lang="ru-RU" b="1" u="sng" dirty="0"/>
              <a:t>выразительности:</a:t>
            </a:r>
            <a:br>
              <a:rPr lang="ru-RU" b="1" u="sng" dirty="0"/>
            </a:br>
            <a:r>
              <a:rPr lang="ru-RU" dirty="0"/>
              <a:t>пятно, фактура, цвет</a:t>
            </a:r>
            <a:r>
              <a:rPr lang="ru-RU" dirty="0" smtClean="0"/>
              <a:t>.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b="1" u="sng" dirty="0"/>
              <a:t>Материалы:</a:t>
            </a:r>
            <a:r>
              <a:rPr lang="ru-RU" dirty="0"/>
              <a:t> блюдце либо </a:t>
            </a:r>
            <a:r>
              <a:rPr lang="ru-RU" dirty="0" smtClean="0"/>
              <a:t>пластиковая коробочка</a:t>
            </a:r>
            <a:r>
              <a:rPr lang="ru-RU" dirty="0"/>
              <a:t>, в которую вложена штемпельная подушка из тонкого поролона, пропитанного гуашью, плотная бумага любого цвета и размера, смятая бумага</a:t>
            </a:r>
            <a:r>
              <a:rPr lang="ru-RU" dirty="0" smtClean="0"/>
              <a:t>.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b="1" u="sng" dirty="0"/>
              <a:t>Способ получения изображения: </a:t>
            </a:r>
            <a:r>
              <a:rPr lang="ru-RU" dirty="0"/>
              <a:t>ребенок прижимает смятую бумагу к штемпельной подушке с краской и наносит оттиск на бумагу. Чтобы получить другой цвет, меняются и блюдце и смятая </a:t>
            </a:r>
            <a:r>
              <a:rPr lang="ru-RU" dirty="0" smtClean="0"/>
              <a:t>бумага</a:t>
            </a:r>
            <a:r>
              <a:rPr lang="ru-RU" dirty="0"/>
              <a:t>.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9684" y="23575"/>
            <a:ext cx="2996500" cy="5527675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586" y="3930369"/>
            <a:ext cx="4308795" cy="2927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588159"/>
      </p:ext>
    </p:extLst>
  </p:cSld>
  <p:clrMapOvr>
    <a:masterClrMapping/>
  </p:clrMapOvr>
  <p:transition>
    <p:wedge/>
  </p:transition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1199</TotalTime>
  <Words>683</Words>
  <Application>Microsoft Office PowerPoint</Application>
  <PresentationFormat>Экран (4:3)</PresentationFormat>
  <Paragraphs>67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GungsuhChe</vt:lpstr>
      <vt:lpstr>Times New Roman</vt:lpstr>
      <vt:lpstr>Trebuchet MS</vt:lpstr>
      <vt:lpstr>Wingdings 3</vt:lpstr>
      <vt:lpstr>Аспект</vt:lpstr>
      <vt:lpstr>Влияние изобразительной деятельности на всестороннее развитие детей</vt:lpstr>
      <vt:lpstr>Презентация PowerPoint</vt:lpstr>
      <vt:lpstr>Презентация PowerPoint</vt:lpstr>
      <vt:lpstr>Влияние изо деятельности на всестороннее развитие личности ребенка</vt:lpstr>
      <vt:lpstr>Нетрадиционные техники рисования, используемые в работе:</vt:lpstr>
      <vt:lpstr>Оттиск поролоном</vt:lpstr>
      <vt:lpstr>Отпечатки листьев</vt:lpstr>
      <vt:lpstr>Монотипия предметная</vt:lpstr>
      <vt:lpstr>Оттиск мятой бумагой</vt:lpstr>
      <vt:lpstr>Восковые карандаши + акварель</vt:lpstr>
      <vt:lpstr>Пластинография и рисование нитками</vt:lpstr>
      <vt:lpstr>Графический диктант и рисование по цифрам</vt:lpstr>
      <vt:lpstr>«Истоки способностей и дарования детей на кончиках пальцев. От пальцев, образно говоря, идут тончайшие нити – ручейки, которые питает источник творческой мысли. Другими словами, чем более мастерства в детской руке, тем умнее ребенок»                                                                                              В.А. Сухомлинский                                                                                                                                                                         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Екатерина</cp:lastModifiedBy>
  <cp:revision>128</cp:revision>
  <dcterms:created xsi:type="dcterms:W3CDTF">2016-01-30T14:04:28Z</dcterms:created>
  <dcterms:modified xsi:type="dcterms:W3CDTF">2024-02-25T16:16:33Z</dcterms:modified>
</cp:coreProperties>
</file>