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85" r:id="rId3"/>
    <p:sldId id="256" r:id="rId4"/>
    <p:sldId id="284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5" r:id="rId17"/>
    <p:sldId id="273" r:id="rId18"/>
    <p:sldId id="274" r:id="rId19"/>
    <p:sldId id="276" r:id="rId20"/>
    <p:sldId id="277" r:id="rId21"/>
    <p:sldId id="282" r:id="rId22"/>
    <p:sldId id="278" r:id="rId23"/>
    <p:sldId id="279" r:id="rId24"/>
    <p:sldId id="281" r:id="rId25"/>
    <p:sldId id="280" r:id="rId26"/>
    <p:sldId id="283" r:id="rId2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72" d="100"/>
          <a:sy n="72" d="100"/>
        </p:scale>
        <p:origin x="3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238C25-D6DC-485F-878D-26B7F2CC0D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829539B-1D65-4814-80C2-100A91CE85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15160BA-604F-4709-AECD-823336579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0A372-2BA9-4C82-8FA2-9C0A70AF0264}" type="datetimeFigureOut">
              <a:rPr lang="ru-RU" smtClean="0"/>
              <a:t>25.02.2024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8F88062-C694-4DFF-8DD8-1B680F05BF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C071D51-ADE3-495C-82C2-9989CCF76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6A0C8-A60D-4A2B-8B51-9189E92E3B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4530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198F07-F8EC-4DFB-803C-25B08E270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AB2B9AB-D9F8-4B46-A889-B140251880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442AEE2-2A6A-4580-AC89-D3E7BEFA72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0A372-2BA9-4C82-8FA2-9C0A70AF0264}" type="datetimeFigureOut">
              <a:rPr lang="ru-RU" smtClean="0"/>
              <a:t>25.02.2024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89D0FAC-0D14-4158-96A2-6CA09ECC2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8D6E641-E79A-4669-8E80-59295BE12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6A0C8-A60D-4A2B-8B51-9189E92E3B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0796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4C37C96-9911-425D-805E-6EDAA8A5BE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B4B9838-7467-4C63-A23F-DBCFA2D504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E32D9D2-7CED-4A41-958F-1C1AA1CAC3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0A372-2BA9-4C82-8FA2-9C0A70AF0264}" type="datetimeFigureOut">
              <a:rPr lang="ru-RU" smtClean="0"/>
              <a:t>25.02.2024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C944B3E-5FE1-41E9-AE28-C79C543E9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5690FD5-AD60-4123-9AA5-869C97E87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6A0C8-A60D-4A2B-8B51-9189E92E3B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97484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0A372-2BA9-4C82-8FA2-9C0A70AF0264}" type="datetimeFigureOut">
              <a:rPr lang="ru-RU" smtClean="0"/>
              <a:t>25.02.2024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6A0C8-A60D-4A2B-8B51-9189E92E3B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19369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0A372-2BA9-4C82-8FA2-9C0A70AF0264}" type="datetimeFigureOut">
              <a:rPr lang="ru-RU" smtClean="0"/>
              <a:t>25.02.2024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6A0C8-A60D-4A2B-8B51-9189E92E3B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13906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0A372-2BA9-4C82-8FA2-9C0A70AF0264}" type="datetimeFigureOut">
              <a:rPr lang="ru-RU" smtClean="0"/>
              <a:t>25.02.2024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6A0C8-A60D-4A2B-8B51-9189E92E3B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6364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0A372-2BA9-4C82-8FA2-9C0A70AF0264}" type="datetimeFigureOut">
              <a:rPr lang="ru-RU" smtClean="0"/>
              <a:t>25.02.2024</a:t>
            </a:fld>
            <a:endParaRPr lang="ru-RU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6A0C8-A60D-4A2B-8B51-9189E92E3B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62775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0A372-2BA9-4C82-8FA2-9C0A70AF0264}" type="datetimeFigureOut">
              <a:rPr lang="ru-RU" smtClean="0"/>
              <a:t>25.02.2024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6A0C8-A60D-4A2B-8B51-9189E92E3B8D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87518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0A372-2BA9-4C82-8FA2-9C0A70AF0264}" type="datetimeFigureOut">
              <a:rPr lang="ru-RU" smtClean="0"/>
              <a:t>25.02.2024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6A0C8-A60D-4A2B-8B51-9189E92E3B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19922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0A372-2BA9-4C82-8FA2-9C0A70AF0264}" type="datetimeFigureOut">
              <a:rPr lang="ru-RU" smtClean="0"/>
              <a:t>25.02.2024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6A0C8-A60D-4A2B-8B51-9189E92E3B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44467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0A372-2BA9-4C82-8FA2-9C0A70AF0264}" type="datetimeFigureOut">
              <a:rPr lang="ru-RU" smtClean="0"/>
              <a:t>25.02.2024</a:t>
            </a:fld>
            <a:endParaRPr lang="ru-RU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6A0C8-A60D-4A2B-8B51-9189E92E3B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8654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BD5907-8F85-4FBD-B39F-975AA2CE0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F962E96-C97E-4B56-9D5B-B281E9E374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CA68FEB-6A58-4CF1-81A9-75F780CB38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0A372-2BA9-4C82-8FA2-9C0A70AF0264}" type="datetimeFigureOut">
              <a:rPr lang="ru-RU" smtClean="0"/>
              <a:t>25.02.2024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5853DB1-FF22-4A98-994F-FB32E2341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92C8CD-264D-4880-9BBE-CC705D80A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6A0C8-A60D-4A2B-8B51-9189E92E3B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06446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1110A372-2BA9-4C82-8FA2-9C0A70AF0264}" type="datetimeFigureOut">
              <a:rPr lang="ru-RU" smtClean="0"/>
              <a:t>25.02.2024</a:t>
            </a:fld>
            <a:endParaRPr lang="ru-RU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6A0C8-A60D-4A2B-8B51-9189E92E3B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84949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0A372-2BA9-4C82-8FA2-9C0A70AF0264}" type="datetimeFigureOut">
              <a:rPr lang="ru-RU" smtClean="0"/>
              <a:t>25.02.2024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6A0C8-A60D-4A2B-8B51-9189E92E3B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44464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0A372-2BA9-4C82-8FA2-9C0A70AF0264}" type="datetimeFigureOut">
              <a:rPr lang="ru-RU" smtClean="0"/>
              <a:t>25.02.2024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6A0C8-A60D-4A2B-8B51-9189E92E3B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2199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0227C1-1358-4A2A-959D-FEC4C88137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226A182-9701-4A50-896E-85861FCB0B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51CDD36-BD4D-4FFC-81E9-4782267242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0A372-2BA9-4C82-8FA2-9C0A70AF0264}" type="datetimeFigureOut">
              <a:rPr lang="ru-RU" smtClean="0"/>
              <a:t>25.02.2024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AB54FF5-2E84-4CD1-8F10-5B4CBD061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F383655-597B-44CD-931E-E4265CDA3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6A0C8-A60D-4A2B-8B51-9189E92E3B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0163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46B3D5-CEC5-48E5-B526-FA7356E11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44915F9-382B-48CE-B468-A577E4ED71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764FC28-6B59-4880-806D-C8A2A84669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6B2636C-0FEF-4E01-A095-2443D7F27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0A372-2BA9-4C82-8FA2-9C0A70AF0264}" type="datetimeFigureOut">
              <a:rPr lang="ru-RU" smtClean="0"/>
              <a:t>25.02.2024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B65EDDD-0E78-4CDC-987F-0DA3FAF3C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D3AEB28-F039-4495-B07A-10DD5E4DC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6A0C8-A60D-4A2B-8B51-9189E92E3B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2157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B741C1-591C-46E3-88C0-18BB7AC133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9AA04DD-61E4-48C3-BC7C-1B1EB74408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32E5FCC-0604-4167-8B5C-D69B9DAF28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57088BA-0DBA-4F96-8F3C-2C6DD2DB83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306EBBB-A81B-44AE-83B4-0635F05DCA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A808225-E30F-496D-9E5C-727F08DD8F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0A372-2BA9-4C82-8FA2-9C0A70AF0264}" type="datetimeFigureOut">
              <a:rPr lang="ru-RU" smtClean="0"/>
              <a:t>25.02.2024</a:t>
            </a:fld>
            <a:endParaRPr lang="ru-RU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B30BEB1-524D-4150-AE84-96998D889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BE5ED7F-ADAA-47AC-9AC9-FD42DF088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6A0C8-A60D-4A2B-8B51-9189E92E3B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8952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C4E26B-8BBD-4B08-88BB-45221197DB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FD8659C-7282-4848-AF50-14D8459BE0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0A372-2BA9-4C82-8FA2-9C0A70AF0264}" type="datetimeFigureOut">
              <a:rPr lang="ru-RU" smtClean="0"/>
              <a:t>25.02.2024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03D218A-277D-4133-87C5-8BB0414BC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3BAF51E-565E-41FD-A66A-42A9E2854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6A0C8-A60D-4A2B-8B51-9189E92E3B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342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E496FF4-FD44-41D7-9441-4E65AC481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0A372-2BA9-4C82-8FA2-9C0A70AF0264}" type="datetimeFigureOut">
              <a:rPr lang="ru-RU" smtClean="0"/>
              <a:t>25.02.2024</a:t>
            </a:fld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17CC32C-5415-410B-9336-9A8971D7A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B58E508-44B0-477B-B0BA-019B6F060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6A0C8-A60D-4A2B-8B51-9189E92E3B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86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26742E-CAD9-4587-B9BD-BB9CB5D46A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31FB6EB-A8E9-4B3E-B5E4-31478A11FA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76544FF-D5AA-47C1-A15D-83DA859042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C97DFF7-2441-46C4-AD96-0DD198D915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0A372-2BA9-4C82-8FA2-9C0A70AF0264}" type="datetimeFigureOut">
              <a:rPr lang="ru-RU" smtClean="0"/>
              <a:t>25.02.2024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DB51FCC-CFCA-4C71-99ED-5AAD2505F1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5F61CC4-B271-49B9-AAA4-9AF8C2639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6A0C8-A60D-4A2B-8B51-9189E92E3B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8982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F549A5-8F04-4892-94D9-9A6D1E28F3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03840A2-530B-4DA2-83C0-68662696D7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177FA57-5BDD-4DEC-9C80-A937D5E647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02B08A3-B03C-4597-817B-16D50C6A5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0A372-2BA9-4C82-8FA2-9C0A70AF0264}" type="datetimeFigureOut">
              <a:rPr lang="ru-RU" smtClean="0"/>
              <a:t>25.02.2024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EDF6D7A-F63F-4383-B2F5-D88B7F4F3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900F686-8799-48C0-BDCB-5291EEC35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6A0C8-A60D-4A2B-8B51-9189E92E3B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1550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52A999-1D13-4C7A-83D1-87C84AB33C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80F1F06-FECC-4216-A6F7-446AB0C409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529DD22-6CBA-432E-A915-82468FE4A2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10A372-2BA9-4C82-8FA2-9C0A70AF0264}" type="datetimeFigureOut">
              <a:rPr lang="ru-RU" smtClean="0"/>
              <a:t>25.02.2024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26478C5-432E-4238-AD5B-6FE2AD915D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0C46FD0-3927-42A0-A92A-AF325443FB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A6A0C8-A60D-4A2B-8B51-9189E92E3B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1500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10A372-2BA9-4C82-8FA2-9C0A70AF0264}" type="datetimeFigureOut">
              <a:rPr lang="ru-RU" smtClean="0"/>
              <a:t>25.02.2024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CDA6A0C8-A60D-4A2B-8B51-9189E92E3B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8895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E6E3C0-6C42-472A-857C-E007471C9ED8}"/>
              </a:ext>
            </a:extLst>
          </p:cNvPr>
          <p:cNvSpPr>
            <a:spLocks noGrp="1"/>
          </p:cNvSpPr>
          <p:nvPr>
            <p:ph type="ctr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700" b="1" dirty="0">
                <a:latin typeface="Cambria" panose="02040503050406030204" pitchFamily="18" charset="0"/>
                <a:ea typeface="Cambria" panose="02040503050406030204" pitchFamily="18" charset="0"/>
              </a:rPr>
              <a:t>Задание №24</a:t>
            </a:r>
            <a:br>
              <a:rPr lang="ru-RU" sz="2700" b="1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b="1" dirty="0">
                <a:latin typeface="Cambria" panose="02040503050406030204" pitchFamily="18" charset="0"/>
                <a:ea typeface="Cambria" panose="02040503050406030204" pitchFamily="18" charset="0"/>
              </a:rPr>
              <a:t>Обработка символьных строк. </a:t>
            </a:r>
            <a:br>
              <a:rPr lang="ru-RU" b="1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3100" b="1" dirty="0">
                <a:latin typeface="Cambria" panose="02040503050406030204" pitchFamily="18" charset="0"/>
                <a:ea typeface="Cambria" panose="02040503050406030204" pitchFamily="18" charset="0"/>
              </a:rPr>
              <a:t>Метод  двух  указателей</a:t>
            </a:r>
          </a:p>
        </p:txBody>
      </p:sp>
    </p:spTree>
    <p:extLst>
      <p:ext uri="{BB962C8B-B14F-4D97-AF65-F5344CB8AC3E}">
        <p14:creationId xmlns:p14="http://schemas.microsoft.com/office/powerpoint/2010/main" val="19040984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285660-BCE0-4B6E-A435-38CE648D95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46343"/>
            <a:ext cx="9144000" cy="996893"/>
          </a:xfrm>
        </p:spPr>
        <p:txBody>
          <a:bodyPr>
            <a:normAutofit/>
          </a:bodyPr>
          <a:lstStyle/>
          <a:p>
            <a:pPr algn="l"/>
            <a:r>
              <a:rPr lang="ru-RU" sz="2000" dirty="0"/>
              <a:t>Текстовый файл содержит только заглавные буквы латинского алфавита (ABC…Z). Определите максимальное количество идущих подряд символов, среди которых каждая из букв C и D встречается не более двух раз.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21E709DA-6527-4C2E-9CA6-3EB0781784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7805842"/>
              </p:ext>
            </p:extLst>
          </p:nvPr>
        </p:nvGraphicFramePr>
        <p:xfrm>
          <a:off x="1741544" y="3602038"/>
          <a:ext cx="8127994" cy="82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42106062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45711131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2023818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33679048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20427630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6879000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9209312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20710038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2074403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5932560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06451804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60858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8601578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3583841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10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11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12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13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4446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c</a:t>
                      </a:r>
                      <a:endParaRPr lang="ru-RU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c</a:t>
                      </a:r>
                      <a:endParaRPr lang="ru-RU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232530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7CD5504-4369-4201-9A0A-0ECA82D279CF}"/>
              </a:ext>
            </a:extLst>
          </p:cNvPr>
          <p:cNvSpPr txBox="1"/>
          <p:nvPr/>
        </p:nvSpPr>
        <p:spPr>
          <a:xfrm>
            <a:off x="1741544" y="3071296"/>
            <a:ext cx="3453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L = 0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64B794-3019-41B4-881E-6096DD4C68D9}"/>
              </a:ext>
            </a:extLst>
          </p:cNvPr>
          <p:cNvSpPr txBox="1"/>
          <p:nvPr/>
        </p:nvSpPr>
        <p:spPr>
          <a:xfrm>
            <a:off x="1709269" y="4591488"/>
            <a:ext cx="98068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                                                                  R = 6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Длина фрагмента (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R – L + 1)= 7 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2BD0C1-01E4-417D-A182-909DAEA4553B}"/>
              </a:ext>
            </a:extLst>
          </p:cNvPr>
          <p:cNvSpPr txBox="1"/>
          <p:nvPr/>
        </p:nvSpPr>
        <p:spPr>
          <a:xfrm>
            <a:off x="1709270" y="1803268"/>
            <a:ext cx="9586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m_s =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7</a:t>
            </a: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kc  =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2</a:t>
            </a: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kd  =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1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3D5FE3-6814-4D6D-A58F-D3E62FC2559D}"/>
              </a:ext>
            </a:extLst>
          </p:cNvPr>
          <p:cNvSpPr txBox="1"/>
          <p:nvPr/>
        </p:nvSpPr>
        <p:spPr>
          <a:xfrm>
            <a:off x="9132047" y="2729325"/>
            <a:ext cx="1318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Len(s) = 14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2C85D3-04DF-4721-A473-0D7D30833CC4}"/>
              </a:ext>
            </a:extLst>
          </p:cNvPr>
          <p:cNvSpPr txBox="1"/>
          <p:nvPr/>
        </p:nvSpPr>
        <p:spPr>
          <a:xfrm>
            <a:off x="1203713" y="3963497"/>
            <a:ext cx="6405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s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436718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285660-BCE0-4B6E-A435-38CE648D95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46343"/>
            <a:ext cx="9144000" cy="996893"/>
          </a:xfrm>
        </p:spPr>
        <p:txBody>
          <a:bodyPr>
            <a:normAutofit/>
          </a:bodyPr>
          <a:lstStyle/>
          <a:p>
            <a:pPr algn="l"/>
            <a:r>
              <a:rPr lang="ru-RU" sz="2000" dirty="0"/>
              <a:t>Текстовый файл содержит только заглавные буквы латинского алфавита (ABC…Z). Определите максимальное количество идущих подряд символов, среди которых каждая из букв C и D встречается не более двух раз.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21E709DA-6527-4C2E-9CA6-3EB0781784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6699590"/>
              </p:ext>
            </p:extLst>
          </p:nvPr>
        </p:nvGraphicFramePr>
        <p:xfrm>
          <a:off x="1741544" y="3602038"/>
          <a:ext cx="8127994" cy="82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42106062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45711131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2023818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33679048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20427630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6879000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9209312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20710038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2074403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5932560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06451804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60858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8601578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3583841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10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11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12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13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4446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c</a:t>
                      </a:r>
                      <a:endParaRPr lang="ru-RU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c</a:t>
                      </a:r>
                      <a:endParaRPr lang="ru-RU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232530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7CD5504-4369-4201-9A0A-0ECA82D279CF}"/>
              </a:ext>
            </a:extLst>
          </p:cNvPr>
          <p:cNvSpPr txBox="1"/>
          <p:nvPr/>
        </p:nvSpPr>
        <p:spPr>
          <a:xfrm>
            <a:off x="1741544" y="3071296"/>
            <a:ext cx="3453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L = 0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64B794-3019-41B4-881E-6096DD4C68D9}"/>
              </a:ext>
            </a:extLst>
          </p:cNvPr>
          <p:cNvSpPr txBox="1"/>
          <p:nvPr/>
        </p:nvSpPr>
        <p:spPr>
          <a:xfrm>
            <a:off x="1709269" y="4591488"/>
            <a:ext cx="98068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                                                                              R = 7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Длина фрагмента (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R – L + 1)= 8 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2BD0C1-01E4-417D-A182-909DAEA4553B}"/>
              </a:ext>
            </a:extLst>
          </p:cNvPr>
          <p:cNvSpPr txBox="1"/>
          <p:nvPr/>
        </p:nvSpPr>
        <p:spPr>
          <a:xfrm>
            <a:off x="1709270" y="1803268"/>
            <a:ext cx="9586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m_s =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8</a:t>
            </a: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kc  =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2</a:t>
            </a: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kd  =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2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3D5FE3-6814-4D6D-A58F-D3E62FC2559D}"/>
              </a:ext>
            </a:extLst>
          </p:cNvPr>
          <p:cNvSpPr txBox="1"/>
          <p:nvPr/>
        </p:nvSpPr>
        <p:spPr>
          <a:xfrm>
            <a:off x="9132047" y="2729325"/>
            <a:ext cx="1318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Len(s) = 14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2C85D3-04DF-4721-A473-0D7D30833CC4}"/>
              </a:ext>
            </a:extLst>
          </p:cNvPr>
          <p:cNvSpPr txBox="1"/>
          <p:nvPr/>
        </p:nvSpPr>
        <p:spPr>
          <a:xfrm>
            <a:off x="1203713" y="3963497"/>
            <a:ext cx="6405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s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608436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285660-BCE0-4B6E-A435-38CE648D95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46343"/>
            <a:ext cx="9144000" cy="996893"/>
          </a:xfrm>
        </p:spPr>
        <p:txBody>
          <a:bodyPr>
            <a:normAutofit/>
          </a:bodyPr>
          <a:lstStyle/>
          <a:p>
            <a:pPr algn="l"/>
            <a:r>
              <a:rPr lang="ru-RU" sz="2000" dirty="0"/>
              <a:t>Текстовый файл содержит только заглавные буквы латинского алфавита (ABC…Z). Определите максимальное количество идущих подряд символов, среди которых каждая из букв C и D встречается не более двух раз.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21E709DA-6527-4C2E-9CA6-3EB0781784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9452446"/>
              </p:ext>
            </p:extLst>
          </p:nvPr>
        </p:nvGraphicFramePr>
        <p:xfrm>
          <a:off x="1741544" y="3602038"/>
          <a:ext cx="8127994" cy="82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42106062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45711131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2023818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33679048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20427630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6879000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9209312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20710038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2074403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5932560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06451804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60858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8601578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3583841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10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11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12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13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4446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c</a:t>
                      </a:r>
                      <a:endParaRPr lang="ru-RU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c</a:t>
                      </a:r>
                      <a:endParaRPr lang="ru-RU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232530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7CD5504-4369-4201-9A0A-0ECA82D279CF}"/>
              </a:ext>
            </a:extLst>
          </p:cNvPr>
          <p:cNvSpPr txBox="1"/>
          <p:nvPr/>
        </p:nvSpPr>
        <p:spPr>
          <a:xfrm>
            <a:off x="1741544" y="3071296"/>
            <a:ext cx="3453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L = 0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64B794-3019-41B4-881E-6096DD4C68D9}"/>
              </a:ext>
            </a:extLst>
          </p:cNvPr>
          <p:cNvSpPr txBox="1"/>
          <p:nvPr/>
        </p:nvSpPr>
        <p:spPr>
          <a:xfrm>
            <a:off x="1709269" y="4591488"/>
            <a:ext cx="98068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                                                                                        R = 8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Длина фрагмента (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R – L + 1)= 9 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2BD0C1-01E4-417D-A182-909DAEA4553B}"/>
              </a:ext>
            </a:extLst>
          </p:cNvPr>
          <p:cNvSpPr txBox="1"/>
          <p:nvPr/>
        </p:nvSpPr>
        <p:spPr>
          <a:xfrm>
            <a:off x="1709270" y="1803268"/>
            <a:ext cx="9586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m_s =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9</a:t>
            </a: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kc  =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2</a:t>
            </a: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kd  =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2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3D5FE3-6814-4D6D-A58F-D3E62FC2559D}"/>
              </a:ext>
            </a:extLst>
          </p:cNvPr>
          <p:cNvSpPr txBox="1"/>
          <p:nvPr/>
        </p:nvSpPr>
        <p:spPr>
          <a:xfrm>
            <a:off x="9132047" y="2729325"/>
            <a:ext cx="1318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Len(s) = 14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2C85D3-04DF-4721-A473-0D7D30833CC4}"/>
              </a:ext>
            </a:extLst>
          </p:cNvPr>
          <p:cNvSpPr txBox="1"/>
          <p:nvPr/>
        </p:nvSpPr>
        <p:spPr>
          <a:xfrm>
            <a:off x="1203713" y="3963497"/>
            <a:ext cx="6405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s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562921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285660-BCE0-4B6E-A435-38CE648D95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46343"/>
            <a:ext cx="9144000" cy="996893"/>
          </a:xfrm>
        </p:spPr>
        <p:txBody>
          <a:bodyPr>
            <a:normAutofit/>
          </a:bodyPr>
          <a:lstStyle/>
          <a:p>
            <a:pPr algn="l"/>
            <a:r>
              <a:rPr lang="ru-RU" sz="2000" dirty="0"/>
              <a:t>Текстовый файл содержит только заглавные буквы латинского алфавита (ABC…Z). Определите максимальное количество идущих подряд символов, среди которых каждая из букв C и D встречается не более двух раз.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21E709DA-6527-4C2E-9CA6-3EB0781784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9454375"/>
              </p:ext>
            </p:extLst>
          </p:nvPr>
        </p:nvGraphicFramePr>
        <p:xfrm>
          <a:off x="1741544" y="3602038"/>
          <a:ext cx="8127994" cy="82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42106062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45711131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2023818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33679048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20427630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6879000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9209312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20710038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2074403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5932560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06451804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60858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8601578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3583841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10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11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12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13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4446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c</a:t>
                      </a:r>
                      <a:endParaRPr lang="ru-RU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c</a:t>
                      </a:r>
                      <a:endParaRPr lang="ru-RU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232530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7CD5504-4369-4201-9A0A-0ECA82D279CF}"/>
              </a:ext>
            </a:extLst>
          </p:cNvPr>
          <p:cNvSpPr txBox="1"/>
          <p:nvPr/>
        </p:nvSpPr>
        <p:spPr>
          <a:xfrm>
            <a:off x="1741544" y="3071296"/>
            <a:ext cx="3453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L = 0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64B794-3019-41B4-881E-6096DD4C68D9}"/>
              </a:ext>
            </a:extLst>
          </p:cNvPr>
          <p:cNvSpPr txBox="1"/>
          <p:nvPr/>
        </p:nvSpPr>
        <p:spPr>
          <a:xfrm>
            <a:off x="1709269" y="4591488"/>
            <a:ext cx="98068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                                                                                                   R = 9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Длина фрагмента (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R – L + 1)= 9 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2BD0C1-01E4-417D-A182-909DAEA4553B}"/>
              </a:ext>
            </a:extLst>
          </p:cNvPr>
          <p:cNvSpPr txBox="1"/>
          <p:nvPr/>
        </p:nvSpPr>
        <p:spPr>
          <a:xfrm>
            <a:off x="1709270" y="1803268"/>
            <a:ext cx="9586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m_s =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9</a:t>
            </a: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kc  = </a:t>
            </a:r>
            <a:r>
              <a:rPr lang="en-US" sz="2400" b="1" dirty="0">
                <a:solidFill>
                  <a:srgbClr val="FF0000"/>
                </a:solidFill>
              </a:rPr>
              <a:t>3</a:t>
            </a: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kd  =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2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3D5FE3-6814-4D6D-A58F-D3E62FC2559D}"/>
              </a:ext>
            </a:extLst>
          </p:cNvPr>
          <p:cNvSpPr txBox="1"/>
          <p:nvPr/>
        </p:nvSpPr>
        <p:spPr>
          <a:xfrm>
            <a:off x="9132047" y="2729325"/>
            <a:ext cx="1318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Len(s) = 14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2C85D3-04DF-4721-A473-0D7D30833CC4}"/>
              </a:ext>
            </a:extLst>
          </p:cNvPr>
          <p:cNvSpPr txBox="1"/>
          <p:nvPr/>
        </p:nvSpPr>
        <p:spPr>
          <a:xfrm>
            <a:off x="1203713" y="3963497"/>
            <a:ext cx="6405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s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5529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285660-BCE0-4B6E-A435-38CE648D95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46343"/>
            <a:ext cx="9144000" cy="996893"/>
          </a:xfrm>
        </p:spPr>
        <p:txBody>
          <a:bodyPr>
            <a:normAutofit/>
          </a:bodyPr>
          <a:lstStyle/>
          <a:p>
            <a:pPr algn="l"/>
            <a:r>
              <a:rPr lang="ru-RU" sz="2000" dirty="0"/>
              <a:t>Текстовый файл содержит только заглавные буквы латинского алфавита (ABC…Z). Определите максимальное количество идущих подряд символов, среди которых каждая из букв C и D встречается не более двух раз.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21E709DA-6527-4C2E-9CA6-3EB0781784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8624897"/>
              </p:ext>
            </p:extLst>
          </p:nvPr>
        </p:nvGraphicFramePr>
        <p:xfrm>
          <a:off x="1741544" y="3602038"/>
          <a:ext cx="8127994" cy="82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42106062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45711131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2023818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33679048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20427630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6879000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9209312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20710038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2074403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5932560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06451804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60858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8601578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3583841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10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11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12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13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4446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c</a:t>
                      </a:r>
                      <a:endParaRPr lang="ru-RU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c</a:t>
                      </a:r>
                      <a:endParaRPr lang="ru-RU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232530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7CD5504-4369-4201-9A0A-0ECA82D279CF}"/>
              </a:ext>
            </a:extLst>
          </p:cNvPr>
          <p:cNvSpPr txBox="1"/>
          <p:nvPr/>
        </p:nvSpPr>
        <p:spPr>
          <a:xfrm>
            <a:off x="1741544" y="3071296"/>
            <a:ext cx="8127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          L = 1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64B794-3019-41B4-881E-6096DD4C68D9}"/>
              </a:ext>
            </a:extLst>
          </p:cNvPr>
          <p:cNvSpPr txBox="1"/>
          <p:nvPr/>
        </p:nvSpPr>
        <p:spPr>
          <a:xfrm>
            <a:off x="1709269" y="4591488"/>
            <a:ext cx="98068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                                                                                                   R = 9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Длина фрагмента (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R – L + 1)= 9 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2BD0C1-01E4-417D-A182-909DAEA4553B}"/>
              </a:ext>
            </a:extLst>
          </p:cNvPr>
          <p:cNvSpPr txBox="1"/>
          <p:nvPr/>
        </p:nvSpPr>
        <p:spPr>
          <a:xfrm>
            <a:off x="1709270" y="1803268"/>
            <a:ext cx="9586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m_s =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9</a:t>
            </a: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kc  = </a:t>
            </a:r>
            <a:r>
              <a:rPr lang="en-US" sz="2400" b="1" dirty="0">
                <a:solidFill>
                  <a:srgbClr val="FF0000"/>
                </a:solidFill>
              </a:rPr>
              <a:t>3</a:t>
            </a: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kd  =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2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3D5FE3-6814-4D6D-A58F-D3E62FC2559D}"/>
              </a:ext>
            </a:extLst>
          </p:cNvPr>
          <p:cNvSpPr txBox="1"/>
          <p:nvPr/>
        </p:nvSpPr>
        <p:spPr>
          <a:xfrm>
            <a:off x="9132047" y="2729325"/>
            <a:ext cx="1318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Len(s) = 14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2C85D3-04DF-4721-A473-0D7D30833CC4}"/>
              </a:ext>
            </a:extLst>
          </p:cNvPr>
          <p:cNvSpPr txBox="1"/>
          <p:nvPr/>
        </p:nvSpPr>
        <p:spPr>
          <a:xfrm>
            <a:off x="1203713" y="3963497"/>
            <a:ext cx="6405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s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752923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285660-BCE0-4B6E-A435-38CE648D95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46343"/>
            <a:ext cx="9144000" cy="996893"/>
          </a:xfrm>
        </p:spPr>
        <p:txBody>
          <a:bodyPr>
            <a:normAutofit/>
          </a:bodyPr>
          <a:lstStyle/>
          <a:p>
            <a:pPr algn="l"/>
            <a:r>
              <a:rPr lang="ru-RU" sz="2000" dirty="0"/>
              <a:t>Текстовый файл содержит только заглавные буквы латинского алфавита (ABC…Z). Определите максимальное количество идущих подряд символов, среди которых каждая из букв C и D встречается не более двух раз.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21E709DA-6527-4C2E-9CA6-3EB0781784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4424701"/>
              </p:ext>
            </p:extLst>
          </p:nvPr>
        </p:nvGraphicFramePr>
        <p:xfrm>
          <a:off x="1741544" y="3602038"/>
          <a:ext cx="8127994" cy="82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42106062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45711131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2023818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33679048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20427630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6879000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9209312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20710038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2074403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5932560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06451804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60858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8601578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3583841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10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11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12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13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4446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c</a:t>
                      </a:r>
                      <a:endParaRPr lang="ru-RU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c</a:t>
                      </a:r>
                      <a:endParaRPr lang="ru-RU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232530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7CD5504-4369-4201-9A0A-0ECA82D279CF}"/>
              </a:ext>
            </a:extLst>
          </p:cNvPr>
          <p:cNvSpPr txBox="1"/>
          <p:nvPr/>
        </p:nvSpPr>
        <p:spPr>
          <a:xfrm>
            <a:off x="1741544" y="3071296"/>
            <a:ext cx="8127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                    L = 2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64B794-3019-41B4-881E-6096DD4C68D9}"/>
              </a:ext>
            </a:extLst>
          </p:cNvPr>
          <p:cNvSpPr txBox="1"/>
          <p:nvPr/>
        </p:nvSpPr>
        <p:spPr>
          <a:xfrm>
            <a:off x="1709269" y="4591488"/>
            <a:ext cx="98068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                                                                                                   R = 9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Длина фрагмента (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R – L + 1)= 8 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2BD0C1-01E4-417D-A182-909DAEA4553B}"/>
              </a:ext>
            </a:extLst>
          </p:cNvPr>
          <p:cNvSpPr txBox="1"/>
          <p:nvPr/>
        </p:nvSpPr>
        <p:spPr>
          <a:xfrm>
            <a:off x="1709270" y="1803268"/>
            <a:ext cx="9586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m_s =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9</a:t>
            </a: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kc  = </a:t>
            </a:r>
            <a:r>
              <a:rPr lang="en-US" sz="2400" b="1" dirty="0">
                <a:solidFill>
                  <a:srgbClr val="FF0000"/>
                </a:solidFill>
              </a:rPr>
              <a:t>3</a:t>
            </a: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kd  =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2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3D5FE3-6814-4D6D-A58F-D3E62FC2559D}"/>
              </a:ext>
            </a:extLst>
          </p:cNvPr>
          <p:cNvSpPr txBox="1"/>
          <p:nvPr/>
        </p:nvSpPr>
        <p:spPr>
          <a:xfrm>
            <a:off x="9132047" y="2729325"/>
            <a:ext cx="1318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Len(s) = 14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2C85D3-04DF-4721-A473-0D7D30833CC4}"/>
              </a:ext>
            </a:extLst>
          </p:cNvPr>
          <p:cNvSpPr txBox="1"/>
          <p:nvPr/>
        </p:nvSpPr>
        <p:spPr>
          <a:xfrm>
            <a:off x="1203713" y="3963497"/>
            <a:ext cx="6405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s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876554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285660-BCE0-4B6E-A435-38CE648D95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46343"/>
            <a:ext cx="9144000" cy="996893"/>
          </a:xfrm>
        </p:spPr>
        <p:txBody>
          <a:bodyPr>
            <a:normAutofit/>
          </a:bodyPr>
          <a:lstStyle/>
          <a:p>
            <a:pPr algn="l"/>
            <a:r>
              <a:rPr lang="ru-RU" sz="2000" dirty="0"/>
              <a:t>Текстовый файл содержит только заглавные буквы латинского алфавита (ABC…Z). Определите максимальное количество идущих подряд символов, среди которых каждая из букв C и D встречается не более двух раз.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21E709DA-6527-4C2E-9CA6-3EB0781784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7006927"/>
              </p:ext>
            </p:extLst>
          </p:nvPr>
        </p:nvGraphicFramePr>
        <p:xfrm>
          <a:off x="1741544" y="3602038"/>
          <a:ext cx="8127994" cy="82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42106062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45711131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2023818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33679048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20427630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6879000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9209312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20710038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2074403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5932560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06451804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60858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8601578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3583841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10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11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12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13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4446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c</a:t>
                      </a:r>
                      <a:endParaRPr lang="ru-RU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c</a:t>
                      </a:r>
                      <a:endParaRPr lang="ru-RU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232530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7CD5504-4369-4201-9A0A-0ECA82D279CF}"/>
              </a:ext>
            </a:extLst>
          </p:cNvPr>
          <p:cNvSpPr txBox="1"/>
          <p:nvPr/>
        </p:nvSpPr>
        <p:spPr>
          <a:xfrm>
            <a:off x="1741544" y="3071296"/>
            <a:ext cx="8127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                               L = 3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64B794-3019-41B4-881E-6096DD4C68D9}"/>
              </a:ext>
            </a:extLst>
          </p:cNvPr>
          <p:cNvSpPr txBox="1"/>
          <p:nvPr/>
        </p:nvSpPr>
        <p:spPr>
          <a:xfrm>
            <a:off x="1709269" y="4591488"/>
            <a:ext cx="98068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                                                                                                   R = 9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Длина фрагмента (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R – L + 1)= 7 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2BD0C1-01E4-417D-A182-909DAEA4553B}"/>
              </a:ext>
            </a:extLst>
          </p:cNvPr>
          <p:cNvSpPr txBox="1"/>
          <p:nvPr/>
        </p:nvSpPr>
        <p:spPr>
          <a:xfrm>
            <a:off x="1709270" y="1803268"/>
            <a:ext cx="9586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m_s =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9</a:t>
            </a: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kc  = </a:t>
            </a:r>
            <a:r>
              <a:rPr lang="en-US" sz="2400" b="1" dirty="0">
                <a:solidFill>
                  <a:srgbClr val="FF0000"/>
                </a:solidFill>
              </a:rPr>
              <a:t>2</a:t>
            </a: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kd  =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2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3D5FE3-6814-4D6D-A58F-D3E62FC2559D}"/>
              </a:ext>
            </a:extLst>
          </p:cNvPr>
          <p:cNvSpPr txBox="1"/>
          <p:nvPr/>
        </p:nvSpPr>
        <p:spPr>
          <a:xfrm>
            <a:off x="9132047" y="2729325"/>
            <a:ext cx="1318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Len(s) = 14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2C85D3-04DF-4721-A473-0D7D30833CC4}"/>
              </a:ext>
            </a:extLst>
          </p:cNvPr>
          <p:cNvSpPr txBox="1"/>
          <p:nvPr/>
        </p:nvSpPr>
        <p:spPr>
          <a:xfrm>
            <a:off x="1203713" y="3963497"/>
            <a:ext cx="6405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s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138823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285660-BCE0-4B6E-A435-38CE648D95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46343"/>
            <a:ext cx="9144000" cy="996893"/>
          </a:xfrm>
        </p:spPr>
        <p:txBody>
          <a:bodyPr>
            <a:normAutofit/>
          </a:bodyPr>
          <a:lstStyle/>
          <a:p>
            <a:pPr algn="l"/>
            <a:r>
              <a:rPr lang="ru-RU" sz="2000" dirty="0"/>
              <a:t>Текстовый файл содержит только заглавные буквы латинского алфавита (ABC…Z). Определите максимальное количество идущих подряд символов, среди которых каждая из букв C и D встречается не более двух раз.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21E709DA-6527-4C2E-9CA6-3EB0781784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2683592"/>
              </p:ext>
            </p:extLst>
          </p:nvPr>
        </p:nvGraphicFramePr>
        <p:xfrm>
          <a:off x="1741544" y="3602038"/>
          <a:ext cx="8127994" cy="82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42106062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45711131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2023818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33679048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20427630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6879000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9209312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20710038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2074403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5932560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06451804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60858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8601578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3583841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10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11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12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13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4446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c</a:t>
                      </a:r>
                      <a:endParaRPr lang="ru-RU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c</a:t>
                      </a:r>
                      <a:endParaRPr lang="ru-RU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232530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7CD5504-4369-4201-9A0A-0ECA82D279CF}"/>
              </a:ext>
            </a:extLst>
          </p:cNvPr>
          <p:cNvSpPr txBox="1"/>
          <p:nvPr/>
        </p:nvSpPr>
        <p:spPr>
          <a:xfrm>
            <a:off x="1741544" y="3071296"/>
            <a:ext cx="8127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                               L = 3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64B794-3019-41B4-881E-6096DD4C68D9}"/>
              </a:ext>
            </a:extLst>
          </p:cNvPr>
          <p:cNvSpPr txBox="1"/>
          <p:nvPr/>
        </p:nvSpPr>
        <p:spPr>
          <a:xfrm>
            <a:off x="1709269" y="4591488"/>
            <a:ext cx="98068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                                                                                                              R = 10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Длина фрагмента (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R – L + 1)= 7 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2BD0C1-01E4-417D-A182-909DAEA4553B}"/>
              </a:ext>
            </a:extLst>
          </p:cNvPr>
          <p:cNvSpPr txBox="1"/>
          <p:nvPr/>
        </p:nvSpPr>
        <p:spPr>
          <a:xfrm>
            <a:off x="1709270" y="1803268"/>
            <a:ext cx="9586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m_s =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9</a:t>
            </a: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kc  =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2</a:t>
            </a: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kd  = </a:t>
            </a:r>
            <a:r>
              <a:rPr lang="en-US" sz="2400" b="1" dirty="0">
                <a:solidFill>
                  <a:srgbClr val="FF0000"/>
                </a:solidFill>
              </a:rPr>
              <a:t>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3D5FE3-6814-4D6D-A58F-D3E62FC2559D}"/>
              </a:ext>
            </a:extLst>
          </p:cNvPr>
          <p:cNvSpPr txBox="1"/>
          <p:nvPr/>
        </p:nvSpPr>
        <p:spPr>
          <a:xfrm>
            <a:off x="9132047" y="2729325"/>
            <a:ext cx="1318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Len(s) = 14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2C85D3-04DF-4721-A473-0D7D30833CC4}"/>
              </a:ext>
            </a:extLst>
          </p:cNvPr>
          <p:cNvSpPr txBox="1"/>
          <p:nvPr/>
        </p:nvSpPr>
        <p:spPr>
          <a:xfrm>
            <a:off x="1203713" y="3963497"/>
            <a:ext cx="6405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s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22457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285660-BCE0-4B6E-A435-38CE648D95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46343"/>
            <a:ext cx="9144000" cy="996893"/>
          </a:xfrm>
        </p:spPr>
        <p:txBody>
          <a:bodyPr>
            <a:normAutofit/>
          </a:bodyPr>
          <a:lstStyle/>
          <a:p>
            <a:pPr algn="l"/>
            <a:r>
              <a:rPr lang="ru-RU" sz="2000" dirty="0"/>
              <a:t>Текстовый файл содержит только заглавные буквы латинского алфавита (ABC…Z). Определите максимальное количество идущих подряд символов, среди которых каждая из букв C и D встречается не более двух раз.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21E709DA-6527-4C2E-9CA6-3EB0781784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6796667"/>
              </p:ext>
            </p:extLst>
          </p:nvPr>
        </p:nvGraphicFramePr>
        <p:xfrm>
          <a:off x="1741544" y="3602038"/>
          <a:ext cx="8127994" cy="82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42106062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45711131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2023818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33679048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20427630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6879000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9209312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20710038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2074403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5932560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06451804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60858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8601578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3583841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10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11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12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13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4446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c</a:t>
                      </a:r>
                      <a:endParaRPr lang="ru-RU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c</a:t>
                      </a:r>
                      <a:endParaRPr lang="ru-RU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232530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7CD5504-4369-4201-9A0A-0ECA82D279CF}"/>
              </a:ext>
            </a:extLst>
          </p:cNvPr>
          <p:cNvSpPr txBox="1"/>
          <p:nvPr/>
        </p:nvSpPr>
        <p:spPr>
          <a:xfrm>
            <a:off x="1741544" y="3071296"/>
            <a:ext cx="8127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                                          L = 4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64B794-3019-41B4-881E-6096DD4C68D9}"/>
              </a:ext>
            </a:extLst>
          </p:cNvPr>
          <p:cNvSpPr txBox="1"/>
          <p:nvPr/>
        </p:nvSpPr>
        <p:spPr>
          <a:xfrm>
            <a:off x="1709269" y="4591488"/>
            <a:ext cx="98068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                                                                                                              R = 10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Длина фрагмента (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R – L + 1)= 7 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2BD0C1-01E4-417D-A182-909DAEA4553B}"/>
              </a:ext>
            </a:extLst>
          </p:cNvPr>
          <p:cNvSpPr txBox="1"/>
          <p:nvPr/>
        </p:nvSpPr>
        <p:spPr>
          <a:xfrm>
            <a:off x="1709270" y="1803268"/>
            <a:ext cx="9586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m_s =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9</a:t>
            </a: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kc  =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1</a:t>
            </a: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kd  = </a:t>
            </a:r>
            <a:r>
              <a:rPr lang="en-US" sz="2400" b="1" dirty="0">
                <a:solidFill>
                  <a:srgbClr val="FF0000"/>
                </a:solidFill>
              </a:rPr>
              <a:t>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3D5FE3-6814-4D6D-A58F-D3E62FC2559D}"/>
              </a:ext>
            </a:extLst>
          </p:cNvPr>
          <p:cNvSpPr txBox="1"/>
          <p:nvPr/>
        </p:nvSpPr>
        <p:spPr>
          <a:xfrm>
            <a:off x="9132047" y="2729325"/>
            <a:ext cx="1318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Len(s) = 14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2C85D3-04DF-4721-A473-0D7D30833CC4}"/>
              </a:ext>
            </a:extLst>
          </p:cNvPr>
          <p:cNvSpPr txBox="1"/>
          <p:nvPr/>
        </p:nvSpPr>
        <p:spPr>
          <a:xfrm>
            <a:off x="1203713" y="3963497"/>
            <a:ext cx="6405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s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314861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285660-BCE0-4B6E-A435-38CE648D95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46343"/>
            <a:ext cx="9144000" cy="996893"/>
          </a:xfrm>
        </p:spPr>
        <p:txBody>
          <a:bodyPr>
            <a:normAutofit/>
          </a:bodyPr>
          <a:lstStyle/>
          <a:p>
            <a:pPr algn="l"/>
            <a:r>
              <a:rPr lang="ru-RU" sz="2000" dirty="0"/>
              <a:t>Текстовый файл содержит только заглавные буквы латинского алфавита (ABC…Z). Определите максимальное количество идущих подряд символов, среди которых каждая из букв C и D встречается не более двух раз.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21E709DA-6527-4C2E-9CA6-3EB0781784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477850"/>
              </p:ext>
            </p:extLst>
          </p:nvPr>
        </p:nvGraphicFramePr>
        <p:xfrm>
          <a:off x="1741544" y="3602038"/>
          <a:ext cx="8127994" cy="82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42106062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45711131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2023818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33679048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20427630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6879000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9209312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20710038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2074403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5932560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06451804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60858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8601578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3583841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10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11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12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13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4446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c</a:t>
                      </a:r>
                      <a:endParaRPr lang="ru-RU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c</a:t>
                      </a:r>
                      <a:endParaRPr lang="ru-RU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232530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7CD5504-4369-4201-9A0A-0ECA82D279CF}"/>
              </a:ext>
            </a:extLst>
          </p:cNvPr>
          <p:cNvSpPr txBox="1"/>
          <p:nvPr/>
        </p:nvSpPr>
        <p:spPr>
          <a:xfrm>
            <a:off x="1741544" y="3071296"/>
            <a:ext cx="8127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                                                      L = 5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64B794-3019-41B4-881E-6096DD4C68D9}"/>
              </a:ext>
            </a:extLst>
          </p:cNvPr>
          <p:cNvSpPr txBox="1"/>
          <p:nvPr/>
        </p:nvSpPr>
        <p:spPr>
          <a:xfrm>
            <a:off x="1709269" y="4591488"/>
            <a:ext cx="98068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                                                                                                              R = 10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Длина фрагмента (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R – L + 1)= 6 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2BD0C1-01E4-417D-A182-909DAEA4553B}"/>
              </a:ext>
            </a:extLst>
          </p:cNvPr>
          <p:cNvSpPr txBox="1"/>
          <p:nvPr/>
        </p:nvSpPr>
        <p:spPr>
          <a:xfrm>
            <a:off x="1709270" y="1803268"/>
            <a:ext cx="9586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m_s =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9</a:t>
            </a: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kc  =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1</a:t>
            </a: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kd  = </a:t>
            </a:r>
            <a:r>
              <a:rPr lang="en-US" sz="2400" b="1" dirty="0">
                <a:solidFill>
                  <a:srgbClr val="FF0000"/>
                </a:solidFill>
              </a:rPr>
              <a:t>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3D5FE3-6814-4D6D-A58F-D3E62FC2559D}"/>
              </a:ext>
            </a:extLst>
          </p:cNvPr>
          <p:cNvSpPr txBox="1"/>
          <p:nvPr/>
        </p:nvSpPr>
        <p:spPr>
          <a:xfrm>
            <a:off x="9132047" y="2729325"/>
            <a:ext cx="1318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Len(s) = 14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2C85D3-04DF-4721-A473-0D7D30833CC4}"/>
              </a:ext>
            </a:extLst>
          </p:cNvPr>
          <p:cNvSpPr txBox="1"/>
          <p:nvPr/>
        </p:nvSpPr>
        <p:spPr>
          <a:xfrm>
            <a:off x="1203713" y="3963497"/>
            <a:ext cx="6405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s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21904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285660-BCE0-4B6E-A435-38CE648D95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646342"/>
            <a:ext cx="9713843" cy="5939987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b="1" dirty="0"/>
              <a:t>Текстовый файл содержит только заглавные буквы латинского алфавита (ABC…Z). Определите максимальное количество идущих подряд символов, среди которых каждая из букв C и D встречается не более двух раз.</a:t>
            </a:r>
            <a:br>
              <a:rPr lang="en-US" sz="2000" b="1" dirty="0"/>
            </a:br>
            <a:br>
              <a:rPr lang="en-US" sz="2000" dirty="0"/>
            </a:br>
            <a:r>
              <a:rPr lang="en-US" sz="2000" dirty="0"/>
              <a:t>s = 'hecqcwddrcdece'</a:t>
            </a:r>
            <a:br>
              <a:rPr lang="en-US" sz="2000" dirty="0"/>
            </a:br>
            <a:r>
              <a:rPr lang="en-US" sz="2000" dirty="0"/>
              <a:t>kc = 0              </a:t>
            </a:r>
            <a:r>
              <a:rPr lang="ru-RU" sz="2000" dirty="0"/>
              <a:t> 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#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кол-во символов'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c'</a:t>
            </a:r>
            <a:br>
              <a:rPr lang="en-US" sz="2000" dirty="0"/>
            </a:br>
            <a:r>
              <a:rPr lang="en-US" sz="2000" dirty="0"/>
              <a:t>kd = 0              </a:t>
            </a:r>
            <a:r>
              <a:rPr lang="ru-RU" sz="2000" dirty="0"/>
              <a:t>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#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кол-во символов'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d'</a:t>
            </a:r>
            <a:br>
              <a:rPr lang="en-US" sz="2000" dirty="0"/>
            </a:br>
            <a:r>
              <a:rPr lang="en-US" sz="2000" dirty="0"/>
              <a:t>m_s = 0           </a:t>
            </a:r>
            <a:r>
              <a:rPr lang="ru-RU" sz="2000" dirty="0"/>
              <a:t>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#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максимальная длина искомой подстроки </a:t>
            </a:r>
            <a:br>
              <a:rPr lang="ru-RU" sz="2000" dirty="0"/>
            </a:br>
            <a:r>
              <a:rPr lang="en-US" sz="2000" dirty="0"/>
              <a:t>L = 0               </a:t>
            </a:r>
            <a:r>
              <a:rPr lang="ru-RU" sz="2000" dirty="0"/>
              <a:t> 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#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левая граница(указатель) текущей подстроки </a:t>
            </a:r>
            <a:br>
              <a:rPr lang="ru-RU" sz="2000" dirty="0"/>
            </a:br>
            <a:r>
              <a:rPr lang="en-US" sz="2000" dirty="0"/>
              <a:t>R = 0              </a:t>
            </a:r>
            <a:r>
              <a:rPr lang="ru-RU" sz="2000" dirty="0"/>
              <a:t> </a:t>
            </a:r>
            <a:r>
              <a:rPr lang="en-US" sz="2000" dirty="0"/>
              <a:t>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#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правая граница(указатель) текущей подстроки</a:t>
            </a:r>
            <a:br>
              <a:rPr lang="ru-RU" sz="2000" dirty="0"/>
            </a:br>
            <a:r>
              <a:rPr lang="en-US" sz="2000" dirty="0"/>
              <a:t>for R in range(len(s)):</a:t>
            </a:r>
            <a:br>
              <a:rPr lang="en-US" sz="2000" dirty="0"/>
            </a:br>
            <a:r>
              <a:rPr lang="en-US" sz="2000" dirty="0"/>
              <a:t>    if s[R]=='c':</a:t>
            </a:r>
            <a:br>
              <a:rPr lang="en-US" sz="2000" dirty="0"/>
            </a:br>
            <a:r>
              <a:rPr lang="en-US" sz="2000" dirty="0"/>
              <a:t>        kc+=1</a:t>
            </a:r>
            <a:br>
              <a:rPr lang="en-US" sz="2000" dirty="0"/>
            </a:br>
            <a:r>
              <a:rPr lang="en-US" sz="2000" dirty="0"/>
              <a:t>    if s[R]=='d':</a:t>
            </a:r>
            <a:br>
              <a:rPr lang="en-US" sz="2000" dirty="0"/>
            </a:br>
            <a:r>
              <a:rPr lang="en-US" sz="2000" dirty="0"/>
              <a:t>        kd+=1</a:t>
            </a:r>
            <a:br>
              <a:rPr lang="en-US" sz="2000" dirty="0"/>
            </a:br>
            <a:r>
              <a:rPr lang="en-US" sz="2000" dirty="0"/>
              <a:t>    while kc&gt;2 or kd&gt;2:</a:t>
            </a:r>
            <a:br>
              <a:rPr lang="en-US" sz="2000" dirty="0"/>
            </a:br>
            <a:r>
              <a:rPr lang="en-US" sz="2000" dirty="0"/>
              <a:t>        if s[L]=='c':</a:t>
            </a:r>
            <a:br>
              <a:rPr lang="en-US" sz="2000" dirty="0"/>
            </a:br>
            <a:r>
              <a:rPr lang="en-US" sz="2000" dirty="0"/>
              <a:t>            kc-=1</a:t>
            </a:r>
            <a:br>
              <a:rPr lang="en-US" sz="2000" dirty="0"/>
            </a:br>
            <a:r>
              <a:rPr lang="en-US" sz="2000" dirty="0"/>
              <a:t>        if s[L]=='d':</a:t>
            </a:r>
            <a:br>
              <a:rPr lang="en-US" sz="2000" dirty="0"/>
            </a:br>
            <a:r>
              <a:rPr lang="en-US" sz="2000" dirty="0"/>
              <a:t>            kd-=1</a:t>
            </a:r>
            <a:br>
              <a:rPr lang="en-US" sz="2000" dirty="0"/>
            </a:br>
            <a:r>
              <a:rPr lang="en-US" sz="2000" dirty="0"/>
              <a:t>        L+=1</a:t>
            </a:r>
            <a:br>
              <a:rPr lang="en-US" sz="2000" dirty="0"/>
            </a:br>
            <a:r>
              <a:rPr lang="en-US" sz="2000" dirty="0"/>
              <a:t>    m_s=max(m_s,R-L+1)</a:t>
            </a:r>
            <a:br>
              <a:rPr lang="en-US" sz="2000" dirty="0"/>
            </a:br>
            <a:r>
              <a:rPr lang="en-US" sz="2000" dirty="0"/>
              <a:t>print(m_s)</a:t>
            </a:r>
            <a:endParaRPr lang="ru-RU" sz="2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064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285660-BCE0-4B6E-A435-38CE648D95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46343"/>
            <a:ext cx="9144000" cy="996893"/>
          </a:xfrm>
        </p:spPr>
        <p:txBody>
          <a:bodyPr>
            <a:normAutofit/>
          </a:bodyPr>
          <a:lstStyle/>
          <a:p>
            <a:pPr algn="l"/>
            <a:r>
              <a:rPr lang="ru-RU" sz="2000" dirty="0"/>
              <a:t>Текстовый файл содержит только заглавные буквы латинского алфавита (ABC…Z). Определите максимальное количество идущих подряд символов, среди которых каждая из букв C и D встречается не более двух раз.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21E709DA-6527-4C2E-9CA6-3EB07817841E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741544" y="3602038"/>
          <a:ext cx="8127994" cy="82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42106062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45711131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2023818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33679048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20427630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6879000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9209312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20710038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2074403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5932560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06451804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60858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8601578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3583841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10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11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12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13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4446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c</a:t>
                      </a:r>
                      <a:endParaRPr lang="ru-RU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c</a:t>
                      </a:r>
                      <a:endParaRPr lang="ru-RU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232530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7CD5504-4369-4201-9A0A-0ECA82D279CF}"/>
              </a:ext>
            </a:extLst>
          </p:cNvPr>
          <p:cNvSpPr txBox="1"/>
          <p:nvPr/>
        </p:nvSpPr>
        <p:spPr>
          <a:xfrm>
            <a:off x="1741544" y="3071296"/>
            <a:ext cx="8127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                                                                L = 6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64B794-3019-41B4-881E-6096DD4C68D9}"/>
              </a:ext>
            </a:extLst>
          </p:cNvPr>
          <p:cNvSpPr txBox="1"/>
          <p:nvPr/>
        </p:nvSpPr>
        <p:spPr>
          <a:xfrm>
            <a:off x="1709269" y="4591488"/>
            <a:ext cx="98068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                                                                                                              R = 10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Длина фрагмента (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R – L + 1)= 5 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2BD0C1-01E4-417D-A182-909DAEA4553B}"/>
              </a:ext>
            </a:extLst>
          </p:cNvPr>
          <p:cNvSpPr txBox="1"/>
          <p:nvPr/>
        </p:nvSpPr>
        <p:spPr>
          <a:xfrm>
            <a:off x="1709270" y="1803268"/>
            <a:ext cx="9586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m_s =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9</a:t>
            </a: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kc  =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1</a:t>
            </a: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kd  = </a:t>
            </a:r>
            <a:r>
              <a:rPr lang="en-US" sz="2400" b="1" dirty="0">
                <a:solidFill>
                  <a:srgbClr val="FF0000"/>
                </a:solidFill>
              </a:rPr>
              <a:t>2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3D5FE3-6814-4D6D-A58F-D3E62FC2559D}"/>
              </a:ext>
            </a:extLst>
          </p:cNvPr>
          <p:cNvSpPr txBox="1"/>
          <p:nvPr/>
        </p:nvSpPr>
        <p:spPr>
          <a:xfrm>
            <a:off x="9132047" y="2729325"/>
            <a:ext cx="1318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Len(s) = 14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2C85D3-04DF-4721-A473-0D7D30833CC4}"/>
              </a:ext>
            </a:extLst>
          </p:cNvPr>
          <p:cNvSpPr txBox="1"/>
          <p:nvPr/>
        </p:nvSpPr>
        <p:spPr>
          <a:xfrm>
            <a:off x="1203713" y="3963497"/>
            <a:ext cx="6405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s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814509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285660-BCE0-4B6E-A435-38CE648D95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46343"/>
            <a:ext cx="9144000" cy="996893"/>
          </a:xfrm>
        </p:spPr>
        <p:txBody>
          <a:bodyPr>
            <a:normAutofit/>
          </a:bodyPr>
          <a:lstStyle/>
          <a:p>
            <a:pPr algn="l"/>
            <a:r>
              <a:rPr lang="ru-RU" sz="2000" dirty="0"/>
              <a:t>Текстовый файл содержит только заглавные буквы латинского алфавита (ABC…Z). Определите максимальное количество идущих подряд символов, среди которых каждая из букв C и D встречается не более двух раз.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21E709DA-6527-4C2E-9CA6-3EB0781784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0754837"/>
              </p:ext>
            </p:extLst>
          </p:nvPr>
        </p:nvGraphicFramePr>
        <p:xfrm>
          <a:off x="1741544" y="3602038"/>
          <a:ext cx="8127994" cy="82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42106062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45711131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2023818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33679048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20427630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6879000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9209312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20710038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2074403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5932560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06451804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60858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8601578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3583841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10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11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12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13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4446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c</a:t>
                      </a:r>
                      <a:endParaRPr lang="ru-RU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c</a:t>
                      </a:r>
                      <a:endParaRPr lang="ru-RU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232530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7CD5504-4369-4201-9A0A-0ECA82D279CF}"/>
              </a:ext>
            </a:extLst>
          </p:cNvPr>
          <p:cNvSpPr txBox="1"/>
          <p:nvPr/>
        </p:nvSpPr>
        <p:spPr>
          <a:xfrm>
            <a:off x="1741544" y="3071296"/>
            <a:ext cx="8127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                                                                            L = 7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64B794-3019-41B4-881E-6096DD4C68D9}"/>
              </a:ext>
            </a:extLst>
          </p:cNvPr>
          <p:cNvSpPr txBox="1"/>
          <p:nvPr/>
        </p:nvSpPr>
        <p:spPr>
          <a:xfrm>
            <a:off x="1709269" y="4591488"/>
            <a:ext cx="98068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                                                                                                              R = 10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Длина фрагмента (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R – L + 1)= 4 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2BD0C1-01E4-417D-A182-909DAEA4553B}"/>
              </a:ext>
            </a:extLst>
          </p:cNvPr>
          <p:cNvSpPr txBox="1"/>
          <p:nvPr/>
        </p:nvSpPr>
        <p:spPr>
          <a:xfrm>
            <a:off x="1709270" y="1803268"/>
            <a:ext cx="9586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m_s =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9</a:t>
            </a: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kc  =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1</a:t>
            </a: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kd  =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2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3D5FE3-6814-4D6D-A58F-D3E62FC2559D}"/>
              </a:ext>
            </a:extLst>
          </p:cNvPr>
          <p:cNvSpPr txBox="1"/>
          <p:nvPr/>
        </p:nvSpPr>
        <p:spPr>
          <a:xfrm>
            <a:off x="9132047" y="2729325"/>
            <a:ext cx="1318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Len(s) = 14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2C85D3-04DF-4721-A473-0D7D30833CC4}"/>
              </a:ext>
            </a:extLst>
          </p:cNvPr>
          <p:cNvSpPr txBox="1"/>
          <p:nvPr/>
        </p:nvSpPr>
        <p:spPr>
          <a:xfrm>
            <a:off x="1203713" y="3963497"/>
            <a:ext cx="6405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s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816879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285660-BCE0-4B6E-A435-38CE648D95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46343"/>
            <a:ext cx="9144000" cy="996893"/>
          </a:xfrm>
        </p:spPr>
        <p:txBody>
          <a:bodyPr>
            <a:normAutofit/>
          </a:bodyPr>
          <a:lstStyle/>
          <a:p>
            <a:pPr algn="l"/>
            <a:r>
              <a:rPr lang="ru-RU" sz="2000" dirty="0"/>
              <a:t>Текстовый файл содержит только заглавные буквы латинского алфавита (ABC…Z). Определите максимальное количество идущих подряд символов, среди которых каждая из букв C и D встречается не более двух раз.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21E709DA-6527-4C2E-9CA6-3EB0781784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4165609"/>
              </p:ext>
            </p:extLst>
          </p:nvPr>
        </p:nvGraphicFramePr>
        <p:xfrm>
          <a:off x="1741544" y="3602038"/>
          <a:ext cx="8127994" cy="82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42106062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45711131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2023818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33679048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20427630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6879000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9209312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20710038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2074403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5932560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06451804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60858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8601578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3583841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10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11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12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13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4446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c</a:t>
                      </a:r>
                      <a:endParaRPr lang="ru-RU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c</a:t>
                      </a:r>
                      <a:endParaRPr lang="ru-RU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232530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7CD5504-4369-4201-9A0A-0ECA82D279CF}"/>
              </a:ext>
            </a:extLst>
          </p:cNvPr>
          <p:cNvSpPr txBox="1"/>
          <p:nvPr/>
        </p:nvSpPr>
        <p:spPr>
          <a:xfrm>
            <a:off x="1741544" y="3071296"/>
            <a:ext cx="8127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                                                                            L = 7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64B794-3019-41B4-881E-6096DD4C68D9}"/>
              </a:ext>
            </a:extLst>
          </p:cNvPr>
          <p:cNvSpPr txBox="1"/>
          <p:nvPr/>
        </p:nvSpPr>
        <p:spPr>
          <a:xfrm>
            <a:off x="1709269" y="4591488"/>
            <a:ext cx="98068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                                                                                                                        R = 11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Длина фрагмента (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R – L + 1)= 5 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2BD0C1-01E4-417D-A182-909DAEA4553B}"/>
              </a:ext>
            </a:extLst>
          </p:cNvPr>
          <p:cNvSpPr txBox="1"/>
          <p:nvPr/>
        </p:nvSpPr>
        <p:spPr>
          <a:xfrm>
            <a:off x="1709270" y="1803268"/>
            <a:ext cx="9586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m_s =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9</a:t>
            </a: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kc  =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1</a:t>
            </a: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kd  =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2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3D5FE3-6814-4D6D-A58F-D3E62FC2559D}"/>
              </a:ext>
            </a:extLst>
          </p:cNvPr>
          <p:cNvSpPr txBox="1"/>
          <p:nvPr/>
        </p:nvSpPr>
        <p:spPr>
          <a:xfrm>
            <a:off x="9132047" y="2729325"/>
            <a:ext cx="1318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Len(s) = 14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2C85D3-04DF-4721-A473-0D7D30833CC4}"/>
              </a:ext>
            </a:extLst>
          </p:cNvPr>
          <p:cNvSpPr txBox="1"/>
          <p:nvPr/>
        </p:nvSpPr>
        <p:spPr>
          <a:xfrm>
            <a:off x="1203713" y="3963497"/>
            <a:ext cx="6405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s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411453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285660-BCE0-4B6E-A435-38CE648D95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46343"/>
            <a:ext cx="9144000" cy="996893"/>
          </a:xfrm>
        </p:spPr>
        <p:txBody>
          <a:bodyPr>
            <a:normAutofit/>
          </a:bodyPr>
          <a:lstStyle/>
          <a:p>
            <a:pPr algn="l"/>
            <a:r>
              <a:rPr lang="ru-RU" sz="2000" dirty="0"/>
              <a:t>Текстовый файл содержит только заглавные буквы латинского алфавита (ABC…Z). Определите максимальное количество идущих подряд символов, среди которых каждая из букв C и D встречается не более двух раз.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21E709DA-6527-4C2E-9CA6-3EB0781784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5514425"/>
              </p:ext>
            </p:extLst>
          </p:nvPr>
        </p:nvGraphicFramePr>
        <p:xfrm>
          <a:off x="1741544" y="3602038"/>
          <a:ext cx="8127994" cy="82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42106062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45711131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2023818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33679048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20427630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6879000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9209312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20710038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2074403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5932560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06451804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60858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8601578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3583841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10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11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12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13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4446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c</a:t>
                      </a:r>
                      <a:endParaRPr lang="ru-RU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c</a:t>
                      </a:r>
                      <a:endParaRPr lang="ru-RU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232530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7CD5504-4369-4201-9A0A-0ECA82D279CF}"/>
              </a:ext>
            </a:extLst>
          </p:cNvPr>
          <p:cNvSpPr txBox="1"/>
          <p:nvPr/>
        </p:nvSpPr>
        <p:spPr>
          <a:xfrm>
            <a:off x="1741544" y="3071296"/>
            <a:ext cx="8127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                                                                            L = 7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64B794-3019-41B4-881E-6096DD4C68D9}"/>
              </a:ext>
            </a:extLst>
          </p:cNvPr>
          <p:cNvSpPr txBox="1"/>
          <p:nvPr/>
        </p:nvSpPr>
        <p:spPr>
          <a:xfrm>
            <a:off x="1709269" y="4591488"/>
            <a:ext cx="98068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                                                                                                                                   R = 12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Длина фрагмента (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R – L + 1)= 5 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2BD0C1-01E4-417D-A182-909DAEA4553B}"/>
              </a:ext>
            </a:extLst>
          </p:cNvPr>
          <p:cNvSpPr txBox="1"/>
          <p:nvPr/>
        </p:nvSpPr>
        <p:spPr>
          <a:xfrm>
            <a:off x="1709270" y="1803268"/>
            <a:ext cx="9586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m_s =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9</a:t>
            </a: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kc  =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2</a:t>
            </a: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kd  =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2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3D5FE3-6814-4D6D-A58F-D3E62FC2559D}"/>
              </a:ext>
            </a:extLst>
          </p:cNvPr>
          <p:cNvSpPr txBox="1"/>
          <p:nvPr/>
        </p:nvSpPr>
        <p:spPr>
          <a:xfrm>
            <a:off x="9132047" y="2729325"/>
            <a:ext cx="1318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Len(s) = 14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2C85D3-04DF-4721-A473-0D7D30833CC4}"/>
              </a:ext>
            </a:extLst>
          </p:cNvPr>
          <p:cNvSpPr txBox="1"/>
          <p:nvPr/>
        </p:nvSpPr>
        <p:spPr>
          <a:xfrm>
            <a:off x="1203713" y="3963497"/>
            <a:ext cx="6405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s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215324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285660-BCE0-4B6E-A435-38CE648D95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46343"/>
            <a:ext cx="9144000" cy="996893"/>
          </a:xfrm>
        </p:spPr>
        <p:txBody>
          <a:bodyPr>
            <a:normAutofit/>
          </a:bodyPr>
          <a:lstStyle/>
          <a:p>
            <a:pPr algn="l"/>
            <a:r>
              <a:rPr lang="ru-RU" sz="2000" dirty="0"/>
              <a:t>Текстовый файл содержит только заглавные буквы латинского алфавита (ABC…Z). Определите максимальное количество идущих подряд символов, среди которых каждая из букв C и D встречается не более двух раз.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21E709DA-6527-4C2E-9CA6-3EB0781784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1121079"/>
              </p:ext>
            </p:extLst>
          </p:nvPr>
        </p:nvGraphicFramePr>
        <p:xfrm>
          <a:off x="1741544" y="3602038"/>
          <a:ext cx="8127994" cy="82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42106062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45711131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2023818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33679048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20427630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6879000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9209312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20710038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2074403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5932560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06451804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60858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8601578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3583841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10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11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12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13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4446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c</a:t>
                      </a:r>
                      <a:endParaRPr lang="ru-RU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c</a:t>
                      </a:r>
                      <a:endParaRPr lang="ru-RU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232530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7CD5504-4369-4201-9A0A-0ECA82D279CF}"/>
              </a:ext>
            </a:extLst>
          </p:cNvPr>
          <p:cNvSpPr txBox="1"/>
          <p:nvPr/>
        </p:nvSpPr>
        <p:spPr>
          <a:xfrm>
            <a:off x="1741544" y="3071296"/>
            <a:ext cx="8127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                                                                            L = 7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64B794-3019-41B4-881E-6096DD4C68D9}"/>
              </a:ext>
            </a:extLst>
          </p:cNvPr>
          <p:cNvSpPr txBox="1"/>
          <p:nvPr/>
        </p:nvSpPr>
        <p:spPr>
          <a:xfrm>
            <a:off x="1709269" y="4591488"/>
            <a:ext cx="98068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                                                                                                                                               R = 13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Длина фрагмента (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R – L + 1)=7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2BD0C1-01E4-417D-A182-909DAEA4553B}"/>
              </a:ext>
            </a:extLst>
          </p:cNvPr>
          <p:cNvSpPr txBox="1"/>
          <p:nvPr/>
        </p:nvSpPr>
        <p:spPr>
          <a:xfrm>
            <a:off x="1709270" y="1803268"/>
            <a:ext cx="9586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m_s =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9</a:t>
            </a: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kc  =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2</a:t>
            </a: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kd  =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2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3D5FE3-6814-4D6D-A58F-D3E62FC2559D}"/>
              </a:ext>
            </a:extLst>
          </p:cNvPr>
          <p:cNvSpPr txBox="1"/>
          <p:nvPr/>
        </p:nvSpPr>
        <p:spPr>
          <a:xfrm>
            <a:off x="9132047" y="2729325"/>
            <a:ext cx="1318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Len(s) = 14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2C85D3-04DF-4721-A473-0D7D30833CC4}"/>
              </a:ext>
            </a:extLst>
          </p:cNvPr>
          <p:cNvSpPr txBox="1"/>
          <p:nvPr/>
        </p:nvSpPr>
        <p:spPr>
          <a:xfrm>
            <a:off x="1203713" y="3963497"/>
            <a:ext cx="6405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s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58024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285660-BCE0-4B6E-A435-38CE648D95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46343"/>
            <a:ext cx="9144000" cy="996893"/>
          </a:xfrm>
        </p:spPr>
        <p:txBody>
          <a:bodyPr>
            <a:normAutofit/>
          </a:bodyPr>
          <a:lstStyle/>
          <a:p>
            <a:pPr algn="l"/>
            <a:r>
              <a:rPr lang="ru-RU" sz="2000" dirty="0"/>
              <a:t>Текстовый файл содержит только заглавные буквы латинского алфавита (ABC…Z). Определите максимальное количество идущих подряд символов, среди которых каждая из букв C и D встречается не более двух раз.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21E709DA-6527-4C2E-9CA6-3EB0781784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098542"/>
              </p:ext>
            </p:extLst>
          </p:nvPr>
        </p:nvGraphicFramePr>
        <p:xfrm>
          <a:off x="1741544" y="3602038"/>
          <a:ext cx="8127994" cy="82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42106062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45711131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2023818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33679048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20427630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6879000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9209312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20710038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2074403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5932560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06451804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60858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8601578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3583841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10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11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12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13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4446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c</a:t>
                      </a:r>
                      <a:endParaRPr lang="ru-RU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c</a:t>
                      </a:r>
                      <a:endParaRPr lang="ru-RU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232530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7CD5504-4369-4201-9A0A-0ECA82D279CF}"/>
              </a:ext>
            </a:extLst>
          </p:cNvPr>
          <p:cNvSpPr txBox="1"/>
          <p:nvPr/>
        </p:nvSpPr>
        <p:spPr>
          <a:xfrm>
            <a:off x="1741544" y="3071296"/>
            <a:ext cx="8127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                                                                            L = 7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64B794-3019-41B4-881E-6096DD4C68D9}"/>
              </a:ext>
            </a:extLst>
          </p:cNvPr>
          <p:cNvSpPr txBox="1"/>
          <p:nvPr/>
        </p:nvSpPr>
        <p:spPr>
          <a:xfrm>
            <a:off x="1709269" y="4591488"/>
            <a:ext cx="98068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                                                                                                                                               </a:t>
            </a:r>
            <a:r>
              <a:rPr lang="en-US" b="1" dirty="0">
                <a:solidFill>
                  <a:srgbClr val="FF0000"/>
                </a:solidFill>
              </a:rPr>
              <a:t>R = 13</a:t>
            </a:r>
            <a:endParaRPr lang="ru-RU" b="1" dirty="0">
              <a:solidFill>
                <a:srgbClr val="FF0000"/>
              </a:solidFill>
            </a:endParaRP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Длина фрагмента (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R – L + 1)=7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2BD0C1-01E4-417D-A182-909DAEA4553B}"/>
              </a:ext>
            </a:extLst>
          </p:cNvPr>
          <p:cNvSpPr txBox="1"/>
          <p:nvPr/>
        </p:nvSpPr>
        <p:spPr>
          <a:xfrm>
            <a:off x="1709270" y="1803268"/>
            <a:ext cx="9586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m_s = </a:t>
            </a:r>
            <a:r>
              <a:rPr lang="en-US" sz="2400" b="1" dirty="0">
                <a:solidFill>
                  <a:srgbClr val="FF0000"/>
                </a:solidFill>
              </a:rPr>
              <a:t>9</a:t>
            </a: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kc  =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2</a:t>
            </a: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kd  =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2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3D5FE3-6814-4D6D-A58F-D3E62FC2559D}"/>
              </a:ext>
            </a:extLst>
          </p:cNvPr>
          <p:cNvSpPr txBox="1"/>
          <p:nvPr/>
        </p:nvSpPr>
        <p:spPr>
          <a:xfrm>
            <a:off x="9132047" y="2729325"/>
            <a:ext cx="1318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Len(s) = 14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2C85D3-04DF-4721-A473-0D7D30833CC4}"/>
              </a:ext>
            </a:extLst>
          </p:cNvPr>
          <p:cNvSpPr txBox="1"/>
          <p:nvPr/>
        </p:nvSpPr>
        <p:spPr>
          <a:xfrm>
            <a:off x="1203713" y="3963497"/>
            <a:ext cx="6405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s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7282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285660-BCE0-4B6E-A435-38CE648D95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46343"/>
            <a:ext cx="9144000" cy="996893"/>
          </a:xfrm>
        </p:spPr>
        <p:txBody>
          <a:bodyPr>
            <a:normAutofit/>
          </a:bodyPr>
          <a:lstStyle/>
          <a:p>
            <a:pPr algn="l"/>
            <a:r>
              <a:rPr lang="ru-RU" sz="2000" dirty="0"/>
              <a:t>Текстовый файл содержит только заглавные буквы латинского алфавита (ABC…Z). Определите максимальное количество идущих подряд символов, среди которых каждая из букв C и D встречается не более двух раз.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21E709DA-6527-4C2E-9CA6-3EB07817841E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741544" y="3602038"/>
          <a:ext cx="8127994" cy="82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42106062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45711131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2023818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33679048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20427630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6879000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9209312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20710038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2074403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5932560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06451804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60858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8601578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3583841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10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11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12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13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4446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c</a:t>
                      </a:r>
                      <a:endParaRPr lang="ru-RU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c</a:t>
                      </a:r>
                      <a:endParaRPr lang="ru-RU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232530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7CD5504-4369-4201-9A0A-0ECA82D279CF}"/>
              </a:ext>
            </a:extLst>
          </p:cNvPr>
          <p:cNvSpPr txBox="1"/>
          <p:nvPr/>
        </p:nvSpPr>
        <p:spPr>
          <a:xfrm>
            <a:off x="1741544" y="3071296"/>
            <a:ext cx="3453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L = 0 –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левый(край) указатель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64B794-3019-41B4-881E-6096DD4C68D9}"/>
              </a:ext>
            </a:extLst>
          </p:cNvPr>
          <p:cNvSpPr txBox="1"/>
          <p:nvPr/>
        </p:nvSpPr>
        <p:spPr>
          <a:xfrm>
            <a:off x="1709270" y="4591488"/>
            <a:ext cx="34855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R = 0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– правый указатель</a:t>
            </a:r>
          </a:p>
          <a:p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Длина фрагмента (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R – L + 1)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2BD0C1-01E4-417D-A182-909DAEA4553B}"/>
              </a:ext>
            </a:extLst>
          </p:cNvPr>
          <p:cNvSpPr txBox="1"/>
          <p:nvPr/>
        </p:nvSpPr>
        <p:spPr>
          <a:xfrm>
            <a:off x="1709270" y="1952968"/>
            <a:ext cx="9586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m_s = 0</a:t>
            </a: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kc  = 0</a:t>
            </a: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kd  = 0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3D5FE3-6814-4D6D-A58F-D3E62FC2559D}"/>
              </a:ext>
            </a:extLst>
          </p:cNvPr>
          <p:cNvSpPr txBox="1"/>
          <p:nvPr/>
        </p:nvSpPr>
        <p:spPr>
          <a:xfrm>
            <a:off x="9132047" y="2729325"/>
            <a:ext cx="1318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Len(s) = 14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2C85D3-04DF-4721-A473-0D7D30833CC4}"/>
              </a:ext>
            </a:extLst>
          </p:cNvPr>
          <p:cNvSpPr txBox="1"/>
          <p:nvPr/>
        </p:nvSpPr>
        <p:spPr>
          <a:xfrm>
            <a:off x="1203713" y="3963497"/>
            <a:ext cx="6405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s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12265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285660-BCE0-4B6E-A435-38CE648D95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46343"/>
            <a:ext cx="9144000" cy="996893"/>
          </a:xfrm>
        </p:spPr>
        <p:txBody>
          <a:bodyPr>
            <a:normAutofit/>
          </a:bodyPr>
          <a:lstStyle/>
          <a:p>
            <a:pPr algn="l"/>
            <a:r>
              <a:rPr lang="ru-RU" sz="2000" dirty="0"/>
              <a:t>Текстовый файл содержит только заглавные буквы латинского алфавита (ABC…Z). Определите максимальное количество идущих подряд символов, среди которых каждая из букв C и D встречается не более двух раз.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21E709DA-6527-4C2E-9CA6-3EB0781784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5968986"/>
              </p:ext>
            </p:extLst>
          </p:nvPr>
        </p:nvGraphicFramePr>
        <p:xfrm>
          <a:off x="1741544" y="3602038"/>
          <a:ext cx="8127994" cy="82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42106062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45711131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2023818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33679048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20427630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6879000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9209312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20710038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2074403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5932560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06451804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60858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8601578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3583841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10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11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12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13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4446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c</a:t>
                      </a:r>
                      <a:endParaRPr lang="ru-RU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c</a:t>
                      </a:r>
                      <a:endParaRPr lang="ru-RU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232530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7CD5504-4369-4201-9A0A-0ECA82D279CF}"/>
              </a:ext>
            </a:extLst>
          </p:cNvPr>
          <p:cNvSpPr txBox="1"/>
          <p:nvPr/>
        </p:nvSpPr>
        <p:spPr>
          <a:xfrm>
            <a:off x="1741544" y="3071296"/>
            <a:ext cx="3453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L = 0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64B794-3019-41B4-881E-6096DD4C68D9}"/>
              </a:ext>
            </a:extLst>
          </p:cNvPr>
          <p:cNvSpPr txBox="1"/>
          <p:nvPr/>
        </p:nvSpPr>
        <p:spPr>
          <a:xfrm>
            <a:off x="1709269" y="4591488"/>
            <a:ext cx="47710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R = 0</a:t>
            </a:r>
          </a:p>
          <a:p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Длина фрагмента (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R – L + 1) = 0 – 0 + 1 = 1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2BD0C1-01E4-417D-A182-909DAEA4553B}"/>
              </a:ext>
            </a:extLst>
          </p:cNvPr>
          <p:cNvSpPr txBox="1"/>
          <p:nvPr/>
        </p:nvSpPr>
        <p:spPr>
          <a:xfrm>
            <a:off x="1709269" y="1805995"/>
            <a:ext cx="55131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m_s =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1</a:t>
            </a: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kc  = 0</a:t>
            </a: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kd  = 0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3D5FE3-6814-4D6D-A58F-D3E62FC2559D}"/>
              </a:ext>
            </a:extLst>
          </p:cNvPr>
          <p:cNvSpPr txBox="1"/>
          <p:nvPr/>
        </p:nvSpPr>
        <p:spPr>
          <a:xfrm>
            <a:off x="9132047" y="2729325"/>
            <a:ext cx="1318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Len(s) = 14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2C85D3-04DF-4721-A473-0D7D30833CC4}"/>
              </a:ext>
            </a:extLst>
          </p:cNvPr>
          <p:cNvSpPr txBox="1"/>
          <p:nvPr/>
        </p:nvSpPr>
        <p:spPr>
          <a:xfrm>
            <a:off x="1203713" y="3963497"/>
            <a:ext cx="6405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s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346002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285660-BCE0-4B6E-A435-38CE648D95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46343"/>
            <a:ext cx="9144000" cy="996893"/>
          </a:xfrm>
        </p:spPr>
        <p:txBody>
          <a:bodyPr>
            <a:normAutofit/>
          </a:bodyPr>
          <a:lstStyle/>
          <a:p>
            <a:pPr algn="l"/>
            <a:r>
              <a:rPr lang="ru-RU" sz="2000" dirty="0"/>
              <a:t>Текстовый файл содержит только заглавные буквы латинского алфавита (ABC…Z). Определите максимальное количество идущих подряд символов, среди которых каждая из букв C и D встречается не более двух раз.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21E709DA-6527-4C2E-9CA6-3EB0781784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6887800"/>
              </p:ext>
            </p:extLst>
          </p:nvPr>
        </p:nvGraphicFramePr>
        <p:xfrm>
          <a:off x="1741544" y="3602038"/>
          <a:ext cx="8127994" cy="82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42106062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45711131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2023818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33679048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20427630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6879000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9209312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20710038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2074403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5932560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06451804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60858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8601578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3583841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10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11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12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13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4446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c</a:t>
                      </a:r>
                      <a:endParaRPr lang="ru-RU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c</a:t>
                      </a:r>
                      <a:endParaRPr lang="ru-RU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232530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7CD5504-4369-4201-9A0A-0ECA82D279CF}"/>
              </a:ext>
            </a:extLst>
          </p:cNvPr>
          <p:cNvSpPr txBox="1"/>
          <p:nvPr/>
        </p:nvSpPr>
        <p:spPr>
          <a:xfrm>
            <a:off x="1741544" y="3071296"/>
            <a:ext cx="3453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L = 0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64B794-3019-41B4-881E-6096DD4C68D9}"/>
              </a:ext>
            </a:extLst>
          </p:cNvPr>
          <p:cNvSpPr txBox="1"/>
          <p:nvPr/>
        </p:nvSpPr>
        <p:spPr>
          <a:xfrm>
            <a:off x="1709270" y="4591488"/>
            <a:ext cx="34855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          R = 1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Длина фрагмента (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R – L + 1)= 2 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2BD0C1-01E4-417D-A182-909DAEA4553B}"/>
              </a:ext>
            </a:extLst>
          </p:cNvPr>
          <p:cNvSpPr txBox="1"/>
          <p:nvPr/>
        </p:nvSpPr>
        <p:spPr>
          <a:xfrm>
            <a:off x="1709270" y="1805995"/>
            <a:ext cx="9586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m_s =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2</a:t>
            </a: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kc  = 0</a:t>
            </a: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kd  = 0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3D5FE3-6814-4D6D-A58F-D3E62FC2559D}"/>
              </a:ext>
            </a:extLst>
          </p:cNvPr>
          <p:cNvSpPr txBox="1"/>
          <p:nvPr/>
        </p:nvSpPr>
        <p:spPr>
          <a:xfrm>
            <a:off x="9132047" y="2729325"/>
            <a:ext cx="1318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Len(s) = 14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2C85D3-04DF-4721-A473-0D7D30833CC4}"/>
              </a:ext>
            </a:extLst>
          </p:cNvPr>
          <p:cNvSpPr txBox="1"/>
          <p:nvPr/>
        </p:nvSpPr>
        <p:spPr>
          <a:xfrm>
            <a:off x="1203713" y="3963497"/>
            <a:ext cx="6405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s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483460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285660-BCE0-4B6E-A435-38CE648D95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46343"/>
            <a:ext cx="9144000" cy="996893"/>
          </a:xfrm>
        </p:spPr>
        <p:txBody>
          <a:bodyPr>
            <a:normAutofit/>
          </a:bodyPr>
          <a:lstStyle/>
          <a:p>
            <a:pPr algn="l"/>
            <a:r>
              <a:rPr lang="ru-RU" sz="2000" dirty="0"/>
              <a:t>Текстовый файл содержит только заглавные буквы латинского алфавита (ABC…Z). Определите максимальное количество идущих подряд символов, среди которых каждая из букв C и D встречается не более двух раз.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21E709DA-6527-4C2E-9CA6-3EB0781784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2678923"/>
              </p:ext>
            </p:extLst>
          </p:nvPr>
        </p:nvGraphicFramePr>
        <p:xfrm>
          <a:off x="1741544" y="3602038"/>
          <a:ext cx="8127994" cy="82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42106062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45711131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2023818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33679048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20427630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6879000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9209312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20710038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2074403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5932560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06451804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60858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8601578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3583841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10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11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12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13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4446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c</a:t>
                      </a:r>
                      <a:endParaRPr lang="ru-RU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c</a:t>
                      </a:r>
                      <a:endParaRPr lang="ru-RU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232530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7CD5504-4369-4201-9A0A-0ECA82D279CF}"/>
              </a:ext>
            </a:extLst>
          </p:cNvPr>
          <p:cNvSpPr txBox="1"/>
          <p:nvPr/>
        </p:nvSpPr>
        <p:spPr>
          <a:xfrm>
            <a:off x="1741544" y="3071296"/>
            <a:ext cx="3453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L = 0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64B794-3019-41B4-881E-6096DD4C68D9}"/>
              </a:ext>
            </a:extLst>
          </p:cNvPr>
          <p:cNvSpPr txBox="1"/>
          <p:nvPr/>
        </p:nvSpPr>
        <p:spPr>
          <a:xfrm>
            <a:off x="1709270" y="4591488"/>
            <a:ext cx="34855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                     R = 2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Длина фрагмента (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R – L + 1)= 3 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2BD0C1-01E4-417D-A182-909DAEA4553B}"/>
              </a:ext>
            </a:extLst>
          </p:cNvPr>
          <p:cNvSpPr txBox="1"/>
          <p:nvPr/>
        </p:nvSpPr>
        <p:spPr>
          <a:xfrm>
            <a:off x="1709270" y="1803268"/>
            <a:ext cx="95862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m_s =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3</a:t>
            </a: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kc  =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1</a:t>
            </a: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kd  = 0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3D5FE3-6814-4D6D-A58F-D3E62FC2559D}"/>
              </a:ext>
            </a:extLst>
          </p:cNvPr>
          <p:cNvSpPr txBox="1"/>
          <p:nvPr/>
        </p:nvSpPr>
        <p:spPr>
          <a:xfrm>
            <a:off x="9132047" y="2729325"/>
            <a:ext cx="1318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Len(s) = 14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2C85D3-04DF-4721-A473-0D7D30833CC4}"/>
              </a:ext>
            </a:extLst>
          </p:cNvPr>
          <p:cNvSpPr txBox="1"/>
          <p:nvPr/>
        </p:nvSpPr>
        <p:spPr>
          <a:xfrm>
            <a:off x="1203713" y="3963497"/>
            <a:ext cx="6405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s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699073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285660-BCE0-4B6E-A435-38CE648D95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46343"/>
            <a:ext cx="9144000" cy="996893"/>
          </a:xfrm>
        </p:spPr>
        <p:txBody>
          <a:bodyPr>
            <a:normAutofit/>
          </a:bodyPr>
          <a:lstStyle/>
          <a:p>
            <a:pPr algn="l"/>
            <a:r>
              <a:rPr lang="ru-RU" sz="2000" dirty="0"/>
              <a:t>Текстовый файл содержит только заглавные буквы латинского алфавита (ABC…Z). Определите максимальное количество идущих подряд символов, среди которых каждая из букв C и D встречается не более двух раз.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21E709DA-6527-4C2E-9CA6-3EB0781784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1741677"/>
              </p:ext>
            </p:extLst>
          </p:nvPr>
        </p:nvGraphicFramePr>
        <p:xfrm>
          <a:off x="1741544" y="3602038"/>
          <a:ext cx="8127994" cy="82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42106062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45711131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2023818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33679048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20427630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6879000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9209312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20710038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2074403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5932560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06451804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60858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8601578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3583841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10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11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12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13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4446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c</a:t>
                      </a:r>
                      <a:endParaRPr lang="ru-RU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c</a:t>
                      </a:r>
                      <a:endParaRPr lang="ru-RU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232530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7CD5504-4369-4201-9A0A-0ECA82D279CF}"/>
              </a:ext>
            </a:extLst>
          </p:cNvPr>
          <p:cNvSpPr txBox="1"/>
          <p:nvPr/>
        </p:nvSpPr>
        <p:spPr>
          <a:xfrm>
            <a:off x="1741544" y="3071296"/>
            <a:ext cx="3453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L = 0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64B794-3019-41B4-881E-6096DD4C68D9}"/>
              </a:ext>
            </a:extLst>
          </p:cNvPr>
          <p:cNvSpPr txBox="1"/>
          <p:nvPr/>
        </p:nvSpPr>
        <p:spPr>
          <a:xfrm>
            <a:off x="1709270" y="4591488"/>
            <a:ext cx="34855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                                R = 3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Длина фрагмента (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R – L + 1)= 4 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2BD0C1-01E4-417D-A182-909DAEA4553B}"/>
              </a:ext>
            </a:extLst>
          </p:cNvPr>
          <p:cNvSpPr txBox="1"/>
          <p:nvPr/>
        </p:nvSpPr>
        <p:spPr>
          <a:xfrm>
            <a:off x="1709270" y="1803268"/>
            <a:ext cx="95862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m_s =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4</a:t>
            </a: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kc  =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1</a:t>
            </a: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kd  = 0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3D5FE3-6814-4D6D-A58F-D3E62FC2559D}"/>
              </a:ext>
            </a:extLst>
          </p:cNvPr>
          <p:cNvSpPr txBox="1"/>
          <p:nvPr/>
        </p:nvSpPr>
        <p:spPr>
          <a:xfrm>
            <a:off x="9132047" y="2729325"/>
            <a:ext cx="1318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Len(s) = 14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2C85D3-04DF-4721-A473-0D7D30833CC4}"/>
              </a:ext>
            </a:extLst>
          </p:cNvPr>
          <p:cNvSpPr txBox="1"/>
          <p:nvPr/>
        </p:nvSpPr>
        <p:spPr>
          <a:xfrm>
            <a:off x="1203713" y="3963497"/>
            <a:ext cx="6405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s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645054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285660-BCE0-4B6E-A435-38CE648D95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46343"/>
            <a:ext cx="9144000" cy="996893"/>
          </a:xfrm>
        </p:spPr>
        <p:txBody>
          <a:bodyPr>
            <a:normAutofit/>
          </a:bodyPr>
          <a:lstStyle/>
          <a:p>
            <a:pPr algn="l"/>
            <a:r>
              <a:rPr lang="ru-RU" sz="2000" dirty="0"/>
              <a:t>Текстовый файл содержит только заглавные буквы латинского алфавита (ABC…Z). Определите максимальное количество идущих подряд символов, среди которых каждая из букв C и D встречается не более двух раз.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21E709DA-6527-4C2E-9CA6-3EB0781784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8152503"/>
              </p:ext>
            </p:extLst>
          </p:nvPr>
        </p:nvGraphicFramePr>
        <p:xfrm>
          <a:off x="1741544" y="3602038"/>
          <a:ext cx="8127994" cy="82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42106062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45711131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2023818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33679048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20427630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6879000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9209312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20710038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2074403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5932560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06451804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60858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8601578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3583841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10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11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12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13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4446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c</a:t>
                      </a:r>
                      <a:endParaRPr lang="ru-RU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c</a:t>
                      </a:r>
                      <a:endParaRPr lang="ru-RU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232530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7CD5504-4369-4201-9A0A-0ECA82D279CF}"/>
              </a:ext>
            </a:extLst>
          </p:cNvPr>
          <p:cNvSpPr txBox="1"/>
          <p:nvPr/>
        </p:nvSpPr>
        <p:spPr>
          <a:xfrm>
            <a:off x="1741544" y="3071296"/>
            <a:ext cx="3453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L = 0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64B794-3019-41B4-881E-6096DD4C68D9}"/>
              </a:ext>
            </a:extLst>
          </p:cNvPr>
          <p:cNvSpPr txBox="1"/>
          <p:nvPr/>
        </p:nvSpPr>
        <p:spPr>
          <a:xfrm>
            <a:off x="1709270" y="4591488"/>
            <a:ext cx="34855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                                           R = 4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Длина фрагмента (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R – L + 1)= 5 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2BD0C1-01E4-417D-A182-909DAEA4553B}"/>
              </a:ext>
            </a:extLst>
          </p:cNvPr>
          <p:cNvSpPr txBox="1"/>
          <p:nvPr/>
        </p:nvSpPr>
        <p:spPr>
          <a:xfrm>
            <a:off x="1709270" y="1803268"/>
            <a:ext cx="95862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m_s =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4</a:t>
            </a: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kc  =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2</a:t>
            </a: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kd  = 0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3D5FE3-6814-4D6D-A58F-D3E62FC2559D}"/>
              </a:ext>
            </a:extLst>
          </p:cNvPr>
          <p:cNvSpPr txBox="1"/>
          <p:nvPr/>
        </p:nvSpPr>
        <p:spPr>
          <a:xfrm>
            <a:off x="9132047" y="2729325"/>
            <a:ext cx="1318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Len(s) = 14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2C85D3-04DF-4721-A473-0D7D30833CC4}"/>
              </a:ext>
            </a:extLst>
          </p:cNvPr>
          <p:cNvSpPr txBox="1"/>
          <p:nvPr/>
        </p:nvSpPr>
        <p:spPr>
          <a:xfrm>
            <a:off x="1203713" y="3963497"/>
            <a:ext cx="6405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s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285187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285660-BCE0-4B6E-A435-38CE648D95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46343"/>
            <a:ext cx="9144000" cy="996893"/>
          </a:xfrm>
        </p:spPr>
        <p:txBody>
          <a:bodyPr>
            <a:normAutofit/>
          </a:bodyPr>
          <a:lstStyle/>
          <a:p>
            <a:pPr algn="l"/>
            <a:r>
              <a:rPr lang="ru-RU" sz="2000" dirty="0"/>
              <a:t>Текстовый файл содержит только заглавные буквы латинского алфавита (ABC…Z). Определите максимальное количество идущих подряд символов, среди которых каждая из букв C и D встречается не более двух раз.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21E709DA-6527-4C2E-9CA6-3EB0781784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1136050"/>
              </p:ext>
            </p:extLst>
          </p:nvPr>
        </p:nvGraphicFramePr>
        <p:xfrm>
          <a:off x="1741544" y="3602038"/>
          <a:ext cx="8127994" cy="82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0571">
                  <a:extLst>
                    <a:ext uri="{9D8B030D-6E8A-4147-A177-3AD203B41FA5}">
                      <a16:colId xmlns:a16="http://schemas.microsoft.com/office/drawing/2014/main" val="421060626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457111312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82023818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336790485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20427630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68790006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792093129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207100387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32074403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25932560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2064518046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356085893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4086015788"/>
                    </a:ext>
                  </a:extLst>
                </a:gridCol>
                <a:gridCol w="580571">
                  <a:extLst>
                    <a:ext uri="{9D8B030D-6E8A-4147-A177-3AD203B41FA5}">
                      <a16:colId xmlns:a16="http://schemas.microsoft.com/office/drawing/2014/main" val="13583841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ysClr val="windowText" lastClr="000000"/>
                          </a:solidFill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10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11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12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13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4446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c</a:t>
                      </a:r>
                      <a:endParaRPr lang="ru-RU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c</a:t>
                      </a:r>
                      <a:endParaRPr lang="ru-RU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232530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7CD5504-4369-4201-9A0A-0ECA82D279CF}"/>
              </a:ext>
            </a:extLst>
          </p:cNvPr>
          <p:cNvSpPr txBox="1"/>
          <p:nvPr/>
        </p:nvSpPr>
        <p:spPr>
          <a:xfrm>
            <a:off x="1741544" y="3071296"/>
            <a:ext cx="3453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L = 0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64B794-3019-41B4-881E-6096DD4C68D9}"/>
              </a:ext>
            </a:extLst>
          </p:cNvPr>
          <p:cNvSpPr txBox="1"/>
          <p:nvPr/>
        </p:nvSpPr>
        <p:spPr>
          <a:xfrm>
            <a:off x="1709269" y="4591488"/>
            <a:ext cx="98068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                                                       R = 5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Длина фрагмента (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R – L + 1)= 6 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2BD0C1-01E4-417D-A182-909DAEA4553B}"/>
              </a:ext>
            </a:extLst>
          </p:cNvPr>
          <p:cNvSpPr txBox="1"/>
          <p:nvPr/>
        </p:nvSpPr>
        <p:spPr>
          <a:xfrm>
            <a:off x="1709270" y="1803268"/>
            <a:ext cx="95862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m_s =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6</a:t>
            </a: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kc  =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2</a:t>
            </a: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kd  = 0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3D5FE3-6814-4D6D-A58F-D3E62FC2559D}"/>
              </a:ext>
            </a:extLst>
          </p:cNvPr>
          <p:cNvSpPr txBox="1"/>
          <p:nvPr/>
        </p:nvSpPr>
        <p:spPr>
          <a:xfrm>
            <a:off x="9132047" y="2729325"/>
            <a:ext cx="1318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Len(s) = 14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2C85D3-04DF-4721-A473-0D7D30833CC4}"/>
              </a:ext>
            </a:extLst>
          </p:cNvPr>
          <p:cNvSpPr txBox="1"/>
          <p:nvPr/>
        </p:nvSpPr>
        <p:spPr>
          <a:xfrm>
            <a:off x="1203713" y="3963497"/>
            <a:ext cx="6405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s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2832815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Посылка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Посылка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осылка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Посылка</Template>
  <TotalTime>365</TotalTime>
  <Words>1669</Words>
  <Application>Microsoft Office PowerPoint</Application>
  <PresentationFormat>Широкоэкранный</PresentationFormat>
  <Paragraphs>855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25</vt:i4>
      </vt:variant>
    </vt:vector>
  </HeadingPairs>
  <TitlesOfParts>
    <vt:vector size="33" baseType="lpstr">
      <vt:lpstr>Arial</vt:lpstr>
      <vt:lpstr>Calibri</vt:lpstr>
      <vt:lpstr>Calibri Light</vt:lpstr>
      <vt:lpstr>Cambria</vt:lpstr>
      <vt:lpstr>Corbel</vt:lpstr>
      <vt:lpstr>Gill Sans MT</vt:lpstr>
      <vt:lpstr>Тема Office</vt:lpstr>
      <vt:lpstr>Посылка</vt:lpstr>
      <vt:lpstr>Задание №24 Обработка символьных строк.  Метод  двух  указателей</vt:lpstr>
      <vt:lpstr>Текстовый файл содержит только заглавные буквы латинского алфавита (ABC…Z). Определите максимальное количество идущих подряд символов, среди которых каждая из букв C и D встречается не более двух раз.  s = 'hecqcwddrcdece' kc = 0                #кол-во символов'c' kd = 0               #кол-во символов'd' m_s = 0            #максимальная длина искомой подстроки  L = 0                 #левая граница(указатель) текущей подстроки  R = 0                #правая граница(указатель) текущей подстроки for R in range(len(s)):     if s[R]=='c':         kc+=1     if s[R]=='d':         kd+=1     while kc&gt;2 or kd&gt;2:         if s[L]=='c':             kc-=1         if s[L]=='d':             kd-=1         L+=1     m_s=max(m_s,R-L+1) print(m_s)</vt:lpstr>
      <vt:lpstr>Текстовый файл содержит только заглавные буквы латинского алфавита (ABC…Z). Определите максимальное количество идущих подряд символов, среди которых каждая из букв C и D встречается не более двух раз.</vt:lpstr>
      <vt:lpstr>Текстовый файл содержит только заглавные буквы латинского алфавита (ABC…Z). Определите максимальное количество идущих подряд символов, среди которых каждая из букв C и D встречается не более двух раз.</vt:lpstr>
      <vt:lpstr>Текстовый файл содержит только заглавные буквы латинского алфавита (ABC…Z). Определите максимальное количество идущих подряд символов, среди которых каждая из букв C и D встречается не более двух раз.</vt:lpstr>
      <vt:lpstr>Текстовый файл содержит только заглавные буквы латинского алфавита (ABC…Z). Определите максимальное количество идущих подряд символов, среди которых каждая из букв C и D встречается не более двух раз.</vt:lpstr>
      <vt:lpstr>Текстовый файл содержит только заглавные буквы латинского алфавита (ABC…Z). Определите максимальное количество идущих подряд символов, среди которых каждая из букв C и D встречается не более двух раз.</vt:lpstr>
      <vt:lpstr>Текстовый файл содержит только заглавные буквы латинского алфавита (ABC…Z). Определите максимальное количество идущих подряд символов, среди которых каждая из букв C и D встречается не более двух раз.</vt:lpstr>
      <vt:lpstr>Текстовый файл содержит только заглавные буквы латинского алфавита (ABC…Z). Определите максимальное количество идущих подряд символов, среди которых каждая из букв C и D встречается не более двух раз.</vt:lpstr>
      <vt:lpstr>Текстовый файл содержит только заглавные буквы латинского алфавита (ABC…Z). Определите максимальное количество идущих подряд символов, среди которых каждая из букв C и D встречается не более двух раз.</vt:lpstr>
      <vt:lpstr>Текстовый файл содержит только заглавные буквы латинского алфавита (ABC…Z). Определите максимальное количество идущих подряд символов, среди которых каждая из букв C и D встречается не более двух раз.</vt:lpstr>
      <vt:lpstr>Текстовый файл содержит только заглавные буквы латинского алфавита (ABC…Z). Определите максимальное количество идущих подряд символов, среди которых каждая из букв C и D встречается не более двух раз.</vt:lpstr>
      <vt:lpstr>Текстовый файл содержит только заглавные буквы латинского алфавита (ABC…Z). Определите максимальное количество идущих подряд символов, среди которых каждая из букв C и D встречается не более двух раз.</vt:lpstr>
      <vt:lpstr>Текстовый файл содержит только заглавные буквы латинского алфавита (ABC…Z). Определите максимальное количество идущих подряд символов, среди которых каждая из букв C и D встречается не более двух раз.</vt:lpstr>
      <vt:lpstr>Текстовый файл содержит только заглавные буквы латинского алфавита (ABC…Z). Определите максимальное количество идущих подряд символов, среди которых каждая из букв C и D встречается не более двух раз.</vt:lpstr>
      <vt:lpstr>Текстовый файл содержит только заглавные буквы латинского алфавита (ABC…Z). Определите максимальное количество идущих подряд символов, среди которых каждая из букв C и D встречается не более двух раз.</vt:lpstr>
      <vt:lpstr>Текстовый файл содержит только заглавные буквы латинского алфавита (ABC…Z). Определите максимальное количество идущих подряд символов, среди которых каждая из букв C и D встречается не более двух раз.</vt:lpstr>
      <vt:lpstr>Текстовый файл содержит только заглавные буквы латинского алфавита (ABC…Z). Определите максимальное количество идущих подряд символов, среди которых каждая из букв C и D встречается не более двух раз.</vt:lpstr>
      <vt:lpstr>Текстовый файл содержит только заглавные буквы латинского алфавита (ABC…Z). Определите максимальное количество идущих подряд символов, среди которых каждая из букв C и D встречается не более двух раз.</vt:lpstr>
      <vt:lpstr>Текстовый файл содержит только заглавные буквы латинского алфавита (ABC…Z). Определите максимальное количество идущих подряд символов, среди которых каждая из букв C и D встречается не более двух раз.</vt:lpstr>
      <vt:lpstr>Текстовый файл содержит только заглавные буквы латинского алфавита (ABC…Z). Определите максимальное количество идущих подряд символов, среди которых каждая из букв C и D встречается не более двух раз.</vt:lpstr>
      <vt:lpstr>Текстовый файл содержит только заглавные буквы латинского алфавита (ABC…Z). Определите максимальное количество идущих подряд символов, среди которых каждая из букв C и D встречается не более двух раз.</vt:lpstr>
      <vt:lpstr>Текстовый файл содержит только заглавные буквы латинского алфавита (ABC…Z). Определите максимальное количество идущих подряд символов, среди которых каждая из букв C и D встречается не более двух раз.</vt:lpstr>
      <vt:lpstr>Текстовый файл содержит только заглавные буквы латинского алфавита (ABC…Z). Определите максимальное количество идущих подряд символов, среди которых каждая из букв C и D встречается не более двух раз.</vt:lpstr>
      <vt:lpstr>Текстовый файл содержит только заглавные буквы латинского алфавита (ABC…Z). Определите максимальное количество идущих подряд символов, среди которых каждая из букв C и D встречается не более двух раз.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Текстовый файл содержит только заглавные буквы латинского алфавита (ABC…Z). Определите максимальное количество идущих подряд символов, среди которых каждая из букв C и D встречается не более двух раз.</dc:title>
  <dc:creator>Оля-ПК</dc:creator>
  <cp:lastModifiedBy>Оля-ПК</cp:lastModifiedBy>
  <cp:revision>12</cp:revision>
  <dcterms:created xsi:type="dcterms:W3CDTF">2024-02-21T21:15:00Z</dcterms:created>
  <dcterms:modified xsi:type="dcterms:W3CDTF">2024-02-25T20:37:55Z</dcterms:modified>
</cp:coreProperties>
</file>