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56" r:id="rId4"/>
    <p:sldId id="258" r:id="rId5"/>
    <p:sldId id="259" r:id="rId6"/>
    <p:sldId id="260" r:id="rId7"/>
    <p:sldId id="261" r:id="rId8"/>
    <p:sldId id="276" r:id="rId9"/>
    <p:sldId id="277" r:id="rId10"/>
    <p:sldId id="278" r:id="rId11"/>
    <p:sldId id="262" r:id="rId12"/>
    <p:sldId id="263" r:id="rId13"/>
    <p:sldId id="264" r:id="rId14"/>
    <p:sldId id="267" r:id="rId15"/>
    <p:sldId id="265" r:id="rId16"/>
    <p:sldId id="268" r:id="rId17"/>
    <p:sldId id="269" r:id="rId18"/>
    <p:sldId id="271" r:id="rId19"/>
    <p:sldId id="270" r:id="rId20"/>
    <p:sldId id="272" r:id="rId21"/>
    <p:sldId id="273" r:id="rId22"/>
    <p:sldId id="274" r:id="rId23"/>
    <p:sldId id="275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10"/>
    <p:restoredTop sz="94643"/>
  </p:normalViewPr>
  <p:slideViewPr>
    <p:cSldViewPr>
      <p:cViewPr varScale="1">
        <p:scale>
          <a:sx n="70" d="100"/>
          <a:sy n="70" d="100"/>
        </p:scale>
        <p:origin x="192" y="10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A728533-FA17-4A3B-8CC7-832128F9687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DE8C2A-F634-4815-9079-DD97F0422E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3.w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image" Target="../media/image32.png"/><Relationship Id="rId3" Type="http://schemas.openxmlformats.org/officeDocument/2006/relationships/image" Target="../media/image30.png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5" Type="http://schemas.openxmlformats.org/officeDocument/2006/relationships/image" Target="../media/image34.png"/><Relationship Id="rId10" Type="http://schemas.openxmlformats.org/officeDocument/2006/relationships/image" Target="../media/image25.wmf"/><Relationship Id="rId4" Type="http://schemas.openxmlformats.org/officeDocument/2006/relationships/image" Target="../media/image31.png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png"/><Relationship Id="rId7" Type="http://schemas.openxmlformats.org/officeDocument/2006/relationships/image" Target="../media/image27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8.png"/><Relationship Id="rId7" Type="http://schemas.openxmlformats.org/officeDocument/2006/relationships/image" Target="../media/image4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5.png"/><Relationship Id="rId4" Type="http://schemas.openxmlformats.org/officeDocument/2006/relationships/image" Target="../media/image29.png"/><Relationship Id="rId9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7" Type="http://schemas.openxmlformats.org/officeDocument/2006/relationships/oleObject" Target="../embeddings/oleObject28.bin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wmf"/><Relationship Id="rId11" Type="http://schemas.openxmlformats.org/officeDocument/2006/relationships/image" Target="../media/image61.png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48.wmf"/><Relationship Id="rId4" Type="http://schemas.openxmlformats.org/officeDocument/2006/relationships/image" Target="../media/image60.png"/><Relationship Id="rId9" Type="http://schemas.openxmlformats.org/officeDocument/2006/relationships/oleObject" Target="../embeddings/oleObject2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81.png"/><Relationship Id="rId3" Type="http://schemas.openxmlformats.org/officeDocument/2006/relationships/image" Target="../media/image49.wmf"/><Relationship Id="rId7" Type="http://schemas.openxmlformats.org/officeDocument/2006/relationships/image" Target="../media/image51.wmf"/><Relationship Id="rId12" Type="http://schemas.openxmlformats.org/officeDocument/2006/relationships/image" Target="../media/image80.png"/><Relationship Id="rId2" Type="http://schemas.openxmlformats.org/officeDocument/2006/relationships/oleObject" Target="../embeddings/oleObject3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79.png"/><Relationship Id="rId5" Type="http://schemas.openxmlformats.org/officeDocument/2006/relationships/image" Target="../media/image50.wmf"/><Relationship Id="rId4" Type="http://schemas.openxmlformats.org/officeDocument/2006/relationships/oleObject" Target="../embeddings/oleObject31.bin"/><Relationship Id="rId9" Type="http://schemas.openxmlformats.org/officeDocument/2006/relationships/image" Target="../media/image52.wmf"/><Relationship Id="rId14" Type="http://schemas.openxmlformats.org/officeDocument/2006/relationships/image" Target="../media/image8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58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580.png"/><Relationship Id="rId7" Type="http://schemas.openxmlformats.org/officeDocument/2006/relationships/image" Target="../media/image77.png"/><Relationship Id="rId12" Type="http://schemas.openxmlformats.org/officeDocument/2006/relationships/image" Target="../media/image9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11" Type="http://schemas.openxmlformats.org/officeDocument/2006/relationships/image" Target="../media/image93.png"/><Relationship Id="rId5" Type="http://schemas.openxmlformats.org/officeDocument/2006/relationships/image" Target="../media/image75.png"/><Relationship Id="rId10" Type="http://schemas.openxmlformats.org/officeDocument/2006/relationships/image" Target="../media/image92.png"/><Relationship Id="rId4" Type="http://schemas.openxmlformats.org/officeDocument/2006/relationships/image" Target="../media/image59.png"/><Relationship Id="rId9" Type="http://schemas.openxmlformats.org/officeDocument/2006/relationships/image" Target="../media/image9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image" Target="../media/image53.emf"/><Relationship Id="rId7" Type="http://schemas.openxmlformats.org/officeDocument/2006/relationships/image" Target="../media/image55.emf"/><Relationship Id="rId2" Type="http://schemas.openxmlformats.org/officeDocument/2006/relationships/oleObject" Target="../embeddings/oleObject3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54.emf"/><Relationship Id="rId10" Type="http://schemas.openxmlformats.org/officeDocument/2006/relationships/image" Target="../media/image46.png"/><Relationship Id="rId4" Type="http://schemas.openxmlformats.org/officeDocument/2006/relationships/oleObject" Target="../embeddings/oleObject35.bin"/><Relationship Id="rId9" Type="http://schemas.openxmlformats.org/officeDocument/2006/relationships/image" Target="../media/image56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image" Target="../media/image57.emf"/><Relationship Id="rId7" Type="http://schemas.openxmlformats.org/officeDocument/2006/relationships/image" Target="../media/image59.emf"/><Relationship Id="rId2" Type="http://schemas.openxmlformats.org/officeDocument/2006/relationships/oleObject" Target="../embeddings/oleObject3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58.emf"/><Relationship Id="rId10" Type="http://schemas.openxmlformats.org/officeDocument/2006/relationships/image" Target="../media/image46.png"/><Relationship Id="rId4" Type="http://schemas.openxmlformats.org/officeDocument/2006/relationships/oleObject" Target="../embeddings/oleObject39.bin"/><Relationship Id="rId9" Type="http://schemas.openxmlformats.org/officeDocument/2006/relationships/image" Target="../media/image6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7.png"/><Relationship Id="rId7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png"/><Relationship Id="rId7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9.wmf"/><Relationship Id="rId7" Type="http://schemas.openxmlformats.org/officeDocument/2006/relationships/image" Target="../media/image11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9.png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16.wmf"/><Relationship Id="rId7" Type="http://schemas.openxmlformats.org/officeDocument/2006/relationships/image" Target="../media/image18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~1\Admin\LOCALS~1\Temp\Rar$DR02.438\картинки на школьную тему\ANTN06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500042"/>
            <a:ext cx="3885770" cy="36021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5876" y="4797152"/>
            <a:ext cx="8135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Дифференцирование показательной и </a:t>
            </a:r>
          </a:p>
          <a:p>
            <a:pPr algn="ctr"/>
            <a:r>
              <a:rPr lang="ru-RU" sz="36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логарифмической функций. 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565876" y="2132856"/>
            <a:ext cx="3116367" cy="2225435"/>
            <a:chOff x="1142976" y="2211601"/>
            <a:chExt cx="3116367" cy="2225435"/>
          </a:xfrm>
        </p:grpSpPr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1142976" y="2211601"/>
              <a:ext cx="3116367" cy="2225435"/>
              <a:chOff x="2409" y="58"/>
              <a:chExt cx="3378" cy="3171"/>
            </a:xfrm>
          </p:grpSpPr>
          <p:grpSp>
            <p:nvGrpSpPr>
              <p:cNvPr id="8" name="Group 8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11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0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7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" name="Text Box 32"/>
              <p:cNvSpPr txBox="1">
                <a:spLocks noChangeArrowheads="1"/>
              </p:cNvSpPr>
              <p:nvPr/>
            </p:nvSpPr>
            <p:spPr bwMode="auto">
              <a:xfrm>
                <a:off x="5420" y="1661"/>
                <a:ext cx="367" cy="6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х</a:t>
                </a:r>
              </a:p>
            </p:txBody>
          </p:sp>
          <p:sp>
            <p:nvSpPr>
              <p:cNvPr id="10" name="Text Box 33"/>
              <p:cNvSpPr txBox="1">
                <a:spLocks noChangeArrowheads="1"/>
              </p:cNvSpPr>
              <p:nvPr/>
            </p:nvSpPr>
            <p:spPr bwMode="auto">
              <a:xfrm>
                <a:off x="3553" y="58"/>
                <a:ext cx="348" cy="6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у</a:t>
                </a:r>
              </a:p>
            </p:txBody>
          </p:sp>
        </p:grpSp>
        <p:cxnSp>
          <p:nvCxnSpPr>
            <p:cNvPr id="34" name="Прямая со стрелкой 33"/>
            <p:cNvCxnSpPr/>
            <p:nvPr/>
          </p:nvCxnSpPr>
          <p:spPr>
            <a:xfrm flipV="1">
              <a:off x="1151279" y="3363924"/>
              <a:ext cx="2938777" cy="22550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 rot="5400000" flipH="1" flipV="1">
              <a:off x="1500166" y="3357562"/>
              <a:ext cx="2143140" cy="1588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1" name="Объект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3653602"/>
                </p:ext>
              </p:extLst>
            </p:nvPr>
          </p:nvGraphicFramePr>
          <p:xfrm>
            <a:off x="1169691" y="2313672"/>
            <a:ext cx="1071570" cy="3460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3" imgW="583920" imgH="203040" progId="Equation.3">
                    <p:embed/>
                  </p:oleObj>
                </mc:Choice>
                <mc:Fallback>
                  <p:oleObj name="Формула" r:id="rId3" imgW="5839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69691" y="2313672"/>
                          <a:ext cx="1071570" cy="3460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Объект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39952008"/>
                </p:ext>
              </p:extLst>
            </p:nvPr>
          </p:nvGraphicFramePr>
          <p:xfrm>
            <a:off x="2233427" y="2755306"/>
            <a:ext cx="250933" cy="268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5" imgW="114120" imgH="139680" progId="Equation.3">
                    <p:embed/>
                  </p:oleObj>
                </mc:Choice>
                <mc:Fallback>
                  <p:oleObj name="Формула" r:id="rId5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3427" y="2755306"/>
                          <a:ext cx="250933" cy="26828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" name="Прямая соединительная линия 2"/>
            <p:cNvCxnSpPr/>
            <p:nvPr/>
          </p:nvCxnSpPr>
          <p:spPr>
            <a:xfrm>
              <a:off x="2519418" y="2924944"/>
              <a:ext cx="12375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Полилиния 37"/>
            <p:cNvSpPr/>
            <p:nvPr/>
          </p:nvSpPr>
          <p:spPr>
            <a:xfrm>
              <a:off x="1522693" y="2324592"/>
              <a:ext cx="1635499" cy="1013520"/>
            </a:xfrm>
            <a:custGeom>
              <a:avLst/>
              <a:gdLst>
                <a:gd name="connsiteX0" fmla="*/ 0 w 1894115"/>
                <a:gd name="connsiteY0" fmla="*/ 942392 h 1014992"/>
                <a:gd name="connsiteX1" fmla="*/ 447870 w 1894115"/>
                <a:gd name="connsiteY1" fmla="*/ 811763 h 1014992"/>
                <a:gd name="connsiteX2" fmla="*/ 1362270 w 1894115"/>
                <a:gd name="connsiteY2" fmla="*/ 979714 h 1014992"/>
                <a:gd name="connsiteX3" fmla="*/ 1894115 w 1894115"/>
                <a:gd name="connsiteY3" fmla="*/ 0 h 1014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4115" h="1014992">
                  <a:moveTo>
                    <a:pt x="0" y="942392"/>
                  </a:moveTo>
                  <a:cubicBezTo>
                    <a:pt x="110412" y="873967"/>
                    <a:pt x="220825" y="805543"/>
                    <a:pt x="447870" y="811763"/>
                  </a:cubicBezTo>
                  <a:cubicBezTo>
                    <a:pt x="674915" y="817983"/>
                    <a:pt x="1121229" y="1115008"/>
                    <a:pt x="1362270" y="979714"/>
                  </a:cubicBezTo>
                  <a:cubicBezTo>
                    <a:pt x="1603311" y="844420"/>
                    <a:pt x="1748713" y="422210"/>
                    <a:pt x="1894115" y="0"/>
                  </a:cubicBezTo>
                </a:path>
              </a:pathLst>
            </a:cu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761995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23850" y="260350"/>
            <a:ext cx="20152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r>
              <a:rPr lang="ru-RU" altLang="ru-RU" sz="3200" b="1" i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Пример </a:t>
            </a:r>
            <a:r>
              <a:rPr lang="en-US" altLang="ru-RU" sz="3200" b="1" i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  <a:ea typeface="Times New Roman" charset="0"/>
                <a:cs typeface="Times New Roman" charset="0"/>
              </a:rPr>
              <a:t>2</a:t>
            </a:r>
            <a:r>
              <a:rPr lang="ru-RU" altLang="ru-RU" sz="3200" b="1" i="1" dirty="0">
                <a:solidFill>
                  <a:srgbClr val="006600"/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395288" y="765175"/>
            <a:ext cx="7272337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Вычислить значение производной функции                     в точке </a:t>
            </a:r>
            <a:r>
              <a:rPr lang="en-US" altLang="ru-RU" sz="2800" b="1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ru-RU" altLang="ru-RU" sz="2800" b="1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ru-RU" sz="2400" b="1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=</a:t>
            </a:r>
            <a:r>
              <a:rPr lang="ru-RU" altLang="ru-RU" sz="2400" b="1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ru-RU" sz="24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3.</a:t>
            </a:r>
            <a:endParaRPr lang="ru-RU" altLang="ru-RU" sz="2400" b="1" dirty="0">
              <a:solidFill>
                <a:srgbClr val="00206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6572250" y="620688"/>
          <a:ext cx="2190750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609480" imgH="228600" progId="Equation.3">
                  <p:embed/>
                </p:oleObj>
              </mc:Choice>
              <mc:Fallback>
                <p:oleObj name="Формула" r:id="rId2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0" y="620688"/>
                        <a:ext cx="2190750" cy="649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50825" y="1916113"/>
            <a:ext cx="2952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000">
                <a:latin typeface="Times New Roman" charset="0"/>
                <a:ea typeface="Times New Roman" charset="0"/>
                <a:cs typeface="Times New Roman" charset="0"/>
              </a:rPr>
              <a:t>Решение</a:t>
            </a:r>
            <a:r>
              <a:rPr lang="en-US" altLang="ru-RU" sz="200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ru-RU" altLang="ru-RU" sz="200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aphicFrame>
        <p:nvGraphicFramePr>
          <p:cNvPr id="49160" name="Object 8"/>
          <p:cNvGraphicFramePr>
            <a:graphicFrameLocks noChangeAspect="1"/>
          </p:cNvGraphicFramePr>
          <p:nvPr/>
        </p:nvGraphicFramePr>
        <p:xfrm>
          <a:off x="1331640" y="2708275"/>
          <a:ext cx="6335985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1358640" imgH="228600" progId="Equation.3">
                  <p:embed/>
                </p:oleObj>
              </mc:Choice>
              <mc:Fallback>
                <p:oleObj name="Формула" r:id="rId4" imgW="1358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708275"/>
                        <a:ext cx="6335985" cy="908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61" name="Object 9"/>
          <p:cNvGraphicFramePr>
            <a:graphicFrameLocks noChangeAspect="1"/>
          </p:cNvGraphicFramePr>
          <p:nvPr/>
        </p:nvGraphicFramePr>
        <p:xfrm>
          <a:off x="971600" y="4221163"/>
          <a:ext cx="7056388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1600200" imgH="228600" progId="Equation.3">
                  <p:embed/>
                </p:oleObj>
              </mc:Choice>
              <mc:Fallback>
                <p:oleObj name="Формула" r:id="rId6" imgW="1600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221163"/>
                        <a:ext cx="7056388" cy="844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1476375" y="5516563"/>
            <a:ext cx="1511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>
                <a:latin typeface="Times New Roman" charset="0"/>
                <a:ea typeface="Times New Roman" charset="0"/>
                <a:cs typeface="Times New Roman" charset="0"/>
              </a:rPr>
              <a:t>Ответ</a:t>
            </a:r>
            <a:r>
              <a:rPr lang="en-US" altLang="ru-RU" sz="240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ru-RU" altLang="ru-RU" sz="240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3203575" y="5516563"/>
            <a:ext cx="576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3600">
                <a:latin typeface="Times New Roman" charset="0"/>
                <a:ea typeface="Times New Roman" charset="0"/>
                <a:cs typeface="Times New Roman" charset="0"/>
              </a:rPr>
              <a:t>4</a:t>
            </a:r>
            <a:endParaRPr lang="ru-RU" altLang="ru-RU" sz="360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54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491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2" grpId="0"/>
      <p:bldP spid="49163" grpId="0"/>
      <p:bldP spid="4916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224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1.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87624" y="885699"/>
                <a:ext cx="706578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Провести касательную к графику функции</a:t>
                </a:r>
              </a:p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в точке 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x = 1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885699"/>
                <a:ext cx="7065780" cy="954107"/>
              </a:xfrm>
              <a:prstGeom prst="rect">
                <a:avLst/>
              </a:prstGeom>
              <a:blipFill rotWithShape="1">
                <a:blip r:embed="rId2"/>
                <a:stretch>
                  <a:fillRect l="-1208" t="-6369" r="-1122" b="-165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23527" y="1665296"/>
            <a:ext cx="1686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43808" y="1839806"/>
            <a:ext cx="3361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y = f(a) + f</a:t>
            </a:r>
            <a:r>
              <a:rPr lang="el-GR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΄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(a)(x – a) 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811" y="2389276"/>
            <a:ext cx="1317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1) a = 1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2387744"/>
            <a:ext cx="2582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2) f(a) = f(1) = e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24717" y="2387744"/>
                <a:ext cx="449238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3) f</a:t>
                </a:r>
                <a:r>
                  <a:rPr lang="el-GR" sz="2800" b="1" i="1" dirty="0">
                    <a:solidFill>
                      <a:srgbClr val="000099"/>
                    </a:solidFill>
                    <a:latin typeface="Constantia"/>
                    <a:cs typeface="Times New Roman" pitchFamily="18" charset="0"/>
                  </a:rPr>
                  <a:t>΄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(x)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, f</a:t>
                </a:r>
                <a:r>
                  <a:rPr lang="el-GR" sz="2800" b="1" i="1" dirty="0">
                    <a:solidFill>
                      <a:srgbClr val="000099"/>
                    </a:solidFill>
                    <a:latin typeface="Constantia"/>
                    <a:cs typeface="Times New Roman" pitchFamily="18" charset="0"/>
                  </a:rPr>
                  <a:t>΄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(a) = f</a:t>
                </a:r>
                <a:r>
                  <a:rPr lang="el-GR" sz="2800" b="1" i="1" dirty="0">
                    <a:solidFill>
                      <a:srgbClr val="000099"/>
                    </a:solidFill>
                    <a:latin typeface="Constantia"/>
                    <a:cs typeface="Times New Roman" pitchFamily="18" charset="0"/>
                  </a:rPr>
                  <a:t>΄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(1) = e</a:t>
                </a:r>
                <a:endParaRPr lang="ru-RU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717" y="2387744"/>
                <a:ext cx="4492384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2714" t="-12791" r="-1900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199389" y="2996952"/>
            <a:ext cx="2568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y = e + e (x – 1) 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1558" y="2981812"/>
            <a:ext cx="1066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y = ex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2939059"/>
            <a:ext cx="24037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y = ex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6811" y="3462279"/>
            <a:ext cx="224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2.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502800" y="4079965"/>
                <a:ext cx="7110152" cy="9638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Вычислить значение производной функции</a:t>
                </a:r>
              </a:p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𝟏𝟐</m:t>
                        </m:r>
                      </m:sup>
                    </m:sSup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в точке 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x = 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3.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2800" y="4079965"/>
                <a:ext cx="7110152" cy="963854"/>
              </a:xfrm>
              <a:prstGeom prst="rect">
                <a:avLst/>
              </a:prstGeom>
              <a:blipFill rotWithShape="1">
                <a:blip r:embed="rId4"/>
                <a:stretch>
                  <a:fillRect l="-1201" t="-6329" r="-1115" b="-170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283033" y="4782209"/>
            <a:ext cx="1686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10839" y="5317141"/>
                <a:ext cx="4034374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l-GR" sz="2800" b="1" i="1" dirty="0">
                    <a:solidFill>
                      <a:srgbClr val="000099"/>
                    </a:solidFill>
                    <a:latin typeface="Constantia"/>
                    <a:cs typeface="Times New Roman" pitchFamily="18" charset="0"/>
                  </a:rPr>
                  <a:t>΄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=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𝟏𝟐</m:t>
                        </m:r>
                      </m:sup>
                    </m:sSup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l-GR" sz="2800" b="1" i="1" dirty="0">
                    <a:solidFill>
                      <a:srgbClr val="000099"/>
                    </a:solidFill>
                    <a:latin typeface="Constantia"/>
                    <a:cs typeface="Times New Roman" pitchFamily="18" charset="0"/>
                  </a:rPr>
                  <a:t>΄</a:t>
                </a:r>
                <a:r>
                  <a:rPr lang="ru-RU" sz="2800" b="1" i="1" dirty="0">
                    <a:solidFill>
                      <a:srgbClr val="000099"/>
                    </a:solidFill>
                    <a:latin typeface="Constantia"/>
                    <a:cs typeface="Times New Roman" pitchFamily="18" charset="0"/>
                  </a:rPr>
                  <a:t> = 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</a:t>
                </a:r>
                <a:r>
                  <a:rPr lang="en-US" sz="2800" b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𝟏𝟐</m:t>
                        </m:r>
                      </m:sup>
                    </m:sSup>
                  </m:oMath>
                </a14:m>
                <a:endParaRPr lang="ru-RU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39" y="5317141"/>
                <a:ext cx="4034374" cy="532966"/>
              </a:xfrm>
              <a:prstGeom prst="rect">
                <a:avLst/>
              </a:prstGeom>
              <a:blipFill rotWithShape="1">
                <a:blip r:embed="rId5"/>
                <a:stretch>
                  <a:fillRect l="-3021" t="-11364" b="-3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326297" y="5733256"/>
                <a:ext cx="4408258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l-GR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΄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(3)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=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4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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𝟏𝟐</m:t>
                        </m:r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𝟏𝟐</m:t>
                        </m:r>
                      </m:sup>
                    </m:sSup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= 4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</a:t>
                </a:r>
                <a:r>
                  <a:rPr lang="en-US" sz="2800" b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𝟎</m:t>
                        </m:r>
                      </m:sup>
                    </m:sSup>
                    <m:r>
                      <a:rPr lang="ru-RU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6297" y="5733256"/>
                <a:ext cx="4408258" cy="532966"/>
              </a:xfrm>
              <a:prstGeom prst="rect">
                <a:avLst/>
              </a:prstGeom>
              <a:blipFill rotWithShape="1">
                <a:blip r:embed="rId6"/>
                <a:stretch>
                  <a:fillRect l="-2905" t="-10227" r="-1936" b="-306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323527" y="6093296"/>
            <a:ext cx="1701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Ответ: 4</a:t>
            </a:r>
          </a:p>
        </p:txBody>
      </p:sp>
    </p:spTree>
    <p:extLst>
      <p:ext uri="{BB962C8B-B14F-4D97-AF65-F5344CB8AC3E}">
        <p14:creationId xmlns:p14="http://schemas.microsoft.com/office/powerpoint/2010/main" val="377865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224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3.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23528" y="861926"/>
                <a:ext cx="8663014" cy="9638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Вычислить площадь фигуры, ограниченной линиями</a:t>
                </a:r>
              </a:p>
              <a:p>
                <a:pPr algn="ctr"/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y = 0, x = 0, x = 2, 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861926"/>
                <a:ext cx="8663014" cy="963854"/>
              </a:xfrm>
              <a:prstGeom prst="rect">
                <a:avLst/>
              </a:prstGeom>
              <a:blipFill rotWithShape="1">
                <a:blip r:embed="rId3"/>
                <a:stretch>
                  <a:fillRect l="-915" t="-6289" r="-915" b="-150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23527" y="1665296"/>
            <a:ext cx="1686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212063" y="2340658"/>
            <a:ext cx="4302216" cy="3562290"/>
            <a:chOff x="642910" y="1928802"/>
            <a:chExt cx="4714908" cy="4310072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642910" y="5482054"/>
              <a:ext cx="4714908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3178959" y="4036223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 rot="5400000" flipH="1" flipV="1">
              <a:off x="847974" y="4071148"/>
              <a:ext cx="4286280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7"/>
            <p:cNvGrpSpPr>
              <a:grpSpLocks/>
            </p:cNvGrpSpPr>
            <p:nvPr/>
          </p:nvGrpSpPr>
          <p:grpSpPr bwMode="auto">
            <a:xfrm>
              <a:off x="642910" y="1928802"/>
              <a:ext cx="4674966" cy="4310072"/>
              <a:chOff x="2409" y="203"/>
              <a:chExt cx="3148" cy="3026"/>
            </a:xfrm>
          </p:grpSpPr>
          <p:grpSp>
            <p:nvGrpSpPr>
              <p:cNvPr id="11" name="Group 8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17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6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27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1708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" name="Text Box 32"/>
              <p:cNvSpPr txBox="1">
                <a:spLocks noChangeArrowheads="1"/>
              </p:cNvSpPr>
              <p:nvPr/>
            </p:nvSpPr>
            <p:spPr bwMode="auto">
              <a:xfrm>
                <a:off x="5306" y="228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33"/>
              <p:cNvSpPr txBox="1">
                <a:spLocks noChangeArrowheads="1"/>
              </p:cNvSpPr>
              <p:nvPr/>
            </p:nvSpPr>
            <p:spPr bwMode="auto">
              <a:xfrm>
                <a:off x="3707" y="219"/>
                <a:ext cx="216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у</a:t>
                </a:r>
              </a:p>
            </p:txBody>
          </p:sp>
          <p:sp>
            <p:nvSpPr>
              <p:cNvPr id="14" name="Text Box 32"/>
              <p:cNvSpPr txBox="1">
                <a:spLocks noChangeArrowheads="1"/>
              </p:cNvSpPr>
              <p:nvPr/>
            </p:nvSpPr>
            <p:spPr bwMode="auto">
              <a:xfrm>
                <a:off x="4256" y="2735"/>
                <a:ext cx="250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i="1" dirty="0" err="1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 Box 32"/>
              <p:cNvSpPr txBox="1">
                <a:spLocks noChangeArrowheads="1"/>
              </p:cNvSpPr>
              <p:nvPr/>
            </p:nvSpPr>
            <p:spPr bwMode="auto">
              <a:xfrm>
                <a:off x="4014" y="269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 Box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23" y="676"/>
                    <a:ext cx="426" cy="39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oMath>
                      </m:oMathPara>
                    </a14:m>
                    <a:endParaRPr lang="ru-RU" sz="2400" b="1" i="1" dirty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6" name="Text Box 3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523" y="676"/>
                    <a:ext cx="426" cy="399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893737" y="4035429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3" name="Объект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6871295"/>
              </p:ext>
            </p:extLst>
          </p:nvPr>
        </p:nvGraphicFramePr>
        <p:xfrm>
          <a:off x="3181028" y="2356278"/>
          <a:ext cx="1032815" cy="58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5" imgW="406080" imgH="228600" progId="Equation.3">
                  <p:embed/>
                </p:oleObj>
              </mc:Choice>
              <mc:Fallback>
                <p:oleObj name="Формула" r:id="rId5" imgW="406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1028" y="2356278"/>
                        <a:ext cx="1032815" cy="586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Овал 43"/>
          <p:cNvSpPr/>
          <p:nvPr/>
        </p:nvSpPr>
        <p:spPr>
          <a:xfrm>
            <a:off x="2276830" y="4924553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2275276" y="3151293"/>
            <a:ext cx="1445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3036943" y="2343660"/>
            <a:ext cx="0" cy="352868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ый треугольник 57"/>
          <p:cNvSpPr/>
          <p:nvPr/>
        </p:nvSpPr>
        <p:spPr>
          <a:xfrm flipH="1">
            <a:off x="2386955" y="3774609"/>
            <a:ext cx="626688" cy="1483282"/>
          </a:xfrm>
          <a:prstGeom prst="rtTriangle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  <a:alpha val="0"/>
                </a:srgbClr>
              </a:gs>
              <a:gs pos="0">
                <a:srgbClr val="C00000">
                  <a:tint val="44500"/>
                  <a:satMod val="160000"/>
                  <a:alpha val="54000"/>
                  <a:lumMod val="10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4" name="Объект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300246"/>
              </p:ext>
            </p:extLst>
          </p:nvPr>
        </p:nvGraphicFramePr>
        <p:xfrm>
          <a:off x="3289029" y="4762616"/>
          <a:ext cx="903288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7" imgW="355320" imgH="203040" progId="Equation.3">
                  <p:embed/>
                </p:oleObj>
              </mc:Choice>
              <mc:Fallback>
                <p:oleObj name="Формула" r:id="rId7" imgW="355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9029" y="4762616"/>
                        <a:ext cx="903288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Объект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6939946"/>
              </p:ext>
            </p:extLst>
          </p:nvPr>
        </p:nvGraphicFramePr>
        <p:xfrm>
          <a:off x="1360356" y="4249685"/>
          <a:ext cx="9032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9" imgW="355320" imgH="177480" progId="Equation.3">
                  <p:embed/>
                </p:oleObj>
              </mc:Choice>
              <mc:Fallback>
                <p:oleObj name="Формула" r:id="rId9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0356" y="4249685"/>
                        <a:ext cx="903288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Полилиния 46"/>
          <p:cNvSpPr/>
          <p:nvPr/>
        </p:nvSpPr>
        <p:spPr>
          <a:xfrm>
            <a:off x="1121253" y="2791099"/>
            <a:ext cx="1932398" cy="2435683"/>
          </a:xfrm>
          <a:custGeom>
            <a:avLst/>
            <a:gdLst>
              <a:gd name="connsiteX0" fmla="*/ 0 w 1992086"/>
              <a:gd name="connsiteY0" fmla="*/ 2612571 h 2612571"/>
              <a:gd name="connsiteX1" fmla="*/ 1447800 w 1992086"/>
              <a:gd name="connsiteY1" fmla="*/ 2144486 h 2612571"/>
              <a:gd name="connsiteX2" fmla="*/ 1992086 w 1992086"/>
              <a:gd name="connsiteY2" fmla="*/ 0 h 261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2086" h="2612571">
                <a:moveTo>
                  <a:pt x="0" y="2612571"/>
                </a:moveTo>
                <a:cubicBezTo>
                  <a:pt x="557893" y="2596242"/>
                  <a:pt x="1115786" y="2579914"/>
                  <a:pt x="1447800" y="2144486"/>
                </a:cubicBezTo>
                <a:cubicBezTo>
                  <a:pt x="1779814" y="1709057"/>
                  <a:pt x="1885950" y="854528"/>
                  <a:pt x="1992086" y="0"/>
                </a:cubicBez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6" name="Объект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919535"/>
              </p:ext>
            </p:extLst>
          </p:nvPr>
        </p:nvGraphicFramePr>
        <p:xfrm>
          <a:off x="3060759" y="5367041"/>
          <a:ext cx="9032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1" imgW="355320" imgH="177480" progId="Equation.3">
                  <p:embed/>
                </p:oleObj>
              </mc:Choice>
              <mc:Fallback>
                <p:oleObj name="Формула" r:id="rId11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759" y="5367041"/>
                        <a:ext cx="903288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5004048" y="2359494"/>
                <a:ext cx="3590214" cy="810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S =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𝟎</m:t>
                        </m:r>
                      </m:sub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  <m:e>
                        <m:sSup>
                          <m:sSupPr>
                            <m:ctrlPr>
                              <a:rPr lang="en-US" sz="28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𝒆</m:t>
                            </m:r>
                          </m:e>
                          <m:sup>
                            <m:r>
                              <a:rPr lang="en-US" sz="28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𝒙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sz="2800" b="1" dirty="0">
                    <a:solidFill>
                      <a:srgbClr val="000099"/>
                    </a:solidFill>
                  </a:rPr>
                  <a:t> 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dx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│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</m:mr>
                      <m:mr>
                        <m:e>
                          <m: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𝟎</m:t>
                          </m:r>
                        </m:e>
                      </m:mr>
                    </m:m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</m:oMath>
                </a14:m>
                <a:endParaRPr lang="ru-RU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2359494"/>
                <a:ext cx="3590214" cy="810799"/>
              </a:xfrm>
              <a:prstGeom prst="rect">
                <a:avLst/>
              </a:prstGeom>
              <a:blipFill rotWithShape="1">
                <a:blip r:embed="rId13"/>
                <a:stretch>
                  <a:fillRect l="-3565" b="-22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5003778" y="3210534"/>
                <a:ext cx="3285836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𝟎</m:t>
                          </m:r>
                        </m:sup>
                      </m:sSup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778" y="3210534"/>
                <a:ext cx="3285836" cy="53296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4788024" y="4121803"/>
                <a:ext cx="2623026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Ответ: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−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𝟏</m:t>
                    </m:r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4121803"/>
                <a:ext cx="2623026" cy="532966"/>
              </a:xfrm>
              <a:prstGeom prst="rect">
                <a:avLst/>
              </a:prstGeom>
              <a:blipFill rotWithShape="1">
                <a:blip r:embed="rId15"/>
                <a:stretch>
                  <a:fillRect l="-4640" t="-9091" b="-306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33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4" grpId="0" animBg="1"/>
      <p:bldP spid="58" grpId="0" animBg="1"/>
      <p:bldP spid="47" grpId="0" animBg="1"/>
      <p:bldP spid="59" grpId="0"/>
      <p:bldP spid="60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224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en-US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61116" y="861926"/>
                <a:ext cx="7187865" cy="9638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Исследовать на экстремум и схематически</a:t>
                </a:r>
              </a:p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изобразить график функции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116" y="861926"/>
                <a:ext cx="7187865" cy="963854"/>
              </a:xfrm>
              <a:prstGeom prst="rect">
                <a:avLst/>
              </a:prstGeom>
              <a:blipFill rotWithShape="1">
                <a:blip r:embed="rId3"/>
                <a:stretch>
                  <a:fillRect l="-1187" t="-6289" r="-1272" b="-163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23527" y="1665296"/>
            <a:ext cx="1686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83568" y="2348880"/>
                <a:ext cx="7778924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l-GR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΄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=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28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𝒙</m:t>
                            </m:r>
                          </m:e>
                          <m:sup>
                            <m:r>
                              <a:rPr lang="ru-RU" sz="28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l-GR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΄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)</m:t>
                    </m:r>
                    <m:r>
                      <a:rPr lang="el-GR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΄</m:t>
                    </m:r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</a:t>
                </a:r>
                <a:r>
                  <a:rPr lang="en-US" sz="2800" b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l-GR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΄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= 2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+</a:t>
                </a:r>
                <a:r>
                  <a:rPr lang="en-US" sz="2800" b="1" dirty="0">
                    <a:solidFill>
                      <a:srgbClr val="000099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endParaRPr lang="ru-RU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348880"/>
                <a:ext cx="7778924" cy="532966"/>
              </a:xfrm>
              <a:prstGeom prst="rect">
                <a:avLst/>
              </a:prstGeom>
              <a:blipFill rotWithShape="1">
                <a:blip r:embed="rId4"/>
                <a:stretch>
                  <a:fillRect l="-1567" t="-10227" b="-306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11560" y="2881846"/>
                <a:ext cx="26361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l-GR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΄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(x +</a:t>
                </a:r>
                <a:r>
                  <a:rPr lang="en-US" sz="2800" b="1" dirty="0">
                    <a:solidFill>
                      <a:srgbClr val="000099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𝟐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endParaRPr lang="ru-RU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881846"/>
                <a:ext cx="2636106" cy="523220"/>
              </a:xfrm>
              <a:prstGeom prst="rect">
                <a:avLst/>
              </a:prstGeom>
              <a:blipFill rotWithShape="1">
                <a:blip r:embed="rId5"/>
                <a:stretch>
                  <a:fillRect l="-4619" t="-11628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Прямая со стрелкой 7"/>
          <p:cNvCxnSpPr/>
          <p:nvPr/>
        </p:nvCxnSpPr>
        <p:spPr>
          <a:xfrm>
            <a:off x="3707904" y="3405066"/>
            <a:ext cx="4248472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4802223" y="3297054"/>
            <a:ext cx="216024" cy="21602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228184" y="3297054"/>
            <a:ext cx="216024" cy="21602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591374" y="3513078"/>
            <a:ext cx="628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- 2</a:t>
            </a:r>
            <a:endParaRPr lang="ru-RU" sz="3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1271" y="351307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3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75293" y="311267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09678" y="2881846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48264" y="2913186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16614" y="2851068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2599" y="3513078"/>
            <a:ext cx="798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f(x)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50964" y="2712279"/>
            <a:ext cx="966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l-GR" sz="32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΄</a:t>
            </a:r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(x)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3923928" y="3573016"/>
            <a:ext cx="731120" cy="3600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6635848" y="3573016"/>
            <a:ext cx="731120" cy="3600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220072" y="3573016"/>
            <a:ext cx="792088" cy="3600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545827" y="3933056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79179" y="3933055"/>
            <a:ext cx="84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min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368274" y="3686733"/>
            <a:ext cx="3565403" cy="2952710"/>
            <a:chOff x="642910" y="1928802"/>
            <a:chExt cx="4764070" cy="4310072"/>
          </a:xfrm>
        </p:grpSpPr>
        <p:cxnSp>
          <p:nvCxnSpPr>
            <p:cNvPr id="28" name="Прямая со стрелкой 27"/>
            <p:cNvCxnSpPr/>
            <p:nvPr/>
          </p:nvCxnSpPr>
          <p:spPr>
            <a:xfrm>
              <a:off x="642910" y="5482054"/>
              <a:ext cx="4714908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3178959" y="4036223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 rot="5400000" flipH="1" flipV="1">
              <a:off x="847974" y="4071148"/>
              <a:ext cx="4286280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7"/>
            <p:cNvGrpSpPr>
              <a:grpSpLocks/>
            </p:cNvGrpSpPr>
            <p:nvPr/>
          </p:nvGrpSpPr>
          <p:grpSpPr bwMode="auto">
            <a:xfrm>
              <a:off x="642910" y="1928802"/>
              <a:ext cx="4764070" cy="4310072"/>
              <a:chOff x="2409" y="203"/>
              <a:chExt cx="3208" cy="3026"/>
            </a:xfrm>
          </p:grpSpPr>
          <p:grpSp>
            <p:nvGrpSpPr>
              <p:cNvPr id="33" name="Group 8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39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8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2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5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" name="Freeform 27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8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1708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4" name="Text Box 32"/>
              <p:cNvSpPr txBox="1">
                <a:spLocks noChangeArrowheads="1"/>
              </p:cNvSpPr>
              <p:nvPr/>
            </p:nvSpPr>
            <p:spPr bwMode="auto">
              <a:xfrm>
                <a:off x="5306" y="2113"/>
                <a:ext cx="311" cy="4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Text Box 33"/>
              <p:cNvSpPr txBox="1">
                <a:spLocks noChangeArrowheads="1"/>
              </p:cNvSpPr>
              <p:nvPr/>
            </p:nvSpPr>
            <p:spPr bwMode="auto">
              <a:xfrm>
                <a:off x="3634" y="219"/>
                <a:ext cx="289" cy="4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у</a:t>
                </a:r>
              </a:p>
            </p:txBody>
          </p:sp>
          <p:sp>
            <p:nvSpPr>
              <p:cNvPr id="36" name="Text Box 32"/>
              <p:cNvSpPr txBox="1">
                <a:spLocks noChangeArrowheads="1"/>
              </p:cNvSpPr>
              <p:nvPr/>
            </p:nvSpPr>
            <p:spPr bwMode="auto">
              <a:xfrm>
                <a:off x="2738" y="2748"/>
                <a:ext cx="397" cy="4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-2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" name="Text Box 32"/>
              <p:cNvSpPr txBox="1">
                <a:spLocks noChangeArrowheads="1"/>
              </p:cNvSpPr>
              <p:nvPr/>
            </p:nvSpPr>
            <p:spPr bwMode="auto">
              <a:xfrm>
                <a:off x="4014" y="269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Text Box 32"/>
              <p:cNvSpPr txBox="1">
                <a:spLocks noChangeArrowheads="1"/>
              </p:cNvSpPr>
              <p:nvPr/>
            </p:nvSpPr>
            <p:spPr bwMode="auto">
              <a:xfrm>
                <a:off x="3634" y="1089"/>
                <a:ext cx="289" cy="4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endParaRPr lang="ru-RU" sz="24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Text Box 32"/>
              <p:cNvSpPr txBox="1">
                <a:spLocks noChangeArrowheads="1"/>
              </p:cNvSpPr>
              <p:nvPr/>
            </p:nvSpPr>
            <p:spPr bwMode="auto">
              <a:xfrm>
                <a:off x="3199" y="2735"/>
                <a:ext cx="397" cy="4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-1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Text Box 32"/>
              <p:cNvSpPr txBox="1">
                <a:spLocks noChangeArrowheads="1"/>
              </p:cNvSpPr>
              <p:nvPr/>
            </p:nvSpPr>
            <p:spPr bwMode="auto">
              <a:xfrm>
                <a:off x="4341" y="2718"/>
                <a:ext cx="305" cy="4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i="1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32" name="Прямая соединительная линия 31"/>
            <p:cNvCxnSpPr/>
            <p:nvPr/>
          </p:nvCxnSpPr>
          <p:spPr>
            <a:xfrm rot="5400000">
              <a:off x="893737" y="4035429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Полилиния 72"/>
          <p:cNvSpPr/>
          <p:nvPr/>
        </p:nvSpPr>
        <p:spPr>
          <a:xfrm>
            <a:off x="595645" y="4404256"/>
            <a:ext cx="2183745" cy="1692628"/>
          </a:xfrm>
          <a:custGeom>
            <a:avLst/>
            <a:gdLst>
              <a:gd name="connsiteX0" fmla="*/ 0 w 2318657"/>
              <a:gd name="connsiteY0" fmla="*/ 1349829 h 1467707"/>
              <a:gd name="connsiteX1" fmla="*/ 566057 w 2318657"/>
              <a:gd name="connsiteY1" fmla="*/ 1284515 h 1467707"/>
              <a:gd name="connsiteX2" fmla="*/ 1817914 w 2318657"/>
              <a:gd name="connsiteY2" fmla="*/ 1393372 h 1467707"/>
              <a:gd name="connsiteX3" fmla="*/ 2318657 w 2318657"/>
              <a:gd name="connsiteY3" fmla="*/ 0 h 146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8657" h="1467707">
                <a:moveTo>
                  <a:pt x="0" y="1349829"/>
                </a:moveTo>
                <a:cubicBezTo>
                  <a:pt x="131535" y="1313543"/>
                  <a:pt x="263071" y="1277258"/>
                  <a:pt x="566057" y="1284515"/>
                </a:cubicBezTo>
                <a:cubicBezTo>
                  <a:pt x="869043" y="1291772"/>
                  <a:pt x="1525814" y="1607458"/>
                  <a:pt x="1817914" y="1393372"/>
                </a:cubicBezTo>
                <a:cubicBezTo>
                  <a:pt x="2110014" y="1179286"/>
                  <a:pt x="2214335" y="589643"/>
                  <a:pt x="2318657" y="0"/>
                </a:cubicBez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4" name="Объект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0758035"/>
              </p:ext>
            </p:extLst>
          </p:nvPr>
        </p:nvGraphicFramePr>
        <p:xfrm>
          <a:off x="2407039" y="3692269"/>
          <a:ext cx="1385887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545760" imgH="228600" progId="Equation.3">
                  <p:embed/>
                </p:oleObj>
              </mc:Choice>
              <mc:Fallback>
                <p:oleObj name="Формула" r:id="rId6" imgW="545760" imgH="228600" progId="Equation.3">
                  <p:embed/>
                  <p:pic>
                    <p:nvPicPr>
                      <p:cNvPr id="0" name="Объект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7039" y="3692269"/>
                        <a:ext cx="1385887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4163186" y="4629241"/>
                <a:ext cx="4457887" cy="10024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𝒎𝒂𝒙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𝒚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𝟐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en-US" sz="2400" b="1" i="1" dirty="0">
                  <a:solidFill>
                    <a:srgbClr val="000099"/>
                  </a:solidFill>
                  <a:latin typeface="Cambria Math"/>
                  <a:ea typeface="Cambria Math"/>
                </a:endParaRPr>
              </a:p>
              <a:p>
                <a:pPr algn="ctr"/>
                <a:r>
                  <a:rPr lang="en-US" sz="2400" b="1" dirty="0">
                    <a:solidFill>
                      <a:srgbClr val="000099"/>
                    </a:solidFill>
                    <a:ea typeface="Cambria Math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</a:rPr>
                          <m:t>𝟒</m:t>
                        </m:r>
                      </m:num>
                      <m:den>
                        <m:sSup>
                          <m:sSupPr>
                            <m:ctrlPr>
                              <a:rPr lang="en-US" sz="24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</a:rPr>
                              <m:t>𝒆</m:t>
                            </m:r>
                          </m:e>
                          <m:sup>
                            <m:r>
                              <a:rPr lang="en-US" sz="24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sz="2400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sz="2400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sz="2400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,</m:t>
                    </m:r>
                    <m:r>
                      <a:rPr lang="en-US" sz="2400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</a:rPr>
                      <m:t>𝟓</m:t>
                    </m:r>
                  </m:oMath>
                </a14:m>
                <a:endParaRPr lang="ru-RU" sz="24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3186" y="4629241"/>
                <a:ext cx="4457887" cy="1002454"/>
              </a:xfrm>
              <a:prstGeom prst="rect">
                <a:avLst/>
              </a:prstGeom>
              <a:blipFill rotWithShape="1">
                <a:blip r:embed="rId8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4511258" y="5673439"/>
                <a:ext cx="3755387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𝒎𝒊𝒏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𝒚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𝟎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𝟎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p>
                      </m:sSup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b="1" i="0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en-US" sz="2400" b="1" i="1" dirty="0">
                  <a:solidFill>
                    <a:srgbClr val="000099"/>
                  </a:solidFill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258" y="5673439"/>
                <a:ext cx="3755387" cy="47000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793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5" grpId="0"/>
      <p:bldP spid="26" grpId="0"/>
      <p:bldP spid="73" grpId="0" animBg="1"/>
      <p:bldP spid="75" grpId="0"/>
      <p:bldP spid="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4478" y="2276872"/>
            <a:ext cx="80734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Натуральные логарифмы.</a:t>
            </a:r>
          </a:p>
          <a:p>
            <a:pPr algn="ctr"/>
            <a:r>
              <a:rPr lang="ru-RU" sz="4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en-US" sz="4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4800" b="1" i="1" dirty="0" err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lnx</a:t>
            </a:r>
            <a:r>
              <a:rPr lang="ru-RU" sz="4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её свойства</a:t>
            </a:r>
          </a:p>
          <a:p>
            <a:pPr algn="ctr"/>
            <a:r>
              <a:rPr lang="ru-RU" sz="4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и график.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1124744"/>
            <a:ext cx="22618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Пункт 2.</a:t>
            </a:r>
          </a:p>
        </p:txBody>
      </p:sp>
    </p:spTree>
    <p:extLst>
      <p:ext uri="{BB962C8B-B14F-4D97-AF65-F5344CB8AC3E}">
        <p14:creationId xmlns:p14="http://schemas.microsoft.com/office/powerpoint/2010/main" val="277471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32656"/>
            <a:ext cx="6440609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Подготовительная работа.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980728"/>
            <a:ext cx="3649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Докажите, что: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3284984"/>
            <a:ext cx="2722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Вычислите: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6677" y="1772816"/>
                <a:ext cx="219624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𝟖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77" y="1772816"/>
                <a:ext cx="2196242" cy="584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86677" y="2389236"/>
                <a:ext cx="2570832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  <m:f>
                        <m:fPr>
                          <m:ctrlPr>
                            <a:rPr lang="ru-RU" sz="32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𝟗</m:t>
                          </m:r>
                        </m:den>
                      </m:f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=−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77" y="2389236"/>
                <a:ext cx="2570832" cy="101752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563888" y="1772815"/>
                <a:ext cx="2835328" cy="606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,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1772815"/>
                <a:ext cx="2835328" cy="60638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563888" y="2544087"/>
                <a:ext cx="2992935" cy="862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f>
                            <m:fPr>
                              <m:ctrlPr>
                                <a:rPr lang="ru-RU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𝟓</m:t>
                              </m:r>
                            </m:den>
                          </m:f>
                        </m:sub>
                      </m:sSub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𝟔𝟐𝟓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=−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2544087"/>
                <a:ext cx="2992935" cy="86267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86677" y="3931315"/>
                <a:ext cx="1907895" cy="10148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  <m:f>
                        <m:fPr>
                          <m:ctrlPr>
                            <a:rPr lang="ru-RU" sz="32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𝟐𝟕</m:t>
                          </m:r>
                        </m:den>
                      </m:f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77" y="3931315"/>
                <a:ext cx="1907895" cy="101489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699792" y="4281326"/>
                <a:ext cx="2900666" cy="606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,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𝟎𝟎𝟎𝟏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4281326"/>
                <a:ext cx="2900666" cy="60638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738377" y="3931315"/>
                <a:ext cx="2104615" cy="1017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ad>
                            <m:radPr>
                              <m:degHide m:val="on"/>
                              <m:ctrlPr>
                                <a:rPr lang="ru-RU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𝟕</m:t>
                              </m:r>
                            </m:e>
                          </m:rad>
                        </m:sub>
                      </m:sSub>
                      <m:f>
                        <m:fPr>
                          <m:ctrlPr>
                            <a:rPr lang="ru-RU" sz="32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𝟒𝟗</m:t>
                          </m:r>
                        </m:den>
                      </m:f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8377" y="3931315"/>
                <a:ext cx="2104615" cy="101752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950179" y="4931699"/>
                <a:ext cx="3232615" cy="945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f>
                            <m:fPr>
                              <m:ctrlPr>
                                <a:rPr lang="ru-RU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𝟏𝟓</m:t>
                              </m:r>
                            </m:den>
                          </m:f>
                        </m:sub>
                      </m:sSub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𝟐𝟐𝟓</m:t>
                      </m:r>
                      <m:rad>
                        <m:radPr>
                          <m:ctrlP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𝟏𝟓</m:t>
                          </m:r>
                        </m:e>
                      </m:rad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179" y="4931699"/>
                <a:ext cx="3232615" cy="94513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434430" y="5111876"/>
                <a:ext cx="260789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𝒍𝒈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,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𝟎𝟎𝟎𝟎𝟎𝟏</m:t>
                      </m:r>
                    </m:oMath>
                  </m:oMathPara>
                </a14:m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4430" y="5111876"/>
                <a:ext cx="2607893" cy="58477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683568" y="5934470"/>
            <a:ext cx="7764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Назовите основания данных логарифмов.</a:t>
            </a:r>
          </a:p>
        </p:txBody>
      </p:sp>
    </p:spTree>
    <p:extLst>
      <p:ext uri="{BB962C8B-B14F-4D97-AF65-F5344CB8AC3E}">
        <p14:creationId xmlns:p14="http://schemas.microsoft.com/office/powerpoint/2010/main" val="364567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60433"/>
            <a:ext cx="8173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Существует ли логарифм по основанию </a:t>
            </a:r>
            <a:r>
              <a:rPr lang="en-US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5" name="Picture 7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1520" y="1185934"/>
            <a:ext cx="1296144" cy="202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763688" y="1196752"/>
            <a:ext cx="6768752" cy="1584176"/>
          </a:xfrm>
          <a:prstGeom prst="wedgeRoundRectCallout">
            <a:avLst>
              <a:gd name="adj1" fmla="val -60556"/>
              <a:gd name="adj2" fmla="val -26830"/>
              <a:gd name="adj3" fmla="val 16667"/>
            </a:avLst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основанием логарифма служит число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то говорят, что задан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натуральный логарифм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619672" y="2855743"/>
                <a:ext cx="183941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sub>
                      </m:sSub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𝟐</m:t>
                      </m:r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2855743"/>
                <a:ext cx="1839413" cy="7078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465526" y="2855743"/>
                <a:ext cx="183941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sub>
                      </m:sSub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𝟔</m:t>
                      </m:r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526" y="2855743"/>
                <a:ext cx="1839413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285617" y="2855743"/>
                <a:ext cx="267400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sub>
                      </m:sSub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𝟎</m:t>
                      </m:r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,</m:t>
                      </m:r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𝟒</m:t>
                      </m:r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…</m:t>
                      </m:r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5617" y="2855743"/>
                <a:ext cx="2674001" cy="70788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43598" y="3532366"/>
            <a:ext cx="70558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Введено специальное обозначение для</a:t>
            </a:r>
          </a:p>
          <a:p>
            <a:pPr algn="ctr"/>
            <a:r>
              <a:rPr lang="ru-RU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натуральных логарифмов: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488140" y="3382291"/>
                <a:ext cx="130035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𝒍𝒏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𝟐</m:t>
                      </m:r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8140" y="3382291"/>
                <a:ext cx="1300356" cy="70788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552703" y="3924146"/>
                <a:ext cx="130035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𝒍𝒏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𝟔</m:t>
                      </m:r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2703" y="3924146"/>
                <a:ext cx="1300356" cy="70788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313969" y="4492212"/>
                <a:ext cx="166314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𝒍𝒏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,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3969" y="4492212"/>
                <a:ext cx="1663148" cy="70788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658301" y="4522989"/>
            <a:ext cx="6260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( l </a:t>
            </a:r>
            <a:r>
              <a:rPr lang="ru-RU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– логарифм, </a:t>
            </a:r>
            <a:r>
              <a:rPr lang="en-US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натуральный).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94792" y="5197139"/>
                <a:ext cx="2274597" cy="70788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𝒍𝒏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𝟎</m:t>
                      </m:r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792" y="5197139"/>
                <a:ext cx="2274597" cy="70788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106623" y="5200098"/>
                <a:ext cx="2250552" cy="70788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𝒍𝒏𝒆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𝟏</m:t>
                      </m:r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6623" y="5200098"/>
                <a:ext cx="2250552" cy="70788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011020" y="6021288"/>
                <a:ext cx="2441759" cy="707886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𝒍𝒏</m:t>
                      </m:r>
                      <m:sSup>
                        <m:sSupPr>
                          <m:ctrlP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𝒓</m:t>
                          </m:r>
                        </m:sup>
                      </m:sSup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𝒓</m:t>
                      </m:r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1020" y="6021288"/>
                <a:ext cx="2441759" cy="70788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94792" y="6021288"/>
                <a:ext cx="2337563" cy="731098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𝒍𝒏𝒙</m:t>
                          </m:r>
                        </m:sup>
                      </m:sSup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𝒙</m:t>
                      </m:r>
                      <m:r>
                        <a:rPr lang="ru-RU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792" y="6021288"/>
                <a:ext cx="2337563" cy="73109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769123" y="5276231"/>
                <a:ext cx="3207994" cy="1257588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𝒂</m:t>
                          </m:r>
                        </m:sub>
                      </m:sSub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40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𝒍𝒏𝒙</m:t>
                          </m:r>
                        </m:num>
                        <m:den>
                          <m:r>
                            <a:rPr lang="en-US" sz="40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𝒍𝒏𝒂</m:t>
                          </m:r>
                        </m:den>
                      </m:f>
                    </m:oMath>
                  </m:oMathPara>
                </a14:m>
                <a:endParaRPr lang="ru-RU" sz="40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9123" y="5276231"/>
                <a:ext cx="3207994" cy="1257588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853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1520" y="260648"/>
            <a:ext cx="1296144" cy="202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Скругленная прямоугольная выноска 2"/>
              <p:cNvSpPr/>
              <p:nvPr/>
            </p:nvSpPr>
            <p:spPr>
              <a:xfrm>
                <a:off x="1979712" y="174058"/>
                <a:ext cx="6768752" cy="1011876"/>
              </a:xfrm>
              <a:prstGeom prst="wedgeRoundRectCallout">
                <a:avLst>
                  <a:gd name="adj1" fmla="val -61199"/>
                  <a:gd name="adj2" fmla="val 1141"/>
                  <a:gd name="adj3" fmla="val 16667"/>
                </a:avLst>
              </a:prstGeom>
              <a:gradFill flip="none" rotWithShape="1">
                <a:gsLst>
                  <a:gs pos="0">
                    <a:srgbClr val="92D050">
                      <a:tint val="66000"/>
                      <a:satMod val="160000"/>
                    </a:srgbClr>
                  </a:gs>
                  <a:gs pos="50000">
                    <a:srgbClr val="92D050">
                      <a:tint val="44500"/>
                      <a:satMod val="160000"/>
                    </a:srgbClr>
                  </a:gs>
                  <a:gs pos="100000">
                    <a:srgbClr val="92D050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Что можно сказать о графиках функций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  <a:cs typeface="Times New Roman" pitchFamily="18" charset="0"/>
                      </a:rPr>
                      <m:t>𝒚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sSup>
                      <m:sSup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𝒂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и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  <a:cs typeface="Times New Roman" pitchFamily="18" charset="0"/>
                      </a:rPr>
                      <m:t>𝒚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  <a:cs typeface="Times New Roman" pitchFamily="18" charset="0"/>
                      </a:rPr>
                      <m:t>= </m:t>
                    </m:r>
                    <m:sSub>
                      <m:sSub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𝒍𝒐𝒈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𝒂</m:t>
                        </m:r>
                      </m:sub>
                    </m:sSub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  <a:cs typeface="Times New Roman" pitchFamily="18" charset="0"/>
                      </a:rPr>
                      <m:t>𝒙</m:t>
                    </m:r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?</a:t>
                </a:r>
              </a:p>
            </p:txBody>
          </p:sp>
        </mc:Choice>
        <mc:Fallback xmlns="">
          <p:sp>
            <p:nvSpPr>
              <p:cNvPr id="3" name="Скругленная прямоугольная выноска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74058"/>
                <a:ext cx="6768752" cy="1011876"/>
              </a:xfrm>
              <a:prstGeom prst="wedgeRoundRectCallout">
                <a:avLst>
                  <a:gd name="adj1" fmla="val -61199"/>
                  <a:gd name="adj2" fmla="val 1141"/>
                  <a:gd name="adj3" fmla="val 16667"/>
                </a:avLst>
              </a:prstGeom>
              <a:blipFill rotWithShape="1">
                <a:blip r:embed="rId4"/>
                <a:stretch>
                  <a:fillRect t="-2367" b="-118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Скругленная прямоугольная выноска 3"/>
          <p:cNvSpPr/>
          <p:nvPr/>
        </p:nvSpPr>
        <p:spPr>
          <a:xfrm>
            <a:off x="1984581" y="177011"/>
            <a:ext cx="6768752" cy="1011876"/>
          </a:xfrm>
          <a:prstGeom prst="wedgeRoundRectCallout">
            <a:avLst>
              <a:gd name="adj1" fmla="val -61199"/>
              <a:gd name="adj2" fmla="val 1141"/>
              <a:gd name="adj3" fmla="val 16667"/>
            </a:avLst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построить график функции 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2800" b="1" i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lnx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291413" y="2411239"/>
            <a:ext cx="4302216" cy="3562290"/>
            <a:chOff x="642910" y="1928802"/>
            <a:chExt cx="4714908" cy="4310072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642910" y="5482054"/>
              <a:ext cx="4714908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3178959" y="4036223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 rot="5400000" flipH="1" flipV="1">
              <a:off x="79411" y="4094939"/>
              <a:ext cx="4286280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642910" y="1928802"/>
              <a:ext cx="4674966" cy="4310072"/>
              <a:chOff x="2409" y="203"/>
              <a:chExt cx="3148" cy="3026"/>
            </a:xfrm>
          </p:grpSpPr>
          <p:grpSp>
            <p:nvGrpSpPr>
              <p:cNvPr id="11" name="Group 8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17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6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27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1708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" name="Text Box 32"/>
              <p:cNvSpPr txBox="1">
                <a:spLocks noChangeArrowheads="1"/>
              </p:cNvSpPr>
              <p:nvPr/>
            </p:nvSpPr>
            <p:spPr bwMode="auto">
              <a:xfrm>
                <a:off x="5306" y="228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33"/>
              <p:cNvSpPr txBox="1">
                <a:spLocks noChangeArrowheads="1"/>
              </p:cNvSpPr>
              <p:nvPr/>
            </p:nvSpPr>
            <p:spPr bwMode="auto">
              <a:xfrm>
                <a:off x="3707" y="219"/>
                <a:ext cx="216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у</a:t>
                </a:r>
              </a:p>
            </p:txBody>
          </p:sp>
          <p:sp>
            <p:nvSpPr>
              <p:cNvPr id="14" name="Text Box 32"/>
              <p:cNvSpPr txBox="1">
                <a:spLocks noChangeArrowheads="1"/>
              </p:cNvSpPr>
              <p:nvPr/>
            </p:nvSpPr>
            <p:spPr bwMode="auto">
              <a:xfrm>
                <a:off x="3971" y="2749"/>
                <a:ext cx="250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 Box 32"/>
              <p:cNvSpPr txBox="1">
                <a:spLocks noChangeArrowheads="1"/>
              </p:cNvSpPr>
              <p:nvPr/>
            </p:nvSpPr>
            <p:spPr bwMode="auto">
              <a:xfrm>
                <a:off x="3231" y="2699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Text Box 32"/>
              <p:cNvSpPr txBox="1">
                <a:spLocks noChangeArrowheads="1"/>
              </p:cNvSpPr>
              <p:nvPr/>
            </p:nvSpPr>
            <p:spPr bwMode="auto">
              <a:xfrm>
                <a:off x="3158" y="1896"/>
                <a:ext cx="250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10" name="Прямая соединительная линия 9"/>
            <p:cNvCxnSpPr/>
            <p:nvPr/>
          </p:nvCxnSpPr>
          <p:spPr>
            <a:xfrm rot="5400000">
              <a:off x="893736" y="4119063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1" name="Объект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7333047"/>
              </p:ext>
            </p:extLst>
          </p:nvPr>
        </p:nvGraphicFramePr>
        <p:xfrm>
          <a:off x="2707858" y="2360321"/>
          <a:ext cx="1032815" cy="58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5" imgW="406080" imgH="228600" progId="Equation.3">
                  <p:embed/>
                </p:oleObj>
              </mc:Choice>
              <mc:Fallback>
                <p:oleObj name="Формула" r:id="rId5" imgW="406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7858" y="2360321"/>
                        <a:ext cx="1032815" cy="586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Овал 41"/>
          <p:cNvSpPr/>
          <p:nvPr/>
        </p:nvSpPr>
        <p:spPr>
          <a:xfrm>
            <a:off x="1667809" y="4693857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451475" y="2599883"/>
            <a:ext cx="1932398" cy="2435683"/>
          </a:xfrm>
          <a:custGeom>
            <a:avLst/>
            <a:gdLst>
              <a:gd name="connsiteX0" fmla="*/ 0 w 1992086"/>
              <a:gd name="connsiteY0" fmla="*/ 2612571 h 2612571"/>
              <a:gd name="connsiteX1" fmla="*/ 1447800 w 1992086"/>
              <a:gd name="connsiteY1" fmla="*/ 2144486 h 2612571"/>
              <a:gd name="connsiteX2" fmla="*/ 1992086 w 1992086"/>
              <a:gd name="connsiteY2" fmla="*/ 0 h 261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2086" h="2612571">
                <a:moveTo>
                  <a:pt x="0" y="2612571"/>
                </a:moveTo>
                <a:cubicBezTo>
                  <a:pt x="557893" y="2596242"/>
                  <a:pt x="1115786" y="2579914"/>
                  <a:pt x="1447800" y="2144486"/>
                </a:cubicBezTo>
                <a:cubicBezTo>
                  <a:pt x="1779814" y="1709057"/>
                  <a:pt x="1885950" y="854528"/>
                  <a:pt x="1992086" y="0"/>
                </a:cubicBez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2364619" y="5288263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олилиния 52"/>
          <p:cNvSpPr/>
          <p:nvPr/>
        </p:nvSpPr>
        <p:spPr>
          <a:xfrm>
            <a:off x="2263644" y="4706885"/>
            <a:ext cx="1992086" cy="1060849"/>
          </a:xfrm>
          <a:custGeom>
            <a:avLst/>
            <a:gdLst>
              <a:gd name="connsiteX0" fmla="*/ 0 w 1992086"/>
              <a:gd name="connsiteY0" fmla="*/ 1273629 h 1273629"/>
              <a:gd name="connsiteX1" fmla="*/ 185057 w 1992086"/>
              <a:gd name="connsiteY1" fmla="*/ 707572 h 1273629"/>
              <a:gd name="connsiteX2" fmla="*/ 718457 w 1992086"/>
              <a:gd name="connsiteY2" fmla="*/ 272143 h 1273629"/>
              <a:gd name="connsiteX3" fmla="*/ 1992086 w 1992086"/>
              <a:gd name="connsiteY3" fmla="*/ 0 h 1273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2086" h="1273629">
                <a:moveTo>
                  <a:pt x="0" y="1273629"/>
                </a:moveTo>
                <a:cubicBezTo>
                  <a:pt x="32657" y="1074057"/>
                  <a:pt x="65314" y="874486"/>
                  <a:pt x="185057" y="707572"/>
                </a:cubicBezTo>
                <a:cubicBezTo>
                  <a:pt x="304800" y="540658"/>
                  <a:pt x="417285" y="390072"/>
                  <a:pt x="718457" y="272143"/>
                </a:cubicBezTo>
                <a:cubicBezTo>
                  <a:pt x="1019629" y="154214"/>
                  <a:pt x="1505857" y="77107"/>
                  <a:pt x="1992086" y="0"/>
                </a:cubicBez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V="1">
            <a:off x="1141456" y="3005739"/>
            <a:ext cx="3353805" cy="280338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" name="Объект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7229212"/>
              </p:ext>
            </p:extLst>
          </p:nvPr>
        </p:nvGraphicFramePr>
        <p:xfrm>
          <a:off x="3196376" y="3847326"/>
          <a:ext cx="128905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7" imgW="507960" imgH="203040" progId="Equation.3">
                  <p:embed/>
                </p:oleObj>
              </mc:Choice>
              <mc:Fallback>
                <p:oleObj name="Формула" r:id="rId7" imgW="5079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6376" y="3847326"/>
                        <a:ext cx="1289050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TextBox 57"/>
          <p:cNvSpPr txBox="1"/>
          <p:nvPr/>
        </p:nvSpPr>
        <p:spPr>
          <a:xfrm rot="19169590">
            <a:off x="3149106" y="3150456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y = x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flipV="1">
            <a:off x="1799219" y="3593175"/>
            <a:ext cx="2696042" cy="221594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V="1">
            <a:off x="753422" y="2731752"/>
            <a:ext cx="3353805" cy="280338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Дуга 64"/>
          <p:cNvSpPr/>
          <p:nvPr/>
        </p:nvSpPr>
        <p:spPr>
          <a:xfrm rot="513115">
            <a:off x="1691120" y="5013093"/>
            <a:ext cx="525642" cy="669842"/>
          </a:xfrm>
          <a:prstGeom prst="arc">
            <a:avLst>
              <a:gd name="adj1" fmla="val 16893687"/>
              <a:gd name="adj2" fmla="val 20850262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Дуга 65"/>
          <p:cNvSpPr/>
          <p:nvPr/>
        </p:nvSpPr>
        <p:spPr>
          <a:xfrm rot="513115">
            <a:off x="2314600" y="5057917"/>
            <a:ext cx="525642" cy="669842"/>
          </a:xfrm>
          <a:prstGeom prst="arc">
            <a:avLst>
              <a:gd name="adj1" fmla="val 16893687"/>
              <a:gd name="adj2" fmla="val 20850262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Дуга 66"/>
          <p:cNvSpPr/>
          <p:nvPr/>
        </p:nvSpPr>
        <p:spPr>
          <a:xfrm rot="513115">
            <a:off x="946474" y="5037986"/>
            <a:ext cx="525642" cy="669842"/>
          </a:xfrm>
          <a:prstGeom prst="arc">
            <a:avLst>
              <a:gd name="adj1" fmla="val 16893687"/>
              <a:gd name="adj2" fmla="val 20850262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8" name="Объект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7835957"/>
              </p:ext>
            </p:extLst>
          </p:nvPr>
        </p:nvGraphicFramePr>
        <p:xfrm>
          <a:off x="2935309" y="4993535"/>
          <a:ext cx="423862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9" imgW="241200" imgH="203040" progId="Equation.3">
                  <p:embed/>
                </p:oleObj>
              </mc:Choice>
              <mc:Fallback>
                <p:oleObj name="Формула" r:id="rId9" imgW="241200" imgH="203040" progId="Equation.3">
                  <p:embed/>
                  <p:pic>
                    <p:nvPicPr>
                      <p:cNvPr id="0" name="Объект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5309" y="4993535"/>
                        <a:ext cx="423862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2435138" y="1412776"/>
                <a:ext cx="528939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3200" b="1" i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Свойства функции</a:t>
                </a:r>
                <a:r>
                  <a:rPr lang="en-US" sz="3200" b="1" i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𝒚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𝒍𝒏𝒙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:</m:t>
                    </m:r>
                  </m:oMath>
                </a14:m>
                <a:endParaRPr lang="ru-RU" sz="3200" b="1" i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5138" y="1412776"/>
                <a:ext cx="5289397" cy="584775"/>
              </a:xfrm>
              <a:prstGeom prst="rect">
                <a:avLst/>
              </a:prstGeom>
              <a:blipFill rotWithShape="1">
                <a:blip r:embed="rId11"/>
                <a:stretch>
                  <a:fillRect l="-2419" t="-14583" b="-322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Box 69"/>
          <p:cNvSpPr txBox="1"/>
          <p:nvPr/>
        </p:nvSpPr>
        <p:spPr>
          <a:xfrm>
            <a:off x="4638660" y="1969237"/>
            <a:ext cx="2765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D(f) = (- </a:t>
            </a:r>
            <a:r>
              <a:rPr lang="en-US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∞; + ∞</a:t>
            </a:r>
            <a:r>
              <a:rPr lang="ru-RU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.</a:t>
            </a:r>
            <a:r>
              <a:rPr lang="en-US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)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635821" y="2411239"/>
            <a:ext cx="3832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Не является ни чётной,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ни нечётной.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649061" y="3217549"/>
            <a:ext cx="3805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3. Возрастает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(0; +</a:t>
            </a:r>
            <a:r>
              <a:rPr lang="ru-RU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∞)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578497" y="3642744"/>
            <a:ext cx="38895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4. Не ограничена ни сверху,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ни снизу. 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610589" y="4406312"/>
            <a:ext cx="41619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5. Не имеет ни наибольшего,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на наименьшего значений.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716016" y="5193806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6. Непрерывна.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662933" y="5639100"/>
            <a:ext cx="2454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E(f) = (0</a:t>
            </a:r>
            <a:r>
              <a:rPr lang="en-US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; + ∞</a:t>
            </a:r>
            <a:r>
              <a:rPr lang="ru-RU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.</a:t>
            </a:r>
            <a:r>
              <a:rPr lang="en-US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)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55247" y="6100765"/>
            <a:ext cx="2556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Выпукла вверх.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077526" y="6100765"/>
            <a:ext cx="3111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9. Дифференцируема.</a:t>
            </a:r>
          </a:p>
        </p:txBody>
      </p:sp>
    </p:spTree>
    <p:extLst>
      <p:ext uri="{BB962C8B-B14F-4D97-AF65-F5344CB8AC3E}">
        <p14:creationId xmlns:p14="http://schemas.microsoft.com/office/powerpoint/2010/main" val="67491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2" grpId="0" animBg="1"/>
      <p:bldP spid="48" grpId="0" animBg="1"/>
      <p:bldP spid="51" grpId="0" animBg="1"/>
      <p:bldP spid="53" grpId="0" animBg="1"/>
      <p:bldP spid="58" grpId="0"/>
      <p:bldP spid="65" grpId="0" animBg="1"/>
      <p:bldP spid="66" grpId="0" animBg="1"/>
      <p:bldP spid="67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96850"/>
            <a:ext cx="7945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любого значения 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 &gt; 0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справедлива формула: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960893" y="1268760"/>
                <a:ext cx="2697584" cy="136815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4000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dPr>
                        <m:e>
                          <m:r>
                            <a:rPr lang="en-US" sz="4000" b="1" i="1" smtClean="0">
                              <a:solidFill>
                                <a:srgbClr val="0066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𝒍𝒏𝒙</m:t>
                          </m:r>
                        </m:e>
                      </m:d>
                      <m:r>
                        <a:rPr lang="ru-RU" sz="4000" b="1" i="1">
                          <a:solidFill>
                            <a:srgbClr val="006600"/>
                          </a:solidFill>
                          <a:latin typeface="Cambria Math"/>
                          <a:cs typeface="Times New Roman" pitchFamily="18" charset="0"/>
                        </a:rPr>
                        <m:t>΄</m:t>
                      </m:r>
                      <m:r>
                        <a:rPr lang="en-US" sz="4000" b="1" i="1" smtClean="0">
                          <a:solidFill>
                            <a:srgbClr val="006600"/>
                          </a:solidFill>
                          <a:latin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sz="4000" b="1" i="1" smtClean="0">
                              <a:solidFill>
                                <a:srgbClr val="0066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4000" b="1" i="1" smtClean="0">
                              <a:solidFill>
                                <a:srgbClr val="0066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ru-RU" sz="4000" b="1" dirty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893" y="1268760"/>
                <a:ext cx="2697584" cy="13681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699371" y="1376287"/>
                <a:ext cx="3241658" cy="115309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ru-RU" sz="3200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ru-RU" sz="3200" b="1" i="1" smtClean="0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  <a:cs typeface="Times New Roman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smtClean="0">
                                  <a:solidFill>
                                    <a:srgbClr val="006600"/>
                                  </a:solidFill>
                                  <a:latin typeface="Cambria Math"/>
                                  <a:cs typeface="Times New Roman" pitchFamily="18" charset="0"/>
                                </a:rPr>
                                <m:t>𝒅𝒙</m:t>
                              </m:r>
                            </m:num>
                            <m:den>
                              <m:r>
                                <a:rPr lang="en-US" sz="3200" b="1" i="1" smtClean="0">
                                  <a:solidFill>
                                    <a:srgbClr val="006600"/>
                                  </a:solidFill>
                                  <a:latin typeface="Cambria Math"/>
                                  <a:cs typeface="Times New Roman" pitchFamily="18" charset="0"/>
                                </a:rPr>
                                <m:t>𝒙</m:t>
                              </m:r>
                            </m:den>
                          </m:f>
                          <m:r>
                            <a:rPr lang="en-US" sz="3200" b="1" i="1" smtClean="0">
                              <a:solidFill>
                                <a:srgbClr val="0066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=</m:t>
                          </m:r>
                          <m:r>
                            <a:rPr lang="en-US" sz="3200" b="1" i="1" smtClean="0">
                              <a:solidFill>
                                <a:srgbClr val="0066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𝒍𝒏𝒙</m:t>
                          </m:r>
                          <m:r>
                            <a:rPr lang="en-US" sz="3200" b="1" i="1" smtClean="0">
                              <a:solidFill>
                                <a:srgbClr val="0066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+</m:t>
                          </m:r>
                          <m:r>
                            <a:rPr lang="en-US" sz="3200" b="1" i="1" smtClean="0">
                              <a:solidFill>
                                <a:srgbClr val="0066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𝑪</m:t>
                          </m:r>
                        </m:e>
                      </m:nary>
                    </m:oMath>
                  </m:oMathPara>
                </a14:m>
                <a:endParaRPr lang="ru-RU" sz="3200" b="1" dirty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9371" y="1376287"/>
                <a:ext cx="3241658" cy="11530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51520" y="2852935"/>
            <a:ext cx="86236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условие 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 &gt; 0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не выполняется, то используется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более общая формула: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2187077" y="4221088"/>
            <a:ext cx="4752528" cy="1512168"/>
            <a:chOff x="2182955" y="3933056"/>
            <a:chExt cx="4752528" cy="1512168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182955" y="3933056"/>
              <a:ext cx="4752528" cy="151216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2914781" y="3997123"/>
                  <a:ext cx="3405419" cy="13840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ru-RU" sz="32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f>
                              <m:fPr>
                                <m:ctrlPr>
                                  <a:rPr lang="ru-RU" sz="32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𝒅𝒙</m:t>
                                </m:r>
                              </m:num>
                              <m:den>
                                <m:r>
                                  <a:rPr lang="en-US" sz="32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𝒙</m:t>
                                </m:r>
                              </m:den>
                            </m:f>
                            <m:r>
                              <a:rPr lang="en-US" sz="3200" b="1" i="1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=</m:t>
                            </m:r>
                            <m:r>
                              <a:rPr lang="en-US" sz="3200" b="1" i="1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𝒍𝒏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3200" b="1" i="1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  <a:cs typeface="Times New Roman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200" b="1" i="1">
                                    <a:solidFill>
                                      <a:srgbClr val="006600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𝒙</m:t>
                                </m:r>
                              </m:e>
                            </m:d>
                            <m:r>
                              <a:rPr lang="en-US" sz="3200" b="1" i="1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+</m:t>
                            </m:r>
                            <m:r>
                              <a:rPr lang="en-US" sz="3200" b="1" i="1">
                                <a:solidFill>
                                  <a:srgbClr val="0066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</m:nary>
                      </m:oMath>
                    </m:oMathPara>
                  </a14:m>
                  <a:endParaRPr lang="ru-RU" sz="320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4781" y="3997123"/>
                  <a:ext cx="3405419" cy="138403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5765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224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en-US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99986" y="861926"/>
                <a:ext cx="711015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Вычислить значение производной функции</a:t>
                </a:r>
                <a:endParaRPr lang="en-US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𝒍𝒏</m:t>
                    </m:r>
                    <m:d>
                      <m:d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𝟓</m:t>
                        </m:r>
                      </m:e>
                    </m:d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в точке 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= -1.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986" y="861926"/>
                <a:ext cx="7110152" cy="954107"/>
              </a:xfrm>
              <a:prstGeom prst="rect">
                <a:avLst/>
              </a:prstGeom>
              <a:blipFill rotWithShape="1">
                <a:blip r:embed="rId2"/>
                <a:stretch>
                  <a:fillRect l="-1114" t="-6369" r="-1114" b="-165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23527" y="1665296"/>
            <a:ext cx="1686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18787" y="2043230"/>
                <a:ext cx="7672550" cy="1025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𝒚</m:t>
                      </m:r>
                      <m:r>
                        <a:rPr lang="el-GR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΄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𝒍𝒏</m:t>
                          </m:r>
                          <m:d>
                            <m:dPr>
                              <m:ctrlP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𝟓</m:t>
                              </m:r>
                            </m:e>
                          </m:d>
                        </m:e>
                      </m:d>
                      <m:r>
                        <a:rPr lang="el-GR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΄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  <a:sym typeface="Symbol"/>
                        </a:rPr>
                        <m:t>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87" y="2043230"/>
                <a:ext cx="7672550" cy="10257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99592" y="2921857"/>
                <a:ext cx="4070281" cy="10871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𝒚</m:t>
                      </m:r>
                      <m:r>
                        <a:rPr lang="el-GR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΄</m:t>
                      </m:r>
                      <m:d>
                        <m:dPr>
                          <m:ctrlPr>
                            <a:rPr lang="el-GR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d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3200" b="1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  <a:sym typeface="Symbol"/>
                            </a:rPr>
                            <m:t></m:t>
                          </m:r>
                          <m:d>
                            <m:dPr>
                              <m:ctrlP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  <m:r>
                            <a:rPr lang="en-US" sz="3200" b="1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3200" b="1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921857"/>
                <a:ext cx="4070281" cy="10871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508104" y="3284984"/>
                <a:ext cx="249074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l-GR" sz="3200" b="1" i="1" smtClean="0">
                        <a:solidFill>
                          <a:srgbClr val="000099"/>
                        </a:solidFill>
                        <a:latin typeface="Cambria Math"/>
                      </a:rPr>
                      <m:t>΄</m:t>
                    </m:r>
                    <m:d>
                      <m:dPr>
                        <m:ctrlPr>
                          <a:rPr lang="el-GR" sz="32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32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sz="32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3200" b="1" dirty="0">
                    <a:solidFill>
                      <a:srgbClr val="000099"/>
                    </a:solidFill>
                  </a:rPr>
                  <a:t>1,5</a:t>
                </a:r>
                <a:endParaRPr lang="ru-RU" sz="32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3284984"/>
                <a:ext cx="2490746" cy="584775"/>
              </a:xfrm>
              <a:prstGeom prst="rect">
                <a:avLst/>
              </a:prstGeom>
              <a:blipFill rotWithShape="1">
                <a:blip r:embed="rId5"/>
                <a:stretch>
                  <a:fillRect t="-13542" r="-5392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23527" y="3809141"/>
            <a:ext cx="1881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1,5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1666" y="4332361"/>
            <a:ext cx="224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en-US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122174" y="5085184"/>
                <a:ext cx="706578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Провести касательную к графику функции</a:t>
                </a:r>
                <a:endParaRPr lang="en-US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𝒍𝒏𝒙</m:t>
                    </m:r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в точке 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=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e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2174" y="5085184"/>
                <a:ext cx="7065780" cy="954107"/>
              </a:xfrm>
              <a:prstGeom prst="rect">
                <a:avLst/>
              </a:prstGeom>
              <a:blipFill rotWithShape="1">
                <a:blip r:embed="rId6"/>
                <a:stretch>
                  <a:fillRect l="-1122" t="-6369" r="-1208" b="-165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817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42870" y="2276872"/>
                <a:ext cx="7930248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54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Число </a:t>
                </a:r>
                <a:r>
                  <a:rPr lang="en-US" sz="54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ru-RU" sz="54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. Функция </a:t>
                </a:r>
                <a:r>
                  <a:rPr lang="en-US" sz="54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y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54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5400" b="1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5400" b="1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sup>
                    </m:sSup>
                    <m:r>
                      <a:rPr lang="ru-RU" sz="5400" b="1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54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:pPr algn="ctr"/>
                <a:r>
                  <a:rPr lang="ru-RU" sz="54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 её свойства и график.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870" y="2276872"/>
                <a:ext cx="7930248" cy="1754326"/>
              </a:xfrm>
              <a:prstGeom prst="rect">
                <a:avLst/>
              </a:prstGeom>
              <a:blipFill rotWithShape="1">
                <a:blip r:embed="rId2"/>
                <a:stretch>
                  <a:fillRect l="-3613" t="-9756" r="-3689" b="-20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83568" y="1340768"/>
            <a:ext cx="22618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Пункт 1.</a:t>
            </a:r>
          </a:p>
        </p:txBody>
      </p:sp>
    </p:spTree>
    <p:extLst>
      <p:ext uri="{BB962C8B-B14F-4D97-AF65-F5344CB8AC3E}">
        <p14:creationId xmlns:p14="http://schemas.microsoft.com/office/powerpoint/2010/main" val="260875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1686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1189494"/>
            <a:ext cx="1417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1) a = e;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3135" y="1844824"/>
            <a:ext cx="35461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2) f(a) = f(e) = </a:t>
            </a:r>
            <a:r>
              <a:rPr lang="en-US" sz="2800" b="1" i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lne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= 1;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830009"/>
            <a:ext cx="3361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y = f(a) + f</a:t>
            </a:r>
            <a:r>
              <a:rPr lang="el-GR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΄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(a)(x – a) 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13135" y="2368044"/>
                <a:ext cx="1923925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3) f</a:t>
                </a:r>
                <a:r>
                  <a:rPr lang="el-GR" sz="2800" b="1" i="1" dirty="0">
                    <a:solidFill>
                      <a:srgbClr val="000099"/>
                    </a:solidFill>
                    <a:latin typeface="Constantia"/>
                    <a:cs typeface="Times New Roman" pitchFamily="18" charset="0"/>
                  </a:rPr>
                  <a:t>΄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(x)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;</a:t>
                </a:r>
                <a:endParaRPr lang="ru-RU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35" y="2368044"/>
                <a:ext cx="1923925" cy="714683"/>
              </a:xfrm>
              <a:prstGeom prst="rect">
                <a:avLst/>
              </a:prstGeom>
              <a:blipFill rotWithShape="1">
                <a:blip r:embed="rId2"/>
                <a:stretch>
                  <a:fillRect l="-6329" r="-5380" b="-10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437060" y="2337457"/>
                <a:ext cx="2626040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l-GR" sz="2800" b="1" i="1" dirty="0">
                    <a:solidFill>
                      <a:srgbClr val="000099"/>
                    </a:solidFill>
                    <a:latin typeface="Constantia"/>
                    <a:cs typeface="Times New Roman" pitchFamily="18" charset="0"/>
                  </a:rPr>
                  <a:t>΄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(a) = f</a:t>
                </a:r>
                <a:r>
                  <a:rPr lang="el-GR" sz="2800" b="1" i="1" dirty="0">
                    <a:solidFill>
                      <a:srgbClr val="000099"/>
                    </a:solidFill>
                    <a:latin typeface="Constantia"/>
                    <a:cs typeface="Times New Roman" pitchFamily="18" charset="0"/>
                  </a:rPr>
                  <a:t>΄</a:t>
                </a:r>
                <a:r>
                  <a:rPr lang="en-US" sz="2800" b="1" i="1" dirty="0">
                    <a:solidFill>
                      <a:srgbClr val="000099"/>
                    </a:solidFill>
                    <a:latin typeface="Constantia"/>
                    <a:cs typeface="Times New Roman" pitchFamily="18" charset="0"/>
                  </a:rPr>
                  <a:t>(e)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𝒆</m:t>
                        </m:r>
                      </m:den>
                    </m:f>
                  </m:oMath>
                </a14:m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;</a:t>
                </a:r>
                <a:endParaRPr lang="ru-RU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7060" y="2337457"/>
                <a:ext cx="2626040" cy="714683"/>
              </a:xfrm>
              <a:prstGeom prst="rect">
                <a:avLst/>
              </a:prstGeom>
              <a:blipFill rotWithShape="1">
                <a:blip r:embed="rId3"/>
                <a:stretch>
                  <a:fillRect l="-4872" r="-3712" b="-10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13134" y="3082727"/>
                <a:ext cx="7725961" cy="1145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4) 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Подставим найденные значения в уравнение</a:t>
                </a:r>
              </a:p>
              <a:p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касательной. Получим: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y = 1+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𝒆</m:t>
                        </m:r>
                      </m:den>
                    </m:f>
                    <m:r>
                      <a:rPr lang="en-US" sz="2800" b="1" i="1" dirty="0" smtClean="0">
                        <a:solidFill>
                          <a:srgbClr val="000099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</m:t>
                    </m:r>
                    <m:d>
                      <m:dPr>
                        <m:ctrlPr>
                          <a:rPr lang="en-US" sz="2800" b="1" i="1" dirty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Symbol"/>
                          </a:rPr>
                        </m:ctrlPr>
                      </m:dPr>
                      <m:e>
                        <m:r>
                          <a:rPr lang="en-US" sz="2800" b="1" i="1" dirty="0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𝒙</m:t>
                        </m:r>
                        <m:r>
                          <a:rPr lang="en-US" sz="2800" b="1" i="1" dirty="0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−</m:t>
                        </m:r>
                        <m:r>
                          <a:rPr lang="en-US" sz="2800" b="1" i="1" dirty="0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𝒆</m:t>
                        </m:r>
                      </m:e>
                    </m:d>
                    <m:r>
                      <a:rPr lang="en-US" sz="2800" b="1" i="1" dirty="0" smtClean="0">
                        <a:solidFill>
                          <a:srgbClr val="000099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, </m:t>
                    </m:r>
                    <m:r>
                      <a:rPr lang="en-US" sz="2800" b="1" i="1" dirty="0" smtClean="0">
                        <a:solidFill>
                          <a:srgbClr val="000099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𝒚</m:t>
                    </m:r>
                    <m:r>
                      <a:rPr lang="en-US" sz="2800" b="1" i="1" dirty="0" smtClean="0">
                        <a:solidFill>
                          <a:srgbClr val="000099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=</m:t>
                    </m:r>
                    <m:f>
                      <m:fPr>
                        <m:ctrlPr>
                          <a:rPr lang="en-US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𝒆</m:t>
                        </m:r>
                      </m:den>
                    </m:f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34" y="3082727"/>
                <a:ext cx="7725961" cy="1145570"/>
              </a:xfrm>
              <a:prstGeom prst="rect">
                <a:avLst/>
              </a:prstGeom>
              <a:blipFill rotWithShape="1">
                <a:blip r:embed="rId4"/>
                <a:stretch>
                  <a:fillRect l="-1577" t="-5319" r="-237" b="-53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34519" y="4228144"/>
                <a:ext cx="2305952" cy="6669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Ответ: 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𝒆</m:t>
                        </m:r>
                      </m:den>
                    </m:f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519" y="4228144"/>
                <a:ext cx="2305952" cy="666914"/>
              </a:xfrm>
              <a:prstGeom prst="rect">
                <a:avLst/>
              </a:prstGeom>
              <a:blipFill rotWithShape="1">
                <a:blip r:embed="rId5"/>
                <a:stretch>
                  <a:fillRect l="-5556" t="-1835" r="-4497" b="-110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13134" y="4895058"/>
            <a:ext cx="224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en-US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13353" y="5520867"/>
                <a:ext cx="8663013" cy="1145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Вычислить площадь фигуры, ограниченной линиями</a:t>
                </a:r>
              </a:p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y = 0, x = 1, x = e 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и гиперболой 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den>
                    </m:f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  <a:cs typeface="Times New Roman" pitchFamily="18" charset="0"/>
                      </a:rPr>
                      <m:t>.</m:t>
                    </m:r>
                  </m:oMath>
                </a14:m>
                <a:endParaRPr lang="ru-RU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353" y="5520867"/>
                <a:ext cx="8663013" cy="1145570"/>
              </a:xfrm>
              <a:prstGeom prst="rect">
                <a:avLst/>
              </a:prstGeom>
              <a:blipFill rotWithShape="1">
                <a:blip r:embed="rId6"/>
                <a:stretch>
                  <a:fillRect l="-914" t="-5319" r="-844" b="-53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715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26313" y="591396"/>
            <a:ext cx="4302216" cy="3562290"/>
            <a:chOff x="642910" y="1928802"/>
            <a:chExt cx="4714908" cy="4310072"/>
          </a:xfrm>
        </p:grpSpPr>
        <p:cxnSp>
          <p:nvCxnSpPr>
            <p:cNvPr id="3" name="Прямая со стрелкой 2"/>
            <p:cNvCxnSpPr/>
            <p:nvPr/>
          </p:nvCxnSpPr>
          <p:spPr>
            <a:xfrm>
              <a:off x="642910" y="5482054"/>
              <a:ext cx="4714908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3178959" y="4036223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 стрелкой 4"/>
            <p:cNvCxnSpPr/>
            <p:nvPr/>
          </p:nvCxnSpPr>
          <p:spPr>
            <a:xfrm rot="5400000" flipH="1" flipV="1">
              <a:off x="79411" y="4094939"/>
              <a:ext cx="4286280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642910" y="1928802"/>
              <a:ext cx="4674966" cy="4310072"/>
              <a:chOff x="2409" y="203"/>
              <a:chExt cx="3148" cy="3026"/>
            </a:xfrm>
          </p:grpSpPr>
          <p:grpSp>
            <p:nvGrpSpPr>
              <p:cNvPr id="8" name="Group 8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14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0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3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27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1708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" name="Text Box 32"/>
              <p:cNvSpPr txBox="1">
                <a:spLocks noChangeArrowheads="1"/>
              </p:cNvSpPr>
              <p:nvPr/>
            </p:nvSpPr>
            <p:spPr bwMode="auto">
              <a:xfrm>
                <a:off x="5306" y="228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 Box 33"/>
              <p:cNvSpPr txBox="1">
                <a:spLocks noChangeArrowheads="1"/>
              </p:cNvSpPr>
              <p:nvPr/>
            </p:nvSpPr>
            <p:spPr bwMode="auto">
              <a:xfrm>
                <a:off x="3707" y="219"/>
                <a:ext cx="216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у</a:t>
                </a:r>
              </a:p>
            </p:txBody>
          </p:sp>
          <p:sp>
            <p:nvSpPr>
              <p:cNvPr id="11" name="Text Box 32"/>
              <p:cNvSpPr txBox="1">
                <a:spLocks noChangeArrowheads="1"/>
              </p:cNvSpPr>
              <p:nvPr/>
            </p:nvSpPr>
            <p:spPr bwMode="auto">
              <a:xfrm>
                <a:off x="3971" y="2749"/>
                <a:ext cx="250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 Box 32"/>
              <p:cNvSpPr txBox="1">
                <a:spLocks noChangeArrowheads="1"/>
              </p:cNvSpPr>
              <p:nvPr/>
            </p:nvSpPr>
            <p:spPr bwMode="auto">
              <a:xfrm>
                <a:off x="3231" y="2699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32"/>
              <p:cNvSpPr txBox="1">
                <a:spLocks noChangeArrowheads="1"/>
              </p:cNvSpPr>
              <p:nvPr/>
            </p:nvSpPr>
            <p:spPr bwMode="auto">
              <a:xfrm>
                <a:off x="3158" y="1896"/>
                <a:ext cx="250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893736" y="4119063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8" name="Объект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664924"/>
              </p:ext>
            </p:extLst>
          </p:nvPr>
        </p:nvGraphicFramePr>
        <p:xfrm>
          <a:off x="2731658" y="3645263"/>
          <a:ext cx="8397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330120" imgH="177480" progId="Equation.3">
                  <p:embed/>
                </p:oleObj>
              </mc:Choice>
              <mc:Fallback>
                <p:oleObj name="Формула" r:id="rId2" imgW="330120" imgH="177480" progId="Equation.3">
                  <p:embed/>
                  <p:pic>
                    <p:nvPicPr>
                      <p:cNvPr id="0" name="Объект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1658" y="3645263"/>
                        <a:ext cx="839788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584051"/>
              </p:ext>
            </p:extLst>
          </p:nvPr>
        </p:nvGraphicFramePr>
        <p:xfrm>
          <a:off x="590591" y="3066329"/>
          <a:ext cx="90487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355320" imgH="203040" progId="Equation.3">
                  <p:embed/>
                </p:oleObj>
              </mc:Choice>
              <mc:Fallback>
                <p:oleObj name="Формула" r:id="rId4" imgW="355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91" y="3066329"/>
                        <a:ext cx="90487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Прямоугольный треугольник 47"/>
          <p:cNvSpPr/>
          <p:nvPr/>
        </p:nvSpPr>
        <p:spPr>
          <a:xfrm>
            <a:off x="2586673" y="3045915"/>
            <a:ext cx="1281882" cy="444856"/>
          </a:xfrm>
          <a:prstGeom prst="rtTriangle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0">
                <a:srgbClr val="C00000">
                  <a:tint val="44500"/>
                  <a:satMod val="160000"/>
                  <a:lumMod val="99000"/>
                  <a:alpha val="93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634616"/>
              </p:ext>
            </p:extLst>
          </p:nvPr>
        </p:nvGraphicFramePr>
        <p:xfrm>
          <a:off x="3835583" y="3711612"/>
          <a:ext cx="871537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342720" imgH="139680" progId="Equation.3">
                  <p:embed/>
                </p:oleObj>
              </mc:Choice>
              <mc:Fallback>
                <p:oleObj name="Формула" r:id="rId6" imgW="342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5583" y="3711612"/>
                        <a:ext cx="871537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Прямая соединительная линия 41"/>
          <p:cNvCxnSpPr/>
          <p:nvPr/>
        </p:nvCxnSpPr>
        <p:spPr>
          <a:xfrm flipV="1">
            <a:off x="2570038" y="1782750"/>
            <a:ext cx="8832" cy="2340329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3843088" y="2358414"/>
            <a:ext cx="8832" cy="176466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Объект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2459871"/>
              </p:ext>
            </p:extLst>
          </p:nvPr>
        </p:nvGraphicFramePr>
        <p:xfrm>
          <a:off x="2331546" y="591396"/>
          <a:ext cx="1003300" cy="101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8" imgW="393480" imgH="393480" progId="Equation.3">
                  <p:embed/>
                </p:oleObj>
              </mc:Choice>
              <mc:Fallback>
                <p:oleObj name="Формула" r:id="rId8" imgW="393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1546" y="591396"/>
                        <a:ext cx="1003300" cy="1011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олилиния 43"/>
          <p:cNvSpPr/>
          <p:nvPr/>
        </p:nvSpPr>
        <p:spPr>
          <a:xfrm>
            <a:off x="2090057" y="642257"/>
            <a:ext cx="2275114" cy="2797629"/>
          </a:xfrm>
          <a:custGeom>
            <a:avLst/>
            <a:gdLst>
              <a:gd name="connsiteX0" fmla="*/ 0 w 2275114"/>
              <a:gd name="connsiteY0" fmla="*/ 0 h 2797629"/>
              <a:gd name="connsiteX1" fmla="*/ 87086 w 2275114"/>
              <a:gd name="connsiteY1" fmla="*/ 1730829 h 2797629"/>
              <a:gd name="connsiteX2" fmla="*/ 489857 w 2275114"/>
              <a:gd name="connsiteY2" fmla="*/ 2318657 h 2797629"/>
              <a:gd name="connsiteX3" fmla="*/ 1186543 w 2275114"/>
              <a:gd name="connsiteY3" fmla="*/ 2601686 h 2797629"/>
              <a:gd name="connsiteX4" fmla="*/ 2275114 w 2275114"/>
              <a:gd name="connsiteY4" fmla="*/ 2797629 h 279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5114" h="2797629">
                <a:moveTo>
                  <a:pt x="0" y="0"/>
                </a:moveTo>
                <a:cubicBezTo>
                  <a:pt x="2721" y="672193"/>
                  <a:pt x="5443" y="1344386"/>
                  <a:pt x="87086" y="1730829"/>
                </a:cubicBezTo>
                <a:cubicBezTo>
                  <a:pt x="168729" y="2117272"/>
                  <a:pt x="306614" y="2173514"/>
                  <a:pt x="489857" y="2318657"/>
                </a:cubicBezTo>
                <a:cubicBezTo>
                  <a:pt x="673100" y="2463800"/>
                  <a:pt x="889000" y="2521857"/>
                  <a:pt x="1186543" y="2601686"/>
                </a:cubicBezTo>
                <a:cubicBezTo>
                  <a:pt x="1484086" y="2681515"/>
                  <a:pt x="1879600" y="2739572"/>
                  <a:pt x="2275114" y="2797629"/>
                </a:cubicBezTo>
              </a:path>
            </a:pathLst>
          </a:cu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4860032" y="591396"/>
            <a:ext cx="1686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5028998" y="1253504"/>
                <a:ext cx="3294363" cy="7425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S =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naryPr>
                      <m:sub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  <a:cs typeface="Times New Roman" pitchFamily="18" charset="0"/>
                          </a:rPr>
                          <m:t>𝒆</m:t>
                        </m:r>
                      </m:sup>
                      <m:e>
                        <m:f>
                          <m:fPr>
                            <m:ctrlPr>
                              <a:rPr lang="en-US" sz="28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fPr>
                          <m:num>
                            <m:r>
                              <a:rPr lang="en-US" sz="28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𝒅𝒙</m:t>
                            </m:r>
                          </m:num>
                          <m:den>
                            <m:r>
                              <a:rPr lang="en-US" sz="28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𝒙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sz="2800" b="1" dirty="0">
                    <a:solidFill>
                      <a:srgbClr val="000099"/>
                    </a:solidFill>
                  </a:rPr>
                  <a:t> 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𝒍𝒏𝒙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│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</m:mr>
                      <m:mr>
                        <m:e>
                          <m:r>
                            <a:rPr lang="en-US" sz="28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mr>
                    </m:m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</m:oMath>
                </a14:m>
                <a:endParaRPr lang="ru-RU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998" y="1253504"/>
                <a:ext cx="3294363" cy="742576"/>
              </a:xfrm>
              <a:prstGeom prst="rect">
                <a:avLst/>
              </a:prstGeom>
              <a:blipFill rotWithShape="1">
                <a:blip r:embed="rId11"/>
                <a:stretch>
                  <a:fillRect l="-3889" b="-82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4758415" y="2120932"/>
                <a:ext cx="42967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𝒍𝒏𝒆</m:t>
                      </m:r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𝒍𝒏</m:t>
                      </m:r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 −</m:t>
                      </m:r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sz="28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8415" y="2120932"/>
                <a:ext cx="4296754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5007092" y="3229161"/>
                <a:ext cx="257602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Ответ: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𝑺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 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𝟏</m:t>
                    </m:r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092" y="3229161"/>
                <a:ext cx="2576026" cy="523220"/>
              </a:xfrm>
              <a:prstGeom prst="rect">
                <a:avLst/>
              </a:prstGeom>
              <a:blipFill rotWithShape="1">
                <a:blip r:embed="rId13"/>
                <a:stretch>
                  <a:fillRect l="-4728" t="-11628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/>
          <p:cNvSpPr txBox="1"/>
          <p:nvPr/>
        </p:nvSpPr>
        <p:spPr>
          <a:xfrm>
            <a:off x="446655" y="4154246"/>
            <a:ext cx="224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en-US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6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1035972" y="4869160"/>
                <a:ext cx="7446206" cy="719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Исследовать на экстремум функцию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𝒍𝒏𝒙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972" y="4869160"/>
                <a:ext cx="7446206" cy="719108"/>
              </a:xfrm>
              <a:prstGeom prst="rect">
                <a:avLst/>
              </a:prstGeom>
              <a:blipFill rotWithShape="1">
                <a:blip r:embed="rId14"/>
                <a:stretch>
                  <a:fillRect l="-1310" r="-1147" b="-93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/>
          <p:cNvSpPr txBox="1"/>
          <p:nvPr/>
        </p:nvSpPr>
        <p:spPr>
          <a:xfrm>
            <a:off x="510842" y="5588268"/>
            <a:ext cx="1686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203678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4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115616" y="260648"/>
                <a:ext cx="6806928" cy="11988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𝒚</m:t>
                      </m:r>
                      <m:r>
                        <a:rPr lang="el-GR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΄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𝒍𝒏𝒙</m:t>
                              </m:r>
                            </m:num>
                            <m:den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den>
                          </m:f>
                        </m:e>
                      </m:d>
                      <m:r>
                        <a:rPr lang="el-GR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΄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𝒍𝒏𝒙</m:t>
                              </m:r>
                            </m:e>
                          </m:d>
                          <m:r>
                            <a:rPr lang="el-GR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΄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𝒍𝒏𝒙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d>
                            <m:dPr>
                              <m:ctrlP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</m:d>
                          <m:r>
                            <a:rPr lang="el-GR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΄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260648"/>
                <a:ext cx="6806928" cy="119885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82959" y="1278874"/>
                <a:ext cx="3643177" cy="13396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𝒚</m:t>
                      </m:r>
                      <m:r>
                        <a:rPr lang="el-GR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΄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den>
                          </m:f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𝒍𝒏𝒙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959" y="1278874"/>
                <a:ext cx="3643177" cy="13396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148064" y="1590819"/>
                <a:ext cx="2593980" cy="1027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𝒚</m:t>
                      </m:r>
                      <m:r>
                        <a:rPr lang="el-GR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΄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32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𝒍𝒏𝒙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3200" b="1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1590819"/>
                <a:ext cx="2593980" cy="10277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6347" y="2618536"/>
            <a:ext cx="9024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Эта производная существует при всех значениях </a:t>
            </a:r>
            <a:r>
              <a:rPr lang="en-US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 &gt; 0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3581" y="3141756"/>
            <a:ext cx="5485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Значит критических точек нет.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83568" y="3664976"/>
                <a:ext cx="244688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l-GR" sz="3200" b="1" i="1" smtClean="0">
                        <a:solidFill>
                          <a:srgbClr val="000099"/>
                        </a:solidFill>
                        <a:latin typeface="Cambria Math"/>
                      </a:rPr>
                      <m:t>΄</m:t>
                    </m:r>
                    <m:r>
                      <a:rPr lang="ru-RU" sz="3200" b="1" i="0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r>
                      <a:rPr lang="ru-RU" sz="3200" b="1" i="0" smtClean="0">
                        <a:solidFill>
                          <a:srgbClr val="000099"/>
                        </a:solidFill>
                        <a:latin typeface="Cambria Math"/>
                      </a:rPr>
                      <m:t>𝟎</m:t>
                    </m:r>
                    <m:r>
                      <a:rPr lang="ru-RU" sz="3200" b="1" i="0" smtClean="0">
                        <a:solidFill>
                          <a:srgbClr val="000099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3200" b="1" dirty="0"/>
                  <a:t>   </a:t>
                </a:r>
                <a:r>
                  <a:rPr lang="ru-RU" sz="32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при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664976"/>
                <a:ext cx="2446888" cy="584775"/>
              </a:xfrm>
              <a:prstGeom prst="rect">
                <a:avLst/>
              </a:prstGeom>
              <a:blipFill rotWithShape="1">
                <a:blip r:embed="rId5"/>
                <a:stretch>
                  <a:fillRect t="-14583" r="-5473" b="-322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233469" y="3664976"/>
                <a:ext cx="254589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𝒍𝒏𝒙</m:t>
                      </m:r>
                      <m:r>
                        <a:rPr lang="ru-RU" sz="3200" b="1" i="0" smtClean="0">
                          <a:solidFill>
                            <a:srgbClr val="000099"/>
                          </a:solidFill>
                          <a:latin typeface="Cambria Math"/>
                        </a:rPr>
                        <m:t>= </m:t>
                      </m:r>
                      <m:r>
                        <a:rPr lang="ru-RU" sz="3200" b="1" i="0" smtClean="0">
                          <a:solidFill>
                            <a:srgbClr val="000099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ru-RU" sz="32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3469" y="3664976"/>
                <a:ext cx="2545890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147656" y="3652328"/>
                <a:ext cx="128471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𝒙</m:t>
                      </m:r>
                      <m:r>
                        <a:rPr lang="ru-RU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𝒆</m:t>
                      </m:r>
                    </m:oMath>
                  </m:oMathPara>
                </a14:m>
                <a:endParaRPr lang="ru-RU" sz="32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7656" y="3652328"/>
                <a:ext cx="1284711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 стрелкой 11"/>
          <p:cNvCxnSpPr/>
          <p:nvPr/>
        </p:nvCxnSpPr>
        <p:spPr>
          <a:xfrm>
            <a:off x="434752" y="4898559"/>
            <a:ext cx="4248472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1529071" y="4790547"/>
            <a:ext cx="216024" cy="21602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955032" y="4790547"/>
            <a:ext cx="216024" cy="21602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879340" y="4929336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44255" y="500657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3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02141" y="460617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0284" y="4276991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34497" y="4288565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49447" y="5006571"/>
            <a:ext cx="798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f(x)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77812" y="4205772"/>
            <a:ext cx="966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l-GR" sz="32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΄</a:t>
            </a:r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(x)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3246748" y="5046063"/>
            <a:ext cx="896420" cy="2359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1851471" y="5046063"/>
            <a:ext cx="904903" cy="2923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58988" y="5267569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max</a:t>
            </a:r>
            <a:endParaRPr lang="ru-RU" sz="32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5344743" y="4520406"/>
                <a:ext cx="3524106" cy="818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𝒎𝒂𝒙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𝒚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𝒍𝒏𝒆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den>
                      </m:f>
                    </m:oMath>
                  </m:oMathPara>
                </a14:m>
                <a:endParaRPr lang="ru-RU" sz="24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4743" y="4520406"/>
                <a:ext cx="3524106" cy="81804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28521" y="5854846"/>
                <a:ext cx="6917535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Ответ: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𝒙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𝒆</m:t>
                    </m:r>
                    <m:r>
                      <a:rPr lang="en-US" sz="2800" b="1" i="1" smtClean="0">
                        <a:solidFill>
                          <a:srgbClr val="000099"/>
                        </a:solidFill>
                        <a:latin typeface="Cambria Math"/>
                      </a:rPr>
                      <m:t> −</m:t>
                    </m:r>
                    <m:r>
                      <a:rPr lang="ru-RU" sz="2800" b="0" i="0" smtClean="0">
                        <a:solidFill>
                          <a:srgbClr val="000099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точка максимума; </a:t>
                </a:r>
                <a:r>
                  <a:rPr lang="en-US" sz="2800" b="1" i="1" dirty="0" err="1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r>
                  <a:rPr lang="en-US" sz="1100" b="1" i="1" dirty="0" err="1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max</a:t>
                </a:r>
                <a:r>
                  <a:rPr lang="en-US" sz="28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den>
                    </m:f>
                    <m:r>
                      <a:rPr lang="en-US" sz="2800" b="0" i="0" smtClean="0">
                        <a:solidFill>
                          <a:srgbClr val="000099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800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521" y="5854846"/>
                <a:ext cx="6917535" cy="714683"/>
              </a:xfrm>
              <a:prstGeom prst="rect">
                <a:avLst/>
              </a:prstGeom>
              <a:blipFill rotWithShape="1">
                <a:blip r:embed="rId9"/>
                <a:stretch>
                  <a:fillRect l="-1850" b="-8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104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10" grpId="0"/>
      <p:bldP spid="11" grpId="0"/>
      <p:bldP spid="13" grpId="0" animBg="1"/>
      <p:bldP spid="14" grpId="0" animBg="1"/>
      <p:bldP spid="15" grpId="0"/>
      <p:bldP spid="16" grpId="0"/>
      <p:bldP spid="17" grpId="0"/>
      <p:bldP spid="19" grpId="0"/>
      <p:bldP spid="20" grpId="0"/>
      <p:bldP spid="21" grpId="0"/>
      <p:bldP spid="22" grpId="0"/>
      <p:bldP spid="26" grpId="0"/>
      <p:bldP spid="30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7970" y="359848"/>
            <a:ext cx="1296144" cy="202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2123728" y="188640"/>
            <a:ext cx="6768752" cy="1584176"/>
          </a:xfrm>
          <a:prstGeom prst="wedgeRoundRectCallout">
            <a:avLst>
              <a:gd name="adj1" fmla="val -60021"/>
              <a:gd name="adj2" fmla="val -11971"/>
              <a:gd name="adj3" fmla="val 16667"/>
            </a:avLst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Докажем формулы дифференцирования любой показательной и любой логарифмической функций.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798502" y="1889226"/>
                <a:ext cx="170104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ru-RU" sz="3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502" y="1889226"/>
                <a:ext cx="1701043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779912" y="1897605"/>
                <a:ext cx="2138662" cy="667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𝒂</m:t>
                      </m:r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𝒍𝒏𝒂</m:t>
                          </m:r>
                        </m:sup>
                      </m:sSup>
                    </m:oMath>
                  </m:oMathPara>
                </a14:m>
                <a:endParaRPr lang="ru-RU" sz="3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1897605"/>
                <a:ext cx="2138662" cy="6672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156176" y="1868258"/>
                <a:ext cx="2545762" cy="667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𝒙</m:t>
                          </m:r>
                        </m:sup>
                      </m:sSup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 </m:t>
                      </m:r>
                      <m:sSup>
                        <m:sSupPr>
                          <m:ctrlP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𝒙𝒍𝒏𝒂</m:t>
                          </m:r>
                        </m:sup>
                      </m:sSup>
                    </m:oMath>
                  </m:oMathPara>
                </a14:m>
                <a:endParaRPr lang="ru-RU" sz="3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1868258"/>
                <a:ext cx="2545762" cy="6672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22654" y="2383600"/>
                <a:ext cx="7853175" cy="667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)</m:t>
                    </m:r>
                    <m:r>
                      <a:rPr lang="el-GR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΄</m:t>
                    </m:r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𝒙𝒍𝒏𝒂</m:t>
                        </m:r>
                      </m:sup>
                    </m:sSup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)</m:t>
                    </m:r>
                    <m:r>
                      <a:rPr lang="el-GR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΄</m:t>
                    </m:r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𝒍𝒏𝒂</m:t>
                    </m:r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  <a:sym typeface="Symbol"/>
                      </a:rPr>
                      <m:t></m:t>
                    </m:r>
                  </m:oMath>
                </a14:m>
                <a:r>
                  <a:rPr lang="en-US" sz="3600" b="1" dirty="0">
                    <a:solidFill>
                      <a:srgbClr val="000099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3600" b="1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𝒙𝒍𝒏𝒂</m:t>
                        </m:r>
                      </m:sup>
                    </m:sSup>
                  </m:oMath>
                </a14:m>
                <a:r>
                  <a:rPr lang="en-US" sz="3600" b="1" dirty="0">
                    <a:solidFill>
                      <a:srgbClr val="000099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en-US" sz="3600" b="1" i="1">
                        <a:solidFill>
                          <a:srgbClr val="000099"/>
                        </a:solidFill>
                        <a:latin typeface="Cambria Math"/>
                      </a:rPr>
                      <m:t>𝒍𝒏𝒂</m:t>
                    </m:r>
                    <m:r>
                      <a:rPr lang="en-US" sz="3600" b="1" i="1">
                        <a:solidFill>
                          <a:srgbClr val="000099"/>
                        </a:solidFill>
                        <a:latin typeface="Cambria Math"/>
                        <a:sym typeface="Symbol"/>
                      </a:rPr>
                      <m:t></m:t>
                    </m:r>
                    <m:sSup>
                      <m:sSupPr>
                        <m:ctrlPr>
                          <a:rPr lang="en-US" sz="3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sz="3600" b="1" i="1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endParaRPr lang="ru-RU" sz="3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654" y="2383600"/>
                <a:ext cx="7853175" cy="667299"/>
              </a:xfrm>
              <a:prstGeom prst="rect">
                <a:avLst/>
              </a:prstGeom>
              <a:blipFill rotWithShape="1">
                <a:blip r:embed="rId6"/>
                <a:stretch>
                  <a:fillRect t="-10092" b="-348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141946" y="2992049"/>
                <a:ext cx="3414589" cy="646331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𝒙</m:t>
                          </m:r>
                        </m:sup>
                      </m:sSup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)</m:t>
                      </m:r>
                      <m:r>
                        <a:rPr lang="el-GR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΄</m:t>
                      </m:r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 </m:t>
                      </m:r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𝒍𝒏𝒂</m:t>
                      </m:r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  <a:sym typeface="Symbol"/>
                        </a:rPr>
                        <m:t></m:t>
                      </m:r>
                      <m:sSup>
                        <m:sSupPr>
                          <m:ctrlPr>
                            <a:rPr lang="en-US" sz="3600" b="1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en-US" sz="3600" b="1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ru-RU" sz="3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1946" y="2992049"/>
                <a:ext cx="3414589" cy="64633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44502" y="3650010"/>
                <a:ext cx="244643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𝒍𝒐𝒈</m:t>
                          </m:r>
                        </m:e>
                        <m:sub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𝒂</m:t>
                          </m:r>
                        </m:sub>
                      </m:sSub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ru-RU" sz="3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4502" y="3650010"/>
                <a:ext cx="2446439" cy="64633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059688" y="3650010"/>
                <a:ext cx="309405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l-GR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΄</m:t>
                    </m:r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𝒍𝒐𝒈</m:t>
                        </m:r>
                      </m:e>
                      <m:sub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𝒂</m:t>
                        </m:r>
                      </m:sub>
                    </m:sSub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𝒙</m:t>
                    </m:r>
                    <m:r>
                      <a:rPr lang="en-US" sz="3600" b="1" i="0" smtClean="0">
                        <a:solidFill>
                          <a:srgbClr val="000099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l-GR" sz="3600" b="1" dirty="0">
                    <a:solidFill>
                      <a:srgbClr val="000099"/>
                    </a:solidFill>
                    <a:latin typeface="Constantia"/>
                  </a:rPr>
                  <a:t>΄</a:t>
                </a:r>
                <a:endParaRPr lang="ru-RU" sz="3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9688" y="3650010"/>
                <a:ext cx="3094052" cy="646331"/>
              </a:xfrm>
              <a:prstGeom prst="rect">
                <a:avLst/>
              </a:prstGeom>
              <a:blipFill rotWithShape="1">
                <a:blip r:embed="rId9"/>
                <a:stretch>
                  <a:fillRect t="-13208" r="-2559" b="-358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46042" y="4261374"/>
                <a:ext cx="7078220" cy="9214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l-GR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΄</m:t>
                    </m:r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𝒍𝒐𝒈</m:t>
                        </m:r>
                      </m:e>
                      <m:sub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𝒂</m:t>
                        </m:r>
                      </m:sub>
                    </m:sSub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𝒙</m:t>
                    </m:r>
                    <m:r>
                      <a:rPr lang="en-US" sz="3600" b="1" i="0" smtClean="0">
                        <a:solidFill>
                          <a:srgbClr val="000099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l-GR" sz="3600" b="1" dirty="0">
                    <a:solidFill>
                      <a:srgbClr val="000099"/>
                    </a:solidFill>
                    <a:latin typeface="Constantia"/>
                  </a:rPr>
                  <a:t>΄</a:t>
                </a:r>
                <a:r>
                  <a:rPr lang="en-US" sz="3600" b="1" dirty="0">
                    <a:solidFill>
                      <a:srgbClr val="000099"/>
                    </a:solidFill>
                    <a:latin typeface="Constantia"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6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6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𝒍𝒏𝒙</m:t>
                            </m:r>
                          </m:num>
                          <m:den>
                            <m:r>
                              <a:rPr lang="en-US" sz="36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𝒍𝒏𝒂</m:t>
                            </m:r>
                          </m:den>
                        </m:f>
                      </m:e>
                    </m:d>
                    <m:r>
                      <a:rPr lang="el-GR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΄</m:t>
                    </m:r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𝒍𝒏𝒂</m:t>
                        </m:r>
                      </m:den>
                    </m:f>
                    <m:r>
                      <a:rPr lang="en-US" sz="3600" b="1" i="1" smtClean="0">
                        <a:solidFill>
                          <a:srgbClr val="000099"/>
                        </a:solidFill>
                        <a:latin typeface="Cambria Math"/>
                        <a:sym typeface="Symbol"/>
                      </a:rPr>
                      <m:t></m:t>
                    </m:r>
                    <m:d>
                      <m:dPr>
                        <m:ctrlP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dPr>
                      <m:e>
                        <m:r>
                          <a:rPr lang="en-US" sz="3600" b="1" i="1" smtClean="0">
                            <a:solidFill>
                              <a:srgbClr val="000099"/>
                            </a:solidFill>
                            <a:latin typeface="Cambria Math"/>
                            <a:sym typeface="Symbol"/>
                          </a:rPr>
                          <m:t>𝒍𝒏𝒙</m:t>
                        </m:r>
                      </m:e>
                    </m:d>
                    <m:r>
                      <a:rPr lang="el-GR" sz="3600" b="1" i="1" smtClean="0">
                        <a:solidFill>
                          <a:srgbClr val="000099"/>
                        </a:solidFill>
                        <a:latin typeface="Cambria Math"/>
                        <a:sym typeface="Symbol"/>
                      </a:rPr>
                      <m:t>΄</m:t>
                    </m:r>
                  </m:oMath>
                </a14:m>
                <a:endParaRPr lang="ru-RU" sz="3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042" y="4261374"/>
                <a:ext cx="7078220" cy="921471"/>
              </a:xfrm>
              <a:prstGeom prst="rect">
                <a:avLst/>
              </a:prstGeom>
              <a:blipFill rotWithShape="1">
                <a:blip r:embed="rId10"/>
                <a:stretch>
                  <a:fillRect b="-105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27255" y="5182845"/>
                <a:ext cx="4257897" cy="1133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𝒚</m:t>
                      </m:r>
                      <m:r>
                        <a:rPr lang="el-GR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΄</m:t>
                      </m:r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𝒍𝒏𝒂</m:t>
                          </m:r>
                        </m:den>
                      </m:f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  <a:sym typeface="Symbol"/>
                        </a:rPr>
                        <m:t></m:t>
                      </m:r>
                      <m:f>
                        <m:fPr>
                          <m:ctrlP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  <a:sym typeface="Symbol"/>
                            </a:rPr>
                            <m:t>𝟏</m:t>
                          </m:r>
                        </m:num>
                        <m:den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  <a:sym typeface="Symbol"/>
                            </a:rPr>
                            <m:t>𝒙</m:t>
                          </m:r>
                        </m:den>
                      </m:f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  <a:sym typeface="Symbol"/>
                            </a:rPr>
                            <m:t>𝟏</m:t>
                          </m:r>
                        </m:num>
                        <m:den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  <a:sym typeface="Symbol"/>
                            </a:rPr>
                            <m:t>𝒙𝒍𝒏𝒂</m:t>
                          </m:r>
                        </m:den>
                      </m:f>
                    </m:oMath>
                  </m:oMathPara>
                </a14:m>
                <a:endParaRPr lang="ru-RU" sz="3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255" y="5182845"/>
                <a:ext cx="4257897" cy="113313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716016" y="5188525"/>
                <a:ext cx="3847528" cy="1133131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l-GR" sz="3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600" b="1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1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𝒍𝒐𝒈</m:t>
                              </m:r>
                            </m:e>
                            <m:sub>
                              <m:r>
                                <a:rPr lang="en-US" sz="3600" b="1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sub>
                          </m:sSub>
                          <m:r>
                            <a:rPr lang="en-US" sz="3600" b="1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m:rPr>
                              <m:nor/>
                            </m:rPr>
                            <a:rPr lang="ru-RU" sz="3600" b="1" dirty="0">
                              <a:solidFill>
                                <a:srgbClr val="000099"/>
                              </a:solidFill>
                            </a:rPr>
                            <m:t> </m:t>
                          </m:r>
                        </m:e>
                      </m:d>
                      <m:r>
                        <a:rPr lang="el-GR" sz="3600" b="1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΄</m:t>
                      </m:r>
                      <m:r>
                        <a:rPr lang="en-US" sz="3600" b="1" i="1" smtClean="0">
                          <a:solidFill>
                            <a:srgbClr val="000099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sym typeface="Symbol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  <a:sym typeface="Symbol"/>
                            </a:rPr>
                            <m:t>𝟏</m:t>
                          </m:r>
                        </m:num>
                        <m:den>
                          <m:r>
                            <a:rPr lang="en-US" sz="3600" b="1" i="1" smtClean="0">
                              <a:solidFill>
                                <a:srgbClr val="000099"/>
                              </a:solidFill>
                              <a:latin typeface="Cambria Math"/>
                              <a:sym typeface="Symbol"/>
                            </a:rPr>
                            <m:t>𝒙𝒍𝒏𝒂</m:t>
                          </m:r>
                        </m:den>
                      </m:f>
                    </m:oMath>
                  </m:oMathPara>
                </a14:m>
                <a:endParaRPr lang="ru-RU" sz="3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5188525"/>
                <a:ext cx="3847528" cy="113313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663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  <p:bldP spid="7" grpId="0"/>
      <p:bldP spid="8" grpId="0"/>
      <p:bldP spid="9" grpId="0" animBg="1"/>
      <p:bldP spid="10" grpId="0"/>
      <p:bldP spid="11" grpId="0"/>
      <p:bldP spid="12" grpId="0"/>
      <p:bldP spid="13" grpId="0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2">
            <a:extLst>
              <a:ext uri="{FF2B5EF4-FFF2-40B4-BE49-F238E27FC236}">
                <a16:creationId xmlns:a16="http://schemas.microsoft.com/office/drawing/2014/main" id="{766E3034-86A4-597A-F077-1C3D8F64A1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0410466"/>
              </p:ext>
            </p:extLst>
          </p:nvPr>
        </p:nvGraphicFramePr>
        <p:xfrm>
          <a:off x="2337070" y="2366346"/>
          <a:ext cx="2808287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22821900" imgH="6731000" progId="Equation.3">
                  <p:embed/>
                </p:oleObj>
              </mc:Choice>
              <mc:Fallback>
                <p:oleObj name="Формула" r:id="rId2" imgW="22821900" imgH="6731000" progId="Equation.3">
                  <p:embed/>
                  <p:pic>
                    <p:nvPicPr>
                      <p:cNvPr id="62476" name="Object 12">
                        <a:extLst>
                          <a:ext uri="{FF2B5EF4-FFF2-40B4-BE49-F238E27FC236}">
                            <a16:creationId xmlns:a16="http://schemas.microsoft.com/office/drawing/2014/main" id="{136D48A2-46C7-592D-0B50-19A6D8E42F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7070" y="2366346"/>
                        <a:ext cx="2808287" cy="828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3">
            <a:extLst>
              <a:ext uri="{FF2B5EF4-FFF2-40B4-BE49-F238E27FC236}">
                <a16:creationId xmlns:a16="http://schemas.microsoft.com/office/drawing/2014/main" id="{3ADD17CE-1F4A-B29A-3A65-356B189680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5279237"/>
              </p:ext>
            </p:extLst>
          </p:nvPr>
        </p:nvGraphicFramePr>
        <p:xfrm>
          <a:off x="5364163" y="3571874"/>
          <a:ext cx="3313112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911300" imgH="7899400" progId="Equation.DSMT4">
                  <p:embed/>
                </p:oleObj>
              </mc:Choice>
              <mc:Fallback>
                <p:oleObj name="Equation" r:id="rId4" imgW="26911300" imgH="7899400" progId="Equation.DSMT4">
                  <p:embed/>
                  <p:pic>
                    <p:nvPicPr>
                      <p:cNvPr id="62477" name="Object 13">
                        <a:extLst>
                          <a:ext uri="{FF2B5EF4-FFF2-40B4-BE49-F238E27FC236}">
                            <a16:creationId xmlns:a16="http://schemas.microsoft.com/office/drawing/2014/main" id="{BBA72A05-6620-5D9E-E612-611103777F1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3571874"/>
                        <a:ext cx="3313112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9">
            <a:extLst>
              <a:ext uri="{FF2B5EF4-FFF2-40B4-BE49-F238E27FC236}">
                <a16:creationId xmlns:a16="http://schemas.microsoft.com/office/drawing/2014/main" id="{001E3ADB-199C-E0A0-B99C-98E809D8EC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963656"/>
              </p:ext>
            </p:extLst>
          </p:nvPr>
        </p:nvGraphicFramePr>
        <p:xfrm>
          <a:off x="1185403" y="4220171"/>
          <a:ext cx="3887787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1597600" imgH="7899400" progId="Equation.DSMT4">
                  <p:embed/>
                </p:oleObj>
              </mc:Choice>
              <mc:Fallback>
                <p:oleObj name="Equation" r:id="rId6" imgW="31597600" imgH="7899400" progId="Equation.DSMT4">
                  <p:embed/>
                  <p:pic>
                    <p:nvPicPr>
                      <p:cNvPr id="2" name="Object 9">
                        <a:extLst>
                          <a:ext uri="{FF2B5EF4-FFF2-40B4-BE49-F238E27FC236}">
                            <a16:creationId xmlns:a16="http://schemas.microsoft.com/office/drawing/2014/main" id="{2524B498-12C3-D38E-59A5-143C0F81A4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5403" y="4220171"/>
                        <a:ext cx="3887787" cy="97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9">
            <a:extLst>
              <a:ext uri="{FF2B5EF4-FFF2-40B4-BE49-F238E27FC236}">
                <a16:creationId xmlns:a16="http://schemas.microsoft.com/office/drawing/2014/main" id="{0DFA8BF7-CCDB-F816-AA98-7CEB80B2BF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716632"/>
              </p:ext>
            </p:extLst>
          </p:nvPr>
        </p:nvGraphicFramePr>
        <p:xfrm>
          <a:off x="2950369" y="700881"/>
          <a:ext cx="4070350" cy="106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0193000" imgH="5270500" progId="Equation.DSMT4">
                  <p:embed/>
                </p:oleObj>
              </mc:Choice>
              <mc:Fallback>
                <p:oleObj name="Equation" r:id="rId8" imgW="20193000" imgH="5270500" progId="Equation.DSMT4">
                  <p:embed/>
                  <p:pic>
                    <p:nvPicPr>
                      <p:cNvPr id="62473" name="Object 9">
                        <a:extLst>
                          <a:ext uri="{FF2B5EF4-FFF2-40B4-BE49-F238E27FC236}">
                            <a16:creationId xmlns:a16="http://schemas.microsoft.com/office/drawing/2014/main" id="{C8EFD84B-23F0-FDED-C5B6-00A889CFA6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0369" y="700881"/>
                        <a:ext cx="4070350" cy="1062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7" descr="Рисунок15">
            <a:extLst>
              <a:ext uri="{FF2B5EF4-FFF2-40B4-BE49-F238E27FC236}">
                <a16:creationId xmlns:a16="http://schemas.microsoft.com/office/drawing/2014/main" id="{8B543CD0-9CE4-49FB-A0E6-A05F9A800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395288" y="836712"/>
            <a:ext cx="1941782" cy="303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493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6BB69DA5-5A33-6087-D212-1FB4E9CD6DD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42988" y="620713"/>
          <a:ext cx="2881312" cy="1103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754100" imgH="5270500" progId="Equation.DSMT4">
                  <p:embed/>
                </p:oleObj>
              </mc:Choice>
              <mc:Fallback>
                <p:oleObj name="Equation" r:id="rId2" imgW="13754100" imgH="527050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6BB69DA5-5A33-6087-D212-1FB4E9CD6DD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620713"/>
                        <a:ext cx="2881312" cy="1103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1" name="Object 9">
            <a:extLst>
              <a:ext uri="{FF2B5EF4-FFF2-40B4-BE49-F238E27FC236}">
                <a16:creationId xmlns:a16="http://schemas.microsoft.com/office/drawing/2014/main" id="{A70C9F49-28DA-7999-4030-E66BEA86A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4561518"/>
              </p:ext>
            </p:extLst>
          </p:nvPr>
        </p:nvGraphicFramePr>
        <p:xfrm>
          <a:off x="3951246" y="4581128"/>
          <a:ext cx="2879725" cy="165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798800" imgH="9067800" progId="Equation.DSMT4">
                  <p:embed/>
                </p:oleObj>
              </mc:Choice>
              <mc:Fallback>
                <p:oleObj name="Equation" r:id="rId4" imgW="15798800" imgH="9067800" progId="Equation.DSMT4">
                  <p:embed/>
                  <p:pic>
                    <p:nvPicPr>
                      <p:cNvPr id="32771" name="Object 9">
                        <a:extLst>
                          <a:ext uri="{FF2B5EF4-FFF2-40B4-BE49-F238E27FC236}">
                            <a16:creationId xmlns:a16="http://schemas.microsoft.com/office/drawing/2014/main" id="{A70C9F49-28DA-7999-4030-E66BEA86A74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1246" y="4581128"/>
                        <a:ext cx="2879725" cy="1652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3" name="Object 4">
            <a:extLst>
              <a:ext uri="{FF2B5EF4-FFF2-40B4-BE49-F238E27FC236}">
                <a16:creationId xmlns:a16="http://schemas.microsoft.com/office/drawing/2014/main" id="{65AB4ACF-FA42-1D91-CE35-8E21731927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3191253"/>
              </p:ext>
            </p:extLst>
          </p:nvPr>
        </p:nvGraphicFramePr>
        <p:xfrm>
          <a:off x="4211960" y="1553009"/>
          <a:ext cx="4070350" cy="106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0193000" imgH="5270500" progId="Equation.DSMT4">
                  <p:embed/>
                </p:oleObj>
              </mc:Choice>
              <mc:Fallback>
                <p:oleObj name="Equation" r:id="rId6" imgW="20193000" imgH="5270500" progId="Equation.DSMT4">
                  <p:embed/>
                  <p:pic>
                    <p:nvPicPr>
                      <p:cNvPr id="62473" name="Object 4">
                        <a:extLst>
                          <a:ext uri="{FF2B5EF4-FFF2-40B4-BE49-F238E27FC236}">
                            <a16:creationId xmlns:a16="http://schemas.microsoft.com/office/drawing/2014/main" id="{65AB4ACF-FA42-1D91-CE35-8E21731927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1553009"/>
                        <a:ext cx="4070350" cy="1062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5" name="Object 7">
            <a:extLst>
              <a:ext uri="{FF2B5EF4-FFF2-40B4-BE49-F238E27FC236}">
                <a16:creationId xmlns:a16="http://schemas.microsoft.com/office/drawing/2014/main" id="{3FFBE0E2-0695-61DB-E786-A2F9085420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30075"/>
              </p:ext>
            </p:extLst>
          </p:nvPr>
        </p:nvGraphicFramePr>
        <p:xfrm>
          <a:off x="1976437" y="2774516"/>
          <a:ext cx="3895725" cy="146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3990300" imgH="9067800" progId="Equation.DSMT4">
                  <p:embed/>
                </p:oleObj>
              </mc:Choice>
              <mc:Fallback>
                <p:oleObj name="Equation" r:id="rId8" imgW="23990300" imgH="9067800" progId="Equation.DSMT4">
                  <p:embed/>
                  <p:pic>
                    <p:nvPicPr>
                      <p:cNvPr id="63495" name="Object 7">
                        <a:extLst>
                          <a:ext uri="{FF2B5EF4-FFF2-40B4-BE49-F238E27FC236}">
                            <a16:creationId xmlns:a16="http://schemas.microsoft.com/office/drawing/2014/main" id="{3FFBE0E2-0695-61DB-E786-A2F9085420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437" y="2774516"/>
                        <a:ext cx="3895725" cy="14684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7" descr="Рисунок15">
            <a:extLst>
              <a:ext uri="{FF2B5EF4-FFF2-40B4-BE49-F238E27FC236}">
                <a16:creationId xmlns:a16="http://schemas.microsoft.com/office/drawing/2014/main" id="{439EE667-F2CA-EC34-2CF2-F9A020774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666629" y="4242954"/>
            <a:ext cx="1296144" cy="202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332656"/>
            <a:ext cx="6440609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Подготовительная работа.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658467" y="1698507"/>
            <a:ext cx="4714908" cy="4310072"/>
            <a:chOff x="642910" y="1928802"/>
            <a:chExt cx="4714908" cy="4310072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642910" y="5482054"/>
              <a:ext cx="4714908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3178959" y="4036223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 rot="5400000" flipH="1" flipV="1">
              <a:off x="847974" y="4071148"/>
              <a:ext cx="4286280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893737" y="4035429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7"/>
            <p:cNvGrpSpPr>
              <a:grpSpLocks/>
            </p:cNvGrpSpPr>
            <p:nvPr/>
          </p:nvGrpSpPr>
          <p:grpSpPr bwMode="auto">
            <a:xfrm>
              <a:off x="642910" y="1928802"/>
              <a:ext cx="4674966" cy="4310072"/>
              <a:chOff x="2409" y="203"/>
              <a:chExt cx="3148" cy="3026"/>
            </a:xfrm>
          </p:grpSpPr>
          <p:grpSp>
            <p:nvGrpSpPr>
              <p:cNvPr id="11" name="Group 8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17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6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27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1708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" name="Text Box 32"/>
              <p:cNvSpPr txBox="1">
                <a:spLocks noChangeArrowheads="1"/>
              </p:cNvSpPr>
              <p:nvPr/>
            </p:nvSpPr>
            <p:spPr bwMode="auto">
              <a:xfrm>
                <a:off x="5306" y="228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33"/>
              <p:cNvSpPr txBox="1">
                <a:spLocks noChangeArrowheads="1"/>
              </p:cNvSpPr>
              <p:nvPr/>
            </p:nvSpPr>
            <p:spPr bwMode="auto">
              <a:xfrm>
                <a:off x="3707" y="219"/>
                <a:ext cx="216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у</a:t>
                </a:r>
              </a:p>
            </p:txBody>
          </p:sp>
          <p:sp>
            <p:nvSpPr>
              <p:cNvPr id="15" name="Text Box 32"/>
              <p:cNvSpPr txBox="1">
                <a:spLocks noChangeArrowheads="1"/>
              </p:cNvSpPr>
              <p:nvPr/>
            </p:nvSpPr>
            <p:spPr bwMode="auto">
              <a:xfrm>
                <a:off x="4381" y="2296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 Box 32"/>
              <p:cNvSpPr txBox="1">
                <a:spLocks noChangeArrowheads="1"/>
              </p:cNvSpPr>
              <p:nvPr/>
            </p:nvSpPr>
            <p:spPr bwMode="auto">
              <a:xfrm>
                <a:off x="4014" y="269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50" name="Овал 49"/>
          <p:cNvSpPr/>
          <p:nvPr/>
        </p:nvSpPr>
        <p:spPr>
          <a:xfrm>
            <a:off x="2948111" y="4513633"/>
            <a:ext cx="93608" cy="8422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3690675" y="3806722"/>
            <a:ext cx="93608" cy="8422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2150167" y="4849856"/>
            <a:ext cx="93608" cy="8422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2173984" y="5001028"/>
            <a:ext cx="93608" cy="842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2931067" y="4519331"/>
            <a:ext cx="93608" cy="842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3708011" y="3092136"/>
            <a:ext cx="93608" cy="842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олилиния 57"/>
          <p:cNvSpPr/>
          <p:nvPr/>
        </p:nvSpPr>
        <p:spPr>
          <a:xfrm>
            <a:off x="1045029" y="2054152"/>
            <a:ext cx="3374571" cy="3048000"/>
          </a:xfrm>
          <a:custGeom>
            <a:avLst/>
            <a:gdLst>
              <a:gd name="connsiteX0" fmla="*/ 0 w 3374571"/>
              <a:gd name="connsiteY0" fmla="*/ 3048000 h 3048000"/>
              <a:gd name="connsiteX1" fmla="*/ 1197428 w 3374571"/>
              <a:gd name="connsiteY1" fmla="*/ 2852057 h 3048000"/>
              <a:gd name="connsiteX2" fmla="*/ 1981200 w 3374571"/>
              <a:gd name="connsiteY2" fmla="*/ 2514600 h 3048000"/>
              <a:gd name="connsiteX3" fmla="*/ 2721428 w 3374571"/>
              <a:gd name="connsiteY3" fmla="*/ 1785257 h 3048000"/>
              <a:gd name="connsiteX4" fmla="*/ 3374571 w 3374571"/>
              <a:gd name="connsiteY4" fmla="*/ 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4571" h="3048000">
                <a:moveTo>
                  <a:pt x="0" y="3048000"/>
                </a:moveTo>
                <a:cubicBezTo>
                  <a:pt x="433614" y="2994478"/>
                  <a:pt x="867228" y="2940957"/>
                  <a:pt x="1197428" y="2852057"/>
                </a:cubicBezTo>
                <a:cubicBezTo>
                  <a:pt x="1527628" y="2763157"/>
                  <a:pt x="1727200" y="2692400"/>
                  <a:pt x="1981200" y="2514600"/>
                </a:cubicBezTo>
                <a:cubicBezTo>
                  <a:pt x="2235200" y="2336800"/>
                  <a:pt x="2489199" y="2204357"/>
                  <a:pt x="2721428" y="1785257"/>
                </a:cubicBezTo>
                <a:cubicBezTo>
                  <a:pt x="2953657" y="1366157"/>
                  <a:pt x="3164114" y="683078"/>
                  <a:pt x="3374571" y="0"/>
                </a:cubicBezTo>
              </a:path>
            </a:pathLst>
          </a:cu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олилиния 58"/>
          <p:cNvSpPr/>
          <p:nvPr/>
        </p:nvSpPr>
        <p:spPr>
          <a:xfrm>
            <a:off x="1404257" y="1803780"/>
            <a:ext cx="2710543" cy="3363686"/>
          </a:xfrm>
          <a:custGeom>
            <a:avLst/>
            <a:gdLst>
              <a:gd name="connsiteX0" fmla="*/ 0 w 2710543"/>
              <a:gd name="connsiteY0" fmla="*/ 3363686 h 3363686"/>
              <a:gd name="connsiteX1" fmla="*/ 816429 w 2710543"/>
              <a:gd name="connsiteY1" fmla="*/ 3243943 h 3363686"/>
              <a:gd name="connsiteX2" fmla="*/ 1589314 w 2710543"/>
              <a:gd name="connsiteY2" fmla="*/ 2764972 h 3363686"/>
              <a:gd name="connsiteX3" fmla="*/ 2329543 w 2710543"/>
              <a:gd name="connsiteY3" fmla="*/ 1328058 h 3363686"/>
              <a:gd name="connsiteX4" fmla="*/ 2710543 w 2710543"/>
              <a:gd name="connsiteY4" fmla="*/ 0 h 3363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0543" h="3363686">
                <a:moveTo>
                  <a:pt x="0" y="3363686"/>
                </a:moveTo>
                <a:cubicBezTo>
                  <a:pt x="275771" y="3353707"/>
                  <a:pt x="551543" y="3343729"/>
                  <a:pt x="816429" y="3243943"/>
                </a:cubicBezTo>
                <a:cubicBezTo>
                  <a:pt x="1081315" y="3144157"/>
                  <a:pt x="1337128" y="3084286"/>
                  <a:pt x="1589314" y="2764972"/>
                </a:cubicBezTo>
                <a:cubicBezTo>
                  <a:pt x="1841500" y="2445658"/>
                  <a:pt x="2142672" y="1788887"/>
                  <a:pt x="2329543" y="1328058"/>
                </a:cubicBezTo>
                <a:cubicBezTo>
                  <a:pt x="2516415" y="867229"/>
                  <a:pt x="2613479" y="433614"/>
                  <a:pt x="2710543" y="0"/>
                </a:cubicBez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173984" y="5129757"/>
            <a:ext cx="93608" cy="8422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2935780" y="4519331"/>
            <a:ext cx="93608" cy="84224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олилиния 71"/>
          <p:cNvSpPr/>
          <p:nvPr/>
        </p:nvSpPr>
        <p:spPr>
          <a:xfrm>
            <a:off x="1853768" y="1714174"/>
            <a:ext cx="1733236" cy="3505200"/>
          </a:xfrm>
          <a:custGeom>
            <a:avLst/>
            <a:gdLst>
              <a:gd name="connsiteX0" fmla="*/ 0 w 1491343"/>
              <a:gd name="connsiteY0" fmla="*/ 3505200 h 3505200"/>
              <a:gd name="connsiteX1" fmla="*/ 402772 w 1491343"/>
              <a:gd name="connsiteY1" fmla="*/ 3450772 h 3505200"/>
              <a:gd name="connsiteX2" fmla="*/ 696686 w 1491343"/>
              <a:gd name="connsiteY2" fmla="*/ 3254829 h 3505200"/>
              <a:gd name="connsiteX3" fmla="*/ 1023258 w 1491343"/>
              <a:gd name="connsiteY3" fmla="*/ 2721429 h 3505200"/>
              <a:gd name="connsiteX4" fmla="*/ 1251858 w 1491343"/>
              <a:gd name="connsiteY4" fmla="*/ 1752600 h 3505200"/>
              <a:gd name="connsiteX5" fmla="*/ 1491343 w 1491343"/>
              <a:gd name="connsiteY5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1343" h="3505200">
                <a:moveTo>
                  <a:pt x="0" y="3505200"/>
                </a:moveTo>
                <a:cubicBezTo>
                  <a:pt x="143329" y="3498850"/>
                  <a:pt x="286658" y="3492500"/>
                  <a:pt x="402772" y="3450772"/>
                </a:cubicBezTo>
                <a:cubicBezTo>
                  <a:pt x="518886" y="3409044"/>
                  <a:pt x="593272" y="3376386"/>
                  <a:pt x="696686" y="3254829"/>
                </a:cubicBezTo>
                <a:cubicBezTo>
                  <a:pt x="800100" y="3133272"/>
                  <a:pt x="930729" y="2971800"/>
                  <a:pt x="1023258" y="2721429"/>
                </a:cubicBezTo>
                <a:cubicBezTo>
                  <a:pt x="1115787" y="2471057"/>
                  <a:pt x="1173844" y="2206171"/>
                  <a:pt x="1251858" y="1752600"/>
                </a:cubicBezTo>
                <a:cubicBezTo>
                  <a:pt x="1329872" y="1299029"/>
                  <a:pt x="1410607" y="649514"/>
                  <a:pt x="1491343" y="0"/>
                </a:cubicBezTo>
              </a:path>
            </a:pathLst>
          </a:custGeom>
          <a:noFill/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/>
          <p:cNvSpPr txBox="1"/>
          <p:nvPr/>
        </p:nvSpPr>
        <p:spPr>
          <a:xfrm>
            <a:off x="827584" y="1052735"/>
            <a:ext cx="7611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Графики какой функции показаны на рисунке?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5863514" y="1682304"/>
                <a:ext cx="259301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rgbClr val="000099"/>
                        </a:solidFill>
                        <a:latin typeface="Cambria Math"/>
                      </a:rPr>
                      <m:t>𝒚</m:t>
                    </m:r>
                    <m:r>
                      <a:rPr lang="en-US" sz="3200" b="1" i="1" smtClean="0">
                        <a:solidFill>
                          <a:srgbClr val="000099"/>
                        </a:solidFill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32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sz="3200" b="1" i="1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sz="32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, a &gt; 1</a:t>
                </a:r>
                <a:endParaRPr lang="ru-RU" sz="3200" b="1" i="1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514" y="1682304"/>
                <a:ext cx="2593018" cy="584775"/>
              </a:xfrm>
              <a:prstGeom prst="rect">
                <a:avLst/>
              </a:prstGeom>
              <a:blipFill rotWithShape="1">
                <a:blip r:embed="rId3"/>
                <a:stretch>
                  <a:fillRect t="-14583" r="-3765" b="-322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5" name="Объект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598431"/>
              </p:ext>
            </p:extLst>
          </p:nvPr>
        </p:nvGraphicFramePr>
        <p:xfrm>
          <a:off x="4095180" y="3082129"/>
          <a:ext cx="908316" cy="495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419040" imgH="228600" progId="Equation.3">
                  <p:embed/>
                </p:oleObj>
              </mc:Choice>
              <mc:Fallback>
                <p:oleObj name="Формула" r:id="rId4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95180" y="3082129"/>
                        <a:ext cx="908316" cy="4954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Объект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527542"/>
              </p:ext>
            </p:extLst>
          </p:nvPr>
        </p:nvGraphicFramePr>
        <p:xfrm>
          <a:off x="4172851" y="1643942"/>
          <a:ext cx="88106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406080" imgH="228600" progId="Equation.3">
                  <p:embed/>
                </p:oleObj>
              </mc:Choice>
              <mc:Fallback>
                <p:oleObj name="Формула" r:id="rId6" imgW="4060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72851" y="1643942"/>
                        <a:ext cx="881062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Объект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651992"/>
              </p:ext>
            </p:extLst>
          </p:nvPr>
        </p:nvGraphicFramePr>
        <p:xfrm>
          <a:off x="1948753" y="2401913"/>
          <a:ext cx="104616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8" imgW="482400" imgH="228600" progId="Equation.3">
                  <p:embed/>
                </p:oleObj>
              </mc:Choice>
              <mc:Fallback>
                <p:oleObj name="Формула" r:id="rId8" imgW="482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48753" y="2401913"/>
                        <a:ext cx="1046162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TextBox 77"/>
          <p:cNvSpPr txBox="1"/>
          <p:nvPr/>
        </p:nvSpPr>
        <p:spPr>
          <a:xfrm>
            <a:off x="5353143" y="2293849"/>
            <a:ext cx="36480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Что общего для всех</a:t>
            </a:r>
            <a:endParaRPr lang="en-US" sz="2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графиков</a:t>
            </a:r>
            <a:r>
              <a:rPr lang="en-US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показательной</a:t>
            </a:r>
            <a:endParaRPr lang="en-US" sz="2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функции при </a:t>
            </a:r>
            <a:r>
              <a:rPr lang="en-US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a &gt; 1</a:t>
            </a:r>
            <a:r>
              <a:rPr lang="ru-RU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873971" y="3526109"/>
            <a:ext cx="2646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Все проходят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через точку (0;1).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804011" y="4289043"/>
            <a:ext cx="26351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2. Все имеют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горизонтальную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асимптоту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y = 0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714884" y="5469654"/>
            <a:ext cx="28902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3. Все обращены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выпуклостью вниз.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80233" y="6165304"/>
            <a:ext cx="6842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4. Все имеют касательные во всех своих точках.</a:t>
            </a:r>
          </a:p>
        </p:txBody>
      </p:sp>
    </p:spTree>
    <p:extLst>
      <p:ext uri="{BB962C8B-B14F-4D97-AF65-F5344CB8AC3E}">
        <p14:creationId xmlns:p14="http://schemas.microsoft.com/office/powerpoint/2010/main" val="1370424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72" grpId="0" animBg="1"/>
      <p:bldP spid="74" grpId="0"/>
      <p:bldP spid="78" grpId="0"/>
      <p:bldP spid="79" grpId="0"/>
      <p:bldP spid="80" grpId="0"/>
      <p:bldP spid="81" grpId="0"/>
      <p:bldP spid="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15071" y="1271886"/>
            <a:ext cx="4714908" cy="4310072"/>
            <a:chOff x="642910" y="1928802"/>
            <a:chExt cx="4714908" cy="4310072"/>
          </a:xfrm>
        </p:grpSpPr>
        <p:cxnSp>
          <p:nvCxnSpPr>
            <p:cNvPr id="3" name="Прямая со стрелкой 2"/>
            <p:cNvCxnSpPr/>
            <p:nvPr/>
          </p:nvCxnSpPr>
          <p:spPr>
            <a:xfrm>
              <a:off x="642910" y="5482054"/>
              <a:ext cx="4714908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3178959" y="4036223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 стрелкой 4"/>
            <p:cNvCxnSpPr/>
            <p:nvPr/>
          </p:nvCxnSpPr>
          <p:spPr>
            <a:xfrm rot="5400000" flipH="1" flipV="1">
              <a:off x="847974" y="4071148"/>
              <a:ext cx="4286280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893737" y="4035429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642910" y="1928802"/>
              <a:ext cx="4674966" cy="4310072"/>
              <a:chOff x="2409" y="203"/>
              <a:chExt cx="3148" cy="3026"/>
            </a:xfrm>
          </p:grpSpPr>
          <p:grpSp>
            <p:nvGrpSpPr>
              <p:cNvPr id="8" name="Group 8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13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2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27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1708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" name="Text Box 32"/>
              <p:cNvSpPr txBox="1">
                <a:spLocks noChangeArrowheads="1"/>
              </p:cNvSpPr>
              <p:nvPr/>
            </p:nvSpPr>
            <p:spPr bwMode="auto">
              <a:xfrm>
                <a:off x="5306" y="228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 Box 33"/>
              <p:cNvSpPr txBox="1">
                <a:spLocks noChangeArrowheads="1"/>
              </p:cNvSpPr>
              <p:nvPr/>
            </p:nvSpPr>
            <p:spPr bwMode="auto">
              <a:xfrm>
                <a:off x="3707" y="219"/>
                <a:ext cx="216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у</a:t>
                </a:r>
              </a:p>
            </p:txBody>
          </p:sp>
          <p:sp>
            <p:nvSpPr>
              <p:cNvPr id="11" name="Text Box 32"/>
              <p:cNvSpPr txBox="1">
                <a:spLocks noChangeArrowheads="1"/>
              </p:cNvSpPr>
              <p:nvPr/>
            </p:nvSpPr>
            <p:spPr bwMode="auto">
              <a:xfrm>
                <a:off x="4381" y="2296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 Box 32"/>
              <p:cNvSpPr txBox="1">
                <a:spLocks noChangeArrowheads="1"/>
              </p:cNvSpPr>
              <p:nvPr/>
            </p:nvSpPr>
            <p:spPr bwMode="auto">
              <a:xfrm>
                <a:off x="4014" y="269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8" name="Text Box 32"/>
              <p:cNvSpPr txBox="1">
                <a:spLocks noChangeArrowheads="1"/>
              </p:cNvSpPr>
              <p:nvPr/>
            </p:nvSpPr>
            <p:spPr bwMode="auto">
              <a:xfrm>
                <a:off x="3622" y="1967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649088" y="188640"/>
                <a:ext cx="8071056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8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Постройте график функции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𝒚</m:t>
                    </m:r>
                    <m:r>
                      <a:rPr lang="en-US" sz="2800" b="1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sSup>
                      <m:sSupPr>
                        <m:ctrlP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e>
                      <m:sup>
                        <m:r>
                          <a:rPr lang="en-US" sz="2800" b="1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sz="28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 и проведите</a:t>
                </a:r>
              </a:p>
              <a:p>
                <a:pPr algn="ctr"/>
                <a:r>
                  <a:rPr lang="ru-RU" sz="28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 касательную в точке </a:t>
                </a:r>
                <a:r>
                  <a:rPr lang="en-US" sz="28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x = 0</a:t>
                </a:r>
                <a:r>
                  <a:rPr lang="ru-RU" sz="28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088" y="188640"/>
                <a:ext cx="8071056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1057" t="-6410" r="-1057" b="-17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Овал 38"/>
          <p:cNvSpPr/>
          <p:nvPr/>
        </p:nvSpPr>
        <p:spPr>
          <a:xfrm>
            <a:off x="1918711" y="4409576"/>
            <a:ext cx="144016" cy="14842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702106" y="4049216"/>
            <a:ext cx="144016" cy="14842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3439411" y="3347014"/>
            <a:ext cx="144016" cy="14842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олилиния 57"/>
          <p:cNvSpPr/>
          <p:nvPr/>
        </p:nvSpPr>
        <p:spPr>
          <a:xfrm>
            <a:off x="1175657" y="2242457"/>
            <a:ext cx="2710543" cy="2416629"/>
          </a:xfrm>
          <a:custGeom>
            <a:avLst/>
            <a:gdLst>
              <a:gd name="connsiteX0" fmla="*/ 0 w 2710543"/>
              <a:gd name="connsiteY0" fmla="*/ 2416629 h 2416629"/>
              <a:gd name="connsiteX1" fmla="*/ 805543 w 2710543"/>
              <a:gd name="connsiteY1" fmla="*/ 2253343 h 2416629"/>
              <a:gd name="connsiteX2" fmla="*/ 1621972 w 2710543"/>
              <a:gd name="connsiteY2" fmla="*/ 1894114 h 2416629"/>
              <a:gd name="connsiteX3" fmla="*/ 2362200 w 2710543"/>
              <a:gd name="connsiteY3" fmla="*/ 1153886 h 2416629"/>
              <a:gd name="connsiteX4" fmla="*/ 2710543 w 2710543"/>
              <a:gd name="connsiteY4" fmla="*/ 0 h 2416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10543" h="2416629">
                <a:moveTo>
                  <a:pt x="0" y="2416629"/>
                </a:moveTo>
                <a:cubicBezTo>
                  <a:pt x="267607" y="2378529"/>
                  <a:pt x="535214" y="2340429"/>
                  <a:pt x="805543" y="2253343"/>
                </a:cubicBezTo>
                <a:cubicBezTo>
                  <a:pt x="1075872" y="2166257"/>
                  <a:pt x="1362529" y="2077357"/>
                  <a:pt x="1621972" y="1894114"/>
                </a:cubicBezTo>
                <a:cubicBezTo>
                  <a:pt x="1881415" y="1710871"/>
                  <a:pt x="2180772" y="1469572"/>
                  <a:pt x="2362200" y="1153886"/>
                </a:cubicBezTo>
                <a:cubicBezTo>
                  <a:pt x="2543628" y="838200"/>
                  <a:pt x="2627085" y="419100"/>
                  <a:pt x="2710543" y="0"/>
                </a:cubicBez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flipV="1">
            <a:off x="1211062" y="2852936"/>
            <a:ext cx="3675521" cy="232450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7" name="Объект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713770"/>
              </p:ext>
            </p:extLst>
          </p:nvPr>
        </p:nvGraphicFramePr>
        <p:xfrm>
          <a:off x="3910900" y="1848956"/>
          <a:ext cx="1167256" cy="643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419040" imgH="228600" progId="Equation.3">
                  <p:embed/>
                </p:oleObj>
              </mc:Choice>
              <mc:Fallback>
                <p:oleObj name="Формула" r:id="rId4" imgW="419040" imgH="228600" progId="Equation.3">
                  <p:embed/>
                  <p:pic>
                    <p:nvPicPr>
                      <p:cNvPr id="0" name="Объект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900" y="1848956"/>
                        <a:ext cx="1167256" cy="6439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Овал 37"/>
          <p:cNvSpPr/>
          <p:nvPr/>
        </p:nvSpPr>
        <p:spPr>
          <a:xfrm>
            <a:off x="2702106" y="4064873"/>
            <a:ext cx="144016" cy="14842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Дуга 68"/>
          <p:cNvSpPr/>
          <p:nvPr/>
        </p:nvSpPr>
        <p:spPr>
          <a:xfrm rot="513115">
            <a:off x="1630679" y="4522113"/>
            <a:ext cx="576064" cy="810453"/>
          </a:xfrm>
          <a:prstGeom prst="arc">
            <a:avLst>
              <a:gd name="adj1" fmla="val 17493227"/>
              <a:gd name="adj2" fmla="val 20032042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/>
          <p:cNvSpPr txBox="1"/>
          <p:nvPr/>
        </p:nvSpPr>
        <p:spPr>
          <a:xfrm>
            <a:off x="5436096" y="1283281"/>
            <a:ext cx="33713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Измерьте угол между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касательной и осью 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71" name="Объект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4111571"/>
              </p:ext>
            </p:extLst>
          </p:nvPr>
        </p:nvGraphicFramePr>
        <p:xfrm>
          <a:off x="2307019" y="4409576"/>
          <a:ext cx="440337" cy="39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228600" imgH="203040" progId="Equation.3">
                  <p:embed/>
                </p:oleObj>
              </mc:Choice>
              <mc:Fallback>
                <p:oleObj name="Формула" r:id="rId6" imgW="228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7019" y="4409576"/>
                        <a:ext cx="440337" cy="39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5078156" y="2208503"/>
                <a:ext cx="401462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4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Постройте графики </a:t>
                </a:r>
              </a:p>
              <a:p>
                <a:pPr algn="ctr"/>
                <a:r>
                  <a:rPr lang="ru-RU" sz="24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функций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𝒚</m:t>
                    </m:r>
                    <m:r>
                      <a:rPr lang="en-US" sz="2400" b="1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ru-RU" sz="24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ru-RU" sz="24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и</a:t>
                </a:r>
                <a:r>
                  <a:rPr lang="ru-RU" sz="24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𝒚</m:t>
                    </m:r>
                    <m:r>
                      <a:rPr lang="en-US" sz="2400" b="1" i="1" smtClean="0">
                        <a:solidFill>
                          <a:srgbClr val="006600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b="1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006600"/>
                            </a:solidFill>
                            <a:latin typeface="Cambria Math"/>
                            <a:cs typeface="Times New Roman" pitchFamily="18" charset="0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sz="2400" b="1" i="1" dirty="0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b="1" i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8156" y="2208503"/>
                <a:ext cx="4014625" cy="830997"/>
              </a:xfrm>
              <a:prstGeom prst="rect">
                <a:avLst/>
              </a:prstGeom>
              <a:blipFill rotWithShape="1">
                <a:blip r:embed="rId8"/>
                <a:stretch>
                  <a:fillRect l="-1973" t="-5839" r="-1821" b="-15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/>
          <p:cNvSpPr txBox="1"/>
          <p:nvPr/>
        </p:nvSpPr>
        <p:spPr>
          <a:xfrm>
            <a:off x="5273681" y="3184180"/>
            <a:ext cx="35337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Проведите касательные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к ним в точке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 = 0</a:t>
            </a:r>
            <a:r>
              <a:rPr lang="en-US" sz="24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452159" y="4134822"/>
            <a:ext cx="31767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Измерьте угол между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каждой касательной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 осью 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791099" y="5370893"/>
            <a:ext cx="2466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Сделайте вывод.</a:t>
            </a:r>
          </a:p>
        </p:txBody>
      </p:sp>
    </p:spTree>
    <p:extLst>
      <p:ext uri="{BB962C8B-B14F-4D97-AF65-F5344CB8AC3E}">
        <p14:creationId xmlns:p14="http://schemas.microsoft.com/office/powerpoint/2010/main" val="2371076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 animBg="1"/>
      <p:bldP spid="40" grpId="0" animBg="1"/>
      <p:bldP spid="41" grpId="0" animBg="1"/>
      <p:bldP spid="58" grpId="0" animBg="1"/>
      <p:bldP spid="38" grpId="0" animBg="1"/>
      <p:bldP spid="69" grpId="0" animBg="1"/>
      <p:bldP spid="70" grpId="0"/>
      <p:bldP spid="72" grpId="0"/>
      <p:bldP spid="73" grpId="0"/>
      <p:bldP spid="75" grpId="0"/>
      <p:bldP spid="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2833" y="259320"/>
            <a:ext cx="4302216" cy="3562290"/>
            <a:chOff x="642910" y="1928802"/>
            <a:chExt cx="4714908" cy="4310072"/>
          </a:xfrm>
        </p:grpSpPr>
        <p:cxnSp>
          <p:nvCxnSpPr>
            <p:cNvPr id="3" name="Прямая со стрелкой 2"/>
            <p:cNvCxnSpPr/>
            <p:nvPr/>
          </p:nvCxnSpPr>
          <p:spPr>
            <a:xfrm>
              <a:off x="642910" y="5482054"/>
              <a:ext cx="4714908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3178959" y="4036223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 стрелкой 4"/>
            <p:cNvCxnSpPr/>
            <p:nvPr/>
          </p:nvCxnSpPr>
          <p:spPr>
            <a:xfrm rot="5400000" flipH="1" flipV="1">
              <a:off x="847974" y="4071148"/>
              <a:ext cx="4286280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893737" y="4035429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642910" y="1928802"/>
              <a:ext cx="4674966" cy="4310072"/>
              <a:chOff x="2409" y="203"/>
              <a:chExt cx="3148" cy="3026"/>
            </a:xfrm>
          </p:grpSpPr>
          <p:grpSp>
            <p:nvGrpSpPr>
              <p:cNvPr id="8" name="Group 8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14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3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27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1708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" name="Text Box 32"/>
              <p:cNvSpPr txBox="1">
                <a:spLocks noChangeArrowheads="1"/>
              </p:cNvSpPr>
              <p:nvPr/>
            </p:nvSpPr>
            <p:spPr bwMode="auto">
              <a:xfrm>
                <a:off x="5306" y="228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 Box 33"/>
              <p:cNvSpPr txBox="1">
                <a:spLocks noChangeArrowheads="1"/>
              </p:cNvSpPr>
              <p:nvPr/>
            </p:nvSpPr>
            <p:spPr bwMode="auto">
              <a:xfrm>
                <a:off x="3707" y="219"/>
                <a:ext cx="216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у</a:t>
                </a:r>
              </a:p>
            </p:txBody>
          </p:sp>
          <p:sp>
            <p:nvSpPr>
              <p:cNvPr id="11" name="Text Box 32"/>
              <p:cNvSpPr txBox="1">
                <a:spLocks noChangeArrowheads="1"/>
              </p:cNvSpPr>
              <p:nvPr/>
            </p:nvSpPr>
            <p:spPr bwMode="auto">
              <a:xfrm>
                <a:off x="4381" y="2296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 Box 32"/>
              <p:cNvSpPr txBox="1">
                <a:spLocks noChangeArrowheads="1"/>
              </p:cNvSpPr>
              <p:nvPr/>
            </p:nvSpPr>
            <p:spPr bwMode="auto">
              <a:xfrm>
                <a:off x="4014" y="269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32"/>
              <p:cNvSpPr txBox="1">
                <a:spLocks noChangeArrowheads="1"/>
              </p:cNvSpPr>
              <p:nvPr/>
            </p:nvSpPr>
            <p:spPr bwMode="auto">
              <a:xfrm>
                <a:off x="3622" y="1967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38" name="Овал 37"/>
          <p:cNvSpPr/>
          <p:nvPr/>
        </p:nvSpPr>
        <p:spPr>
          <a:xfrm>
            <a:off x="1596216" y="2982832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309685" y="2564212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983810" y="1379921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1676148" y="1445965"/>
            <a:ext cx="1752109" cy="207006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Объект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8228559"/>
              </p:ext>
            </p:extLst>
          </p:nvPr>
        </p:nvGraphicFramePr>
        <p:xfrm>
          <a:off x="3376840" y="261473"/>
          <a:ext cx="1032815" cy="58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406080" imgH="228600" progId="Equation.3">
                  <p:embed/>
                </p:oleObj>
              </mc:Choice>
              <mc:Fallback>
                <p:oleObj name="Формула" r:id="rId2" imgW="406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6840" y="261473"/>
                        <a:ext cx="1032815" cy="586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Овал 43"/>
          <p:cNvSpPr/>
          <p:nvPr/>
        </p:nvSpPr>
        <p:spPr>
          <a:xfrm>
            <a:off x="2299796" y="2564212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/>
          <p:cNvSpPr/>
          <p:nvPr/>
        </p:nvSpPr>
        <p:spPr>
          <a:xfrm rot="513115">
            <a:off x="1758194" y="2967428"/>
            <a:ext cx="525642" cy="669842"/>
          </a:xfrm>
          <a:prstGeom prst="arc">
            <a:avLst>
              <a:gd name="adj1" fmla="val 16893687"/>
              <a:gd name="adj2" fmla="val 20032042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6" name="Объект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4143061"/>
              </p:ext>
            </p:extLst>
          </p:nvPr>
        </p:nvGraphicFramePr>
        <p:xfrm>
          <a:off x="2431206" y="2750999"/>
          <a:ext cx="422976" cy="36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241200" imgH="203040" progId="Equation.3">
                  <p:embed/>
                </p:oleObj>
              </mc:Choice>
              <mc:Fallback>
                <p:oleObj name="Формула" r:id="rId4" imgW="241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1206" y="2750999"/>
                        <a:ext cx="422976" cy="362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Полилиния 47"/>
          <p:cNvSpPr/>
          <p:nvPr/>
        </p:nvSpPr>
        <p:spPr>
          <a:xfrm>
            <a:off x="748593" y="772730"/>
            <a:ext cx="2628247" cy="2309409"/>
          </a:xfrm>
          <a:custGeom>
            <a:avLst/>
            <a:gdLst>
              <a:gd name="connsiteX0" fmla="*/ 0 w 3015343"/>
              <a:gd name="connsiteY0" fmla="*/ 2590800 h 2594547"/>
              <a:gd name="connsiteX1" fmla="*/ 1186543 w 3015343"/>
              <a:gd name="connsiteY1" fmla="*/ 2503714 h 2594547"/>
              <a:gd name="connsiteX2" fmla="*/ 1959429 w 3015343"/>
              <a:gd name="connsiteY2" fmla="*/ 1981200 h 2594547"/>
              <a:gd name="connsiteX3" fmla="*/ 2754086 w 3015343"/>
              <a:gd name="connsiteY3" fmla="*/ 576942 h 2594547"/>
              <a:gd name="connsiteX4" fmla="*/ 3015343 w 3015343"/>
              <a:gd name="connsiteY4" fmla="*/ 0 h 259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5343" h="2594547">
                <a:moveTo>
                  <a:pt x="0" y="2590800"/>
                </a:moveTo>
                <a:cubicBezTo>
                  <a:pt x="429986" y="2598057"/>
                  <a:pt x="859972" y="2605314"/>
                  <a:pt x="1186543" y="2503714"/>
                </a:cubicBezTo>
                <a:cubicBezTo>
                  <a:pt x="1513114" y="2402114"/>
                  <a:pt x="1698172" y="2302329"/>
                  <a:pt x="1959429" y="1981200"/>
                </a:cubicBezTo>
                <a:cubicBezTo>
                  <a:pt x="2220686" y="1660071"/>
                  <a:pt x="2578100" y="907142"/>
                  <a:pt x="2754086" y="576942"/>
                </a:cubicBezTo>
                <a:cubicBezTo>
                  <a:pt x="2930072" y="246742"/>
                  <a:pt x="2972707" y="123371"/>
                  <a:pt x="3015343" y="0"/>
                </a:cubicBez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7" name="Группа 146"/>
          <p:cNvGrpSpPr/>
          <p:nvPr/>
        </p:nvGrpSpPr>
        <p:grpSpPr>
          <a:xfrm>
            <a:off x="4540110" y="2983720"/>
            <a:ext cx="4302216" cy="3579382"/>
            <a:chOff x="642910" y="1928802"/>
            <a:chExt cx="4714908" cy="4310072"/>
          </a:xfrm>
        </p:grpSpPr>
        <p:cxnSp>
          <p:nvCxnSpPr>
            <p:cNvPr id="148" name="Прямая со стрелкой 147"/>
            <p:cNvCxnSpPr/>
            <p:nvPr/>
          </p:nvCxnSpPr>
          <p:spPr>
            <a:xfrm>
              <a:off x="642910" y="5482054"/>
              <a:ext cx="4714908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единительная линия 148"/>
            <p:cNvCxnSpPr/>
            <p:nvPr/>
          </p:nvCxnSpPr>
          <p:spPr>
            <a:xfrm rot="5400000">
              <a:off x="3178959" y="4036223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Прямая со стрелкой 149"/>
            <p:cNvCxnSpPr/>
            <p:nvPr/>
          </p:nvCxnSpPr>
          <p:spPr>
            <a:xfrm rot="5400000" flipH="1" flipV="1">
              <a:off x="847974" y="4071148"/>
              <a:ext cx="4286280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Прямая соединительная линия 150"/>
            <p:cNvCxnSpPr/>
            <p:nvPr/>
          </p:nvCxnSpPr>
          <p:spPr>
            <a:xfrm rot="5400000">
              <a:off x="893737" y="4035429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2" name="Group 7"/>
            <p:cNvGrpSpPr>
              <a:grpSpLocks/>
            </p:cNvGrpSpPr>
            <p:nvPr/>
          </p:nvGrpSpPr>
          <p:grpSpPr bwMode="auto">
            <a:xfrm>
              <a:off x="642910" y="1928802"/>
              <a:ext cx="4674966" cy="4310072"/>
              <a:chOff x="2409" y="203"/>
              <a:chExt cx="3148" cy="3026"/>
            </a:xfrm>
          </p:grpSpPr>
          <p:grpSp>
            <p:nvGrpSpPr>
              <p:cNvPr id="153" name="Group 8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159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0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1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2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3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5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6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7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68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1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2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3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6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7" name="Freeform 27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8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9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0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1708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4" name="Text Box 32"/>
              <p:cNvSpPr txBox="1">
                <a:spLocks noChangeArrowheads="1"/>
              </p:cNvSpPr>
              <p:nvPr/>
            </p:nvSpPr>
            <p:spPr bwMode="auto">
              <a:xfrm>
                <a:off x="5306" y="228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5" name="Text Box 33"/>
              <p:cNvSpPr txBox="1">
                <a:spLocks noChangeArrowheads="1"/>
              </p:cNvSpPr>
              <p:nvPr/>
            </p:nvSpPr>
            <p:spPr bwMode="auto">
              <a:xfrm>
                <a:off x="3707" y="219"/>
                <a:ext cx="216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у</a:t>
                </a:r>
              </a:p>
            </p:txBody>
          </p:sp>
          <p:sp>
            <p:nvSpPr>
              <p:cNvPr id="156" name="Text Box 32"/>
              <p:cNvSpPr txBox="1">
                <a:spLocks noChangeArrowheads="1"/>
              </p:cNvSpPr>
              <p:nvPr/>
            </p:nvSpPr>
            <p:spPr bwMode="auto">
              <a:xfrm>
                <a:off x="4381" y="2296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7" name="Text Box 32"/>
              <p:cNvSpPr txBox="1">
                <a:spLocks noChangeArrowheads="1"/>
              </p:cNvSpPr>
              <p:nvPr/>
            </p:nvSpPr>
            <p:spPr bwMode="auto">
              <a:xfrm>
                <a:off x="4014" y="269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8" name="Text Box 32"/>
              <p:cNvSpPr txBox="1">
                <a:spLocks noChangeArrowheads="1"/>
              </p:cNvSpPr>
              <p:nvPr/>
            </p:nvSpPr>
            <p:spPr bwMode="auto">
              <a:xfrm>
                <a:off x="3622" y="1967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aphicFrame>
        <p:nvGraphicFramePr>
          <p:cNvPr id="189" name="Объект 1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440438"/>
              </p:ext>
            </p:extLst>
          </p:nvPr>
        </p:nvGraphicFramePr>
        <p:xfrm>
          <a:off x="7454590" y="3105502"/>
          <a:ext cx="122555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482400" imgH="228600" progId="Equation.3">
                  <p:embed/>
                </p:oleObj>
              </mc:Choice>
              <mc:Fallback>
                <p:oleObj name="Формула" r:id="rId6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4590" y="3105502"/>
                        <a:ext cx="1225550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" name="Овал 189"/>
          <p:cNvSpPr/>
          <p:nvPr/>
        </p:nvSpPr>
        <p:spPr>
          <a:xfrm>
            <a:off x="5924610" y="5769033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1" name="Овал 190"/>
          <p:cNvSpPr/>
          <p:nvPr/>
        </p:nvSpPr>
        <p:spPr>
          <a:xfrm>
            <a:off x="5924610" y="5799701"/>
            <a:ext cx="65705" cy="61335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" name="Полилиния 193"/>
          <p:cNvSpPr/>
          <p:nvPr/>
        </p:nvSpPr>
        <p:spPr>
          <a:xfrm>
            <a:off x="5703392" y="2982831"/>
            <a:ext cx="1578758" cy="2859899"/>
          </a:xfrm>
          <a:custGeom>
            <a:avLst/>
            <a:gdLst>
              <a:gd name="connsiteX0" fmla="*/ 0 w 1491343"/>
              <a:gd name="connsiteY0" fmla="*/ 3505200 h 3505200"/>
              <a:gd name="connsiteX1" fmla="*/ 402772 w 1491343"/>
              <a:gd name="connsiteY1" fmla="*/ 3450772 h 3505200"/>
              <a:gd name="connsiteX2" fmla="*/ 696686 w 1491343"/>
              <a:gd name="connsiteY2" fmla="*/ 3254829 h 3505200"/>
              <a:gd name="connsiteX3" fmla="*/ 1023258 w 1491343"/>
              <a:gd name="connsiteY3" fmla="*/ 2721429 h 3505200"/>
              <a:gd name="connsiteX4" fmla="*/ 1251858 w 1491343"/>
              <a:gd name="connsiteY4" fmla="*/ 1752600 h 3505200"/>
              <a:gd name="connsiteX5" fmla="*/ 1491343 w 1491343"/>
              <a:gd name="connsiteY5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1343" h="3505200">
                <a:moveTo>
                  <a:pt x="0" y="3505200"/>
                </a:moveTo>
                <a:cubicBezTo>
                  <a:pt x="143329" y="3498850"/>
                  <a:pt x="286658" y="3492500"/>
                  <a:pt x="402772" y="3450772"/>
                </a:cubicBezTo>
                <a:cubicBezTo>
                  <a:pt x="518886" y="3409044"/>
                  <a:pt x="593272" y="3376386"/>
                  <a:pt x="696686" y="3254829"/>
                </a:cubicBezTo>
                <a:cubicBezTo>
                  <a:pt x="800100" y="3133272"/>
                  <a:pt x="930729" y="2971800"/>
                  <a:pt x="1023258" y="2721429"/>
                </a:cubicBezTo>
                <a:cubicBezTo>
                  <a:pt x="1115787" y="2471057"/>
                  <a:pt x="1173844" y="2206171"/>
                  <a:pt x="1251858" y="1752600"/>
                </a:cubicBezTo>
                <a:cubicBezTo>
                  <a:pt x="1329872" y="1299029"/>
                  <a:pt x="1410607" y="649514"/>
                  <a:pt x="1491343" y="0"/>
                </a:cubicBez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2" name="Овал 191"/>
          <p:cNvSpPr/>
          <p:nvPr/>
        </p:nvSpPr>
        <p:spPr>
          <a:xfrm>
            <a:off x="6625512" y="5330895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5" name="Прямая соединительная линия 194"/>
          <p:cNvCxnSpPr/>
          <p:nvPr/>
        </p:nvCxnSpPr>
        <p:spPr>
          <a:xfrm flipV="1">
            <a:off x="6298995" y="3791002"/>
            <a:ext cx="1429602" cy="223028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Овал 200"/>
          <p:cNvSpPr/>
          <p:nvPr/>
        </p:nvSpPr>
        <p:spPr>
          <a:xfrm>
            <a:off x="6626962" y="5355943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6" name="Дуга 205"/>
          <p:cNvSpPr/>
          <p:nvPr/>
        </p:nvSpPr>
        <p:spPr>
          <a:xfrm rot="513115">
            <a:off x="6185848" y="5613047"/>
            <a:ext cx="525642" cy="669842"/>
          </a:xfrm>
          <a:prstGeom prst="arc">
            <a:avLst>
              <a:gd name="adj1" fmla="val 16893687"/>
              <a:gd name="adj2" fmla="val 20869176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7" name="Объект 20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0179717"/>
              </p:ext>
            </p:extLst>
          </p:nvPr>
        </p:nvGraphicFramePr>
        <p:xfrm>
          <a:off x="6700838" y="5459413"/>
          <a:ext cx="60007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8" imgW="342720" imgH="228600" progId="Equation.3">
                  <p:embed/>
                </p:oleObj>
              </mc:Choice>
              <mc:Fallback>
                <p:oleObj name="Формула" r:id="rId8" imgW="342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0838" y="5459413"/>
                        <a:ext cx="600075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" name="TextBox 207"/>
          <p:cNvSpPr txBox="1"/>
          <p:nvPr/>
        </p:nvSpPr>
        <p:spPr>
          <a:xfrm>
            <a:off x="4393967" y="163763"/>
            <a:ext cx="472590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u="sng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основание 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показательной функции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увеличивается от 2 до 10, то 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угол между касательной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к графику функции в точке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= 0 и осью абсцисс постепенно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увеличивается от 35</a:t>
            </a:r>
            <a:r>
              <a:rPr lang="ru-RU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°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до 66,5</a:t>
            </a:r>
            <a:r>
              <a:rPr lang="ru-RU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°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9" name="TextBox 208"/>
          <p:cNvSpPr txBox="1"/>
          <p:nvPr/>
        </p:nvSpPr>
        <p:spPr>
          <a:xfrm>
            <a:off x="40854" y="3860967"/>
            <a:ext cx="48004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Существует ли основание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для которого соответствующий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угол будет равен 45</a:t>
            </a:r>
            <a:r>
              <a:rPr lang="ru-RU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°?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56562" y="5199536"/>
            <a:ext cx="34919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Между какими числами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это значение будет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находиться?</a:t>
            </a:r>
          </a:p>
        </p:txBody>
      </p:sp>
    </p:spTree>
    <p:extLst>
      <p:ext uri="{BB962C8B-B14F-4D97-AF65-F5344CB8AC3E}">
        <p14:creationId xmlns:p14="http://schemas.microsoft.com/office/powerpoint/2010/main" val="73328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4" grpId="0" animBg="1"/>
      <p:bldP spid="45" grpId="0" animBg="1"/>
      <p:bldP spid="48" grpId="0" animBg="1"/>
      <p:bldP spid="190" grpId="0" animBg="1"/>
      <p:bldP spid="191" grpId="0" animBg="1"/>
      <p:bldP spid="194" grpId="0" animBg="1"/>
      <p:bldP spid="192" grpId="0" animBg="1"/>
      <p:bldP spid="201" grpId="0" animBg="1"/>
      <p:bldP spid="206" grpId="0" animBg="1"/>
      <p:bldP spid="208" grpId="0"/>
      <p:bldP spid="209" grpId="0"/>
      <p:bldP spid="2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40777"/>
            <a:ext cx="802514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Основание показательной функции, для которой</a:t>
            </a:r>
          </a:p>
          <a:p>
            <a:pPr algn="ctr"/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касательная, проведённая в точке </a:t>
            </a:r>
            <a:r>
              <a:rPr lang="en-US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= 0 и</a:t>
            </a:r>
          </a:p>
          <a:p>
            <a:pPr algn="ctr"/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образующая с осью абсцисс угол 45°, принято</a:t>
            </a:r>
          </a:p>
          <a:p>
            <a:pPr algn="ctr"/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обозначать буквой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11152" y="1916832"/>
            <a:ext cx="44678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– иррациональное число.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6383" y="2686273"/>
            <a:ext cx="5320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= 2,7182818284590….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72200" y="2686273"/>
            <a:ext cx="15792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≈ 2,7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7566" y="3419109"/>
            <a:ext cx="2376264" cy="3235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54851" y="3933056"/>
            <a:ext cx="52044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Лев Толстой в Ясной Поляне (1908).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Фотографический портрет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работы С. М. Прокудина-Горского.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Дата рождения:	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28 августа (9 сентября) 1828</a:t>
            </a:r>
          </a:p>
        </p:txBody>
      </p:sp>
    </p:spTree>
    <p:extLst>
      <p:ext uri="{BB962C8B-B14F-4D97-AF65-F5344CB8AC3E}">
        <p14:creationId xmlns:p14="http://schemas.microsoft.com/office/powerpoint/2010/main" val="317350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2833" y="259320"/>
            <a:ext cx="4302216" cy="3562290"/>
            <a:chOff x="642910" y="1928802"/>
            <a:chExt cx="4714908" cy="4310072"/>
          </a:xfrm>
        </p:grpSpPr>
        <p:cxnSp>
          <p:nvCxnSpPr>
            <p:cNvPr id="3" name="Прямая со стрелкой 2"/>
            <p:cNvCxnSpPr/>
            <p:nvPr/>
          </p:nvCxnSpPr>
          <p:spPr>
            <a:xfrm>
              <a:off x="642910" y="5482054"/>
              <a:ext cx="4714908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3178959" y="4036223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 стрелкой 4"/>
            <p:cNvCxnSpPr/>
            <p:nvPr/>
          </p:nvCxnSpPr>
          <p:spPr>
            <a:xfrm rot="5400000" flipH="1" flipV="1">
              <a:off x="847974" y="4071148"/>
              <a:ext cx="4286280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893737" y="4035429"/>
              <a:ext cx="4214842" cy="158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642910" y="1928802"/>
              <a:ext cx="4674966" cy="4310072"/>
              <a:chOff x="2409" y="203"/>
              <a:chExt cx="3148" cy="3026"/>
            </a:xfrm>
          </p:grpSpPr>
          <p:grpSp>
            <p:nvGrpSpPr>
              <p:cNvPr id="8" name="Group 8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14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3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27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1708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" name="Text Box 32"/>
              <p:cNvSpPr txBox="1">
                <a:spLocks noChangeArrowheads="1"/>
              </p:cNvSpPr>
              <p:nvPr/>
            </p:nvSpPr>
            <p:spPr bwMode="auto">
              <a:xfrm>
                <a:off x="5306" y="228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 Box 33"/>
              <p:cNvSpPr txBox="1">
                <a:spLocks noChangeArrowheads="1"/>
              </p:cNvSpPr>
              <p:nvPr/>
            </p:nvSpPr>
            <p:spPr bwMode="auto">
              <a:xfrm>
                <a:off x="3707" y="219"/>
                <a:ext cx="216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у</a:t>
                </a:r>
              </a:p>
            </p:txBody>
          </p:sp>
          <p:sp>
            <p:nvSpPr>
              <p:cNvPr id="11" name="Text Box 32"/>
              <p:cNvSpPr txBox="1">
                <a:spLocks noChangeArrowheads="1"/>
              </p:cNvSpPr>
              <p:nvPr/>
            </p:nvSpPr>
            <p:spPr bwMode="auto">
              <a:xfrm>
                <a:off x="4381" y="2296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 Box 32"/>
              <p:cNvSpPr txBox="1">
                <a:spLocks noChangeArrowheads="1"/>
              </p:cNvSpPr>
              <p:nvPr/>
            </p:nvSpPr>
            <p:spPr bwMode="auto">
              <a:xfrm>
                <a:off x="4014" y="2698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32"/>
              <p:cNvSpPr txBox="1">
                <a:spLocks noChangeArrowheads="1"/>
              </p:cNvSpPr>
              <p:nvPr/>
            </p:nvSpPr>
            <p:spPr bwMode="auto">
              <a:xfrm>
                <a:off x="3622" y="1967"/>
                <a:ext cx="228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 err="1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39" name="Овал 38"/>
          <p:cNvSpPr/>
          <p:nvPr/>
        </p:nvSpPr>
        <p:spPr>
          <a:xfrm>
            <a:off x="2309685" y="2564212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1575671" y="1445966"/>
            <a:ext cx="2175772" cy="185638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Объект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1913215"/>
              </p:ext>
            </p:extLst>
          </p:nvPr>
        </p:nvGraphicFramePr>
        <p:xfrm>
          <a:off x="3203994" y="293776"/>
          <a:ext cx="1032815" cy="58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406080" imgH="228600" progId="Equation.3">
                  <p:embed/>
                </p:oleObj>
              </mc:Choice>
              <mc:Fallback>
                <p:oleObj name="Формула" r:id="rId2" imgW="406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994" y="293776"/>
                        <a:ext cx="1032815" cy="586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Овал 42"/>
          <p:cNvSpPr/>
          <p:nvPr/>
        </p:nvSpPr>
        <p:spPr>
          <a:xfrm>
            <a:off x="2299796" y="2564212"/>
            <a:ext cx="131410" cy="12267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Дуга 43"/>
          <p:cNvSpPr/>
          <p:nvPr/>
        </p:nvSpPr>
        <p:spPr>
          <a:xfrm rot="513115">
            <a:off x="1603715" y="2898213"/>
            <a:ext cx="525642" cy="669842"/>
          </a:xfrm>
          <a:prstGeom prst="arc">
            <a:avLst>
              <a:gd name="adj1" fmla="val 16893687"/>
              <a:gd name="adj2" fmla="val 20850262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5" name="Объект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7251549"/>
              </p:ext>
            </p:extLst>
          </p:nvPr>
        </p:nvGraphicFramePr>
        <p:xfrm>
          <a:off x="2431206" y="2750999"/>
          <a:ext cx="422976" cy="36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241200" imgH="203040" progId="Equation.3">
                  <p:embed/>
                </p:oleObj>
              </mc:Choice>
              <mc:Fallback>
                <p:oleObj name="Формула" r:id="rId4" imgW="241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1206" y="2750999"/>
                        <a:ext cx="422976" cy="362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Полилиния 51"/>
          <p:cNvSpPr/>
          <p:nvPr/>
        </p:nvSpPr>
        <p:spPr>
          <a:xfrm>
            <a:off x="997871" y="391050"/>
            <a:ext cx="1992086" cy="2612571"/>
          </a:xfrm>
          <a:custGeom>
            <a:avLst/>
            <a:gdLst>
              <a:gd name="connsiteX0" fmla="*/ 0 w 1992086"/>
              <a:gd name="connsiteY0" fmla="*/ 2612571 h 2612571"/>
              <a:gd name="connsiteX1" fmla="*/ 1447800 w 1992086"/>
              <a:gd name="connsiteY1" fmla="*/ 2144486 h 2612571"/>
              <a:gd name="connsiteX2" fmla="*/ 1992086 w 1992086"/>
              <a:gd name="connsiteY2" fmla="*/ 0 h 261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2086" h="2612571">
                <a:moveTo>
                  <a:pt x="0" y="2612571"/>
                </a:moveTo>
                <a:cubicBezTo>
                  <a:pt x="557893" y="2596242"/>
                  <a:pt x="1115786" y="2579914"/>
                  <a:pt x="1447800" y="2144486"/>
                </a:cubicBezTo>
                <a:cubicBezTo>
                  <a:pt x="1779814" y="1709057"/>
                  <a:pt x="1885950" y="854528"/>
                  <a:pt x="1992086" y="0"/>
                </a:cubicBezTo>
              </a:path>
            </a:pathLst>
          </a:cu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4977138" y="291029"/>
                <a:ext cx="3642728" cy="1110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3200" b="1" i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Свойства функции</a:t>
                </a:r>
              </a:p>
              <a:p>
                <a:pPr algn="ctr"/>
                <a:r>
                  <a:rPr lang="ru-RU" sz="3200" b="1" i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𝒚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32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32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𝒙</m:t>
                        </m:r>
                      </m:sup>
                    </m:sSup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:</m:t>
                    </m:r>
                  </m:oMath>
                </a14:m>
                <a:endParaRPr lang="ru-RU" sz="3200" b="1" i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7138" y="291029"/>
                <a:ext cx="3642728" cy="1110560"/>
              </a:xfrm>
              <a:prstGeom prst="rect">
                <a:avLst/>
              </a:prstGeom>
              <a:blipFill rotWithShape="1">
                <a:blip r:embed="rId7"/>
                <a:stretch>
                  <a:fillRect l="-3679" t="-7692" r="-38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4638660" y="1459375"/>
            <a:ext cx="2765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D(f) = (- </a:t>
            </a:r>
            <a:r>
              <a:rPr lang="en-US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∞; + ∞</a:t>
            </a:r>
            <a:r>
              <a:rPr lang="ru-RU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.</a:t>
            </a:r>
            <a:r>
              <a:rPr lang="en-US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)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682743" y="1917646"/>
            <a:ext cx="3832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Не является ни чётной,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ни нечётной.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47661" y="2724934"/>
            <a:ext cx="2333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3. Возрастает.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682743" y="3193448"/>
            <a:ext cx="3469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4. Не ограничена сверху,</a:t>
            </a:r>
          </a:p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ограничена снизу.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22440" y="4025641"/>
            <a:ext cx="7867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5. Не имеет ни наибольшего, на наименьшего значений.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10854" y="4487306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6. Непрерывна.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205007" y="4464383"/>
            <a:ext cx="2454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E(f) = (0</a:t>
            </a:r>
            <a:r>
              <a:rPr lang="en-US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; + ∞</a:t>
            </a:r>
            <a:r>
              <a:rPr lang="ru-RU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.</a:t>
            </a:r>
            <a:r>
              <a:rPr lang="en-US" sz="2400" b="1" i="1" dirty="0">
                <a:solidFill>
                  <a:srgbClr val="000099"/>
                </a:solidFill>
                <a:latin typeface="Constantia"/>
                <a:cs typeface="Times New Roman" pitchFamily="18" charset="0"/>
              </a:rPr>
              <a:t>)</a:t>
            </a:r>
            <a:endParaRPr lang="ru-RU" sz="2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54394" y="4982590"/>
            <a:ext cx="2447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Выпукла вниз.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048160" y="4961501"/>
            <a:ext cx="3111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9. Дифференцируема.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857448" y="5612934"/>
            <a:ext cx="823937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>
                <a:latin typeface="Times New Roman" charset="0"/>
                <a:ea typeface="Times New Roman" charset="0"/>
                <a:cs typeface="Times New Roman" charset="0"/>
              </a:rPr>
              <a:t>Функцию</a:t>
            </a:r>
            <a:r>
              <a:rPr lang="en-US" altLang="ru-RU" sz="3200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ru-RU" altLang="ru-RU" sz="3200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  </a:t>
            </a:r>
            <a:r>
              <a:rPr lang="en-US" altLang="ru-RU" sz="3600" b="1" i="1" dirty="0">
                <a:latin typeface="Times New Roman" charset="0"/>
                <a:ea typeface="Times New Roman" charset="0"/>
                <a:cs typeface="Times New Roman" charset="0"/>
              </a:rPr>
              <a:t>y = </a:t>
            </a:r>
            <a:r>
              <a:rPr lang="ru-RU" altLang="ru-RU" sz="3600" b="1" i="1" dirty="0">
                <a:latin typeface="Times New Roman" charset="0"/>
                <a:ea typeface="Times New Roman" charset="0"/>
                <a:cs typeface="Times New Roman" charset="0"/>
              </a:rPr>
              <a:t>е</a:t>
            </a:r>
            <a:r>
              <a:rPr lang="en-US" altLang="ru-RU" sz="3600" b="1" i="1" baseline="30000" dirty="0"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ru-RU" altLang="ru-RU" sz="3600" b="1" dirty="0">
                <a:latin typeface="Times New Roman" charset="0"/>
                <a:ea typeface="Times New Roman" charset="0"/>
                <a:cs typeface="Times New Roman" charset="0"/>
              </a:rPr>
              <a:t>     </a:t>
            </a:r>
            <a:r>
              <a:rPr lang="ru-RU" altLang="ru-RU" sz="3200" dirty="0">
                <a:latin typeface="Times New Roman" charset="0"/>
                <a:ea typeface="Times New Roman" charset="0"/>
                <a:cs typeface="Times New Roman" charset="0"/>
              </a:rPr>
              <a:t>называют </a:t>
            </a:r>
            <a:r>
              <a:rPr lang="ru-RU" altLang="ru-RU" sz="3200" b="1" u="sng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экспонентой</a:t>
            </a:r>
            <a:r>
              <a:rPr lang="ru-RU" altLang="ru-RU" sz="3200" u="sng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ru-RU" altLang="ru-RU" sz="32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406748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 animBg="1"/>
      <p:bldP spid="44" grpId="0" animBg="1"/>
      <p:bldP spid="52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11188" y="549275"/>
            <a:ext cx="7921625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r>
              <a:rPr lang="ru-RU" altLang="ru-RU" sz="3200">
                <a:latin typeface="Times New Roman" charset="0"/>
                <a:ea typeface="Times New Roman" charset="0"/>
                <a:cs typeface="Times New Roman" charset="0"/>
              </a:rPr>
              <a:t>В курсе математического анализа доказано, что функция   </a:t>
            </a:r>
            <a:r>
              <a:rPr lang="en-US" altLang="ru-RU" sz="3600" b="1" i="1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y = </a:t>
            </a:r>
            <a:r>
              <a:rPr lang="ru-RU" altLang="ru-RU" sz="3600" b="1" i="1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е</a:t>
            </a:r>
            <a:r>
              <a:rPr lang="en-US" altLang="ru-RU" sz="3600" b="1" i="1" baseline="3000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ru-RU" altLang="ru-RU" sz="3600" b="1">
                <a:latin typeface="Times New Roman" charset="0"/>
                <a:ea typeface="Times New Roman" charset="0"/>
                <a:cs typeface="Times New Roman" charset="0"/>
              </a:rPr>
              <a:t>   </a:t>
            </a:r>
            <a:r>
              <a:rPr lang="ru-RU" altLang="ru-RU" sz="3200">
                <a:latin typeface="Times New Roman" charset="0"/>
                <a:ea typeface="Times New Roman" charset="0"/>
                <a:cs typeface="Times New Roman" charset="0"/>
              </a:rPr>
              <a:t>имеет производную в любой точке </a:t>
            </a:r>
            <a:r>
              <a:rPr lang="ru-RU" altLang="ru-RU" sz="3200" i="1">
                <a:latin typeface="Times New Roman" charset="0"/>
                <a:ea typeface="Times New Roman" charset="0"/>
                <a:cs typeface="Times New Roman" charset="0"/>
              </a:rPr>
              <a:t>х</a:t>
            </a:r>
            <a:r>
              <a:rPr lang="ru-RU" altLang="ru-RU" sz="3200"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68538" y="2420938"/>
            <a:ext cx="46799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r>
              <a:rPr lang="ru-RU" altLang="ru-RU" sz="6000" b="1" i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lang="en-US" altLang="ru-RU" sz="6000" b="1" i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e</a:t>
            </a:r>
            <a:r>
              <a:rPr lang="en-US" altLang="ru-RU" sz="6000" b="1" i="1" baseline="3000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x</a:t>
            </a:r>
            <a:r>
              <a:rPr lang="ru-RU" altLang="ru-RU" sz="6000" b="1" i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) </a:t>
            </a:r>
            <a:r>
              <a:rPr lang="en-US" altLang="ru-RU" sz="6000" b="1" i="1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= e</a:t>
            </a:r>
            <a:r>
              <a:rPr lang="en-US" altLang="ru-RU" sz="6000" b="1" i="1" baseline="3000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x</a:t>
            </a:r>
            <a:endParaRPr lang="ru-RU" altLang="ru-RU" sz="600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3492500" y="2492375"/>
            <a:ext cx="71438" cy="215900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187450" y="4221163"/>
            <a:ext cx="2952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r>
              <a:rPr lang="ru-RU" altLang="ru-RU" sz="4000" i="1"/>
              <a:t>(е</a:t>
            </a:r>
            <a:r>
              <a:rPr lang="ru-RU" altLang="ru-RU" sz="4000" i="1" baseline="30000"/>
              <a:t>5х</a:t>
            </a:r>
            <a:r>
              <a:rPr lang="ru-RU" altLang="ru-RU" sz="4000" i="1"/>
              <a:t>)' = 5е</a:t>
            </a:r>
            <a:r>
              <a:rPr lang="ru-RU" altLang="ru-RU" sz="4000" i="1" baseline="30000"/>
              <a:t>5х</a:t>
            </a:r>
            <a:endParaRPr lang="ru-RU" altLang="ru-RU" sz="4000" i="1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187450" y="5805488"/>
            <a:ext cx="3889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r>
              <a:rPr lang="ru-RU" altLang="ru-RU" sz="4000" i="1"/>
              <a:t>(е</a:t>
            </a:r>
            <a:r>
              <a:rPr lang="ru-RU" altLang="ru-RU" sz="4000" i="1" baseline="30000"/>
              <a:t>-4х+1</a:t>
            </a:r>
            <a:r>
              <a:rPr lang="ru-RU" altLang="ru-RU" sz="4000" i="1"/>
              <a:t>)' = -4е</a:t>
            </a:r>
            <a:r>
              <a:rPr lang="ru-RU" altLang="ru-RU" sz="4000" i="1" baseline="30000"/>
              <a:t>-4х-1</a:t>
            </a:r>
            <a:endParaRPr lang="ru-RU" altLang="ru-RU" sz="4000" i="1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187450" y="5053013"/>
            <a:ext cx="3097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r>
              <a:rPr lang="ru-RU" altLang="ru-RU" sz="4000" i="1" dirty="0"/>
              <a:t>(е</a:t>
            </a:r>
            <a:r>
              <a:rPr lang="ru-RU" altLang="ru-RU" sz="4000" i="1" baseline="30000" dirty="0"/>
              <a:t>х-3</a:t>
            </a:r>
            <a:r>
              <a:rPr lang="ru-RU" altLang="ru-RU" sz="4000" i="1" dirty="0"/>
              <a:t>)' = е</a:t>
            </a:r>
            <a:r>
              <a:rPr lang="ru-RU" altLang="ru-RU" sz="4000" i="1" baseline="30000" dirty="0"/>
              <a:t>х-3</a:t>
            </a:r>
            <a:endParaRPr lang="ru-RU" alt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83988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71378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3200" b="1" i="1" u="sng" dirty="0">
                <a:solidFill>
                  <a:srgbClr val="006600"/>
                </a:solidFill>
                <a:latin typeface="Times New Roman" charset="0"/>
                <a:ea typeface="Times New Roman" charset="0"/>
                <a:cs typeface="Times New Roman" charset="0"/>
              </a:rPr>
              <a:t>Пример 1</a:t>
            </a:r>
            <a:r>
              <a:rPr lang="ru-RU" altLang="ru-RU" sz="3200" b="1" i="1" dirty="0">
                <a:solidFill>
                  <a:srgbClr val="006600"/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lang="ru-RU" altLang="ru-RU" sz="3600" dirty="0"/>
              <a:t> </a:t>
            </a:r>
            <a:r>
              <a:rPr lang="ru-RU" altLang="ru-RU" sz="3200" dirty="0">
                <a:latin typeface="Times New Roman" charset="0"/>
                <a:ea typeface="Times New Roman" charset="0"/>
                <a:cs typeface="Times New Roman" charset="0"/>
              </a:rPr>
              <a:t>Провести касательную к графику функции                   в точке </a:t>
            </a:r>
            <a:r>
              <a:rPr lang="en-US" altLang="ru-RU" sz="3200" dirty="0">
                <a:latin typeface="Times New Roman" charset="0"/>
                <a:ea typeface="Times New Roman" charset="0"/>
                <a:cs typeface="Times New Roman" charset="0"/>
              </a:rPr>
              <a:t>x=1.</a:t>
            </a:r>
            <a:endParaRPr lang="ru-RU" altLang="ru-RU" sz="3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05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endParaRPr lang="ru-RU" altLang="ru-RU"/>
          </a:p>
        </p:txBody>
      </p:sp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0" y="32813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endParaRPr lang="ru-RU" altLang="ru-RU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391594"/>
              </p:ext>
            </p:extLst>
          </p:nvPr>
        </p:nvGraphicFramePr>
        <p:xfrm>
          <a:off x="1979712" y="720726"/>
          <a:ext cx="1295673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19100" imgH="228600" progId="Equation.DSMT4">
                  <p:embed/>
                </p:oleObj>
              </mc:Choice>
              <mc:Fallback>
                <p:oleObj name="Equation" r:id="rId2" imgW="4191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720726"/>
                        <a:ext cx="1295673" cy="712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Text Box 9"/>
          <p:cNvSpPr txBox="1">
            <a:spLocks noChangeArrowheads="1"/>
          </p:cNvSpPr>
          <p:nvPr/>
        </p:nvSpPr>
        <p:spPr bwMode="auto">
          <a:xfrm>
            <a:off x="250825" y="1916113"/>
            <a:ext cx="1584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400">
                <a:latin typeface="Times New Roman" charset="0"/>
                <a:ea typeface="Times New Roman" charset="0"/>
                <a:cs typeface="Times New Roman" charset="0"/>
              </a:rPr>
              <a:t>Решение</a:t>
            </a:r>
            <a:r>
              <a:rPr lang="en-US" altLang="ru-RU" sz="2400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ru-RU" altLang="ru-RU" sz="240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aphicFrame>
        <p:nvGraphicFramePr>
          <p:cNvPr id="48139" name="Object 11"/>
          <p:cNvGraphicFramePr>
            <a:graphicFrameLocks noChangeAspect="1"/>
          </p:cNvGraphicFramePr>
          <p:nvPr/>
        </p:nvGraphicFramePr>
        <p:xfrm>
          <a:off x="2078038" y="1803400"/>
          <a:ext cx="4770437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00200" imgH="228600" progId="Equation.DSMT4">
                  <p:embed/>
                </p:oleObj>
              </mc:Choice>
              <mc:Fallback>
                <p:oleObj name="Equation" r:id="rId4" imgW="16002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8038" y="1803400"/>
                        <a:ext cx="4770437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254000" y="2720647"/>
            <a:ext cx="20875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2800" i="1" dirty="0">
                <a:latin typeface="Times New Roman" charset="0"/>
                <a:ea typeface="Times New Roman" charset="0"/>
                <a:cs typeface="Times New Roman" charset="0"/>
              </a:rPr>
              <a:t>1) </a:t>
            </a:r>
            <a:r>
              <a:rPr lang="ru-RU" altLang="ru-RU" sz="2800" i="1" dirty="0">
                <a:latin typeface="Times New Roman" charset="0"/>
                <a:ea typeface="Times New Roman" charset="0"/>
                <a:cs typeface="Times New Roman" charset="0"/>
              </a:rPr>
              <a:t>   </a:t>
            </a:r>
            <a:r>
              <a:rPr lang="en-US" altLang="ru-RU" sz="2800" i="1" dirty="0">
                <a:latin typeface="Times New Roman" charset="0"/>
                <a:ea typeface="Times New Roman" charset="0"/>
                <a:cs typeface="Times New Roman" charset="0"/>
              </a:rPr>
              <a:t>=1</a:t>
            </a:r>
            <a:endParaRPr lang="ru-RU" altLang="ru-RU" sz="28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250825" y="3263900"/>
            <a:ext cx="4391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2800" i="1" dirty="0">
                <a:latin typeface="Times New Roman" charset="0"/>
                <a:ea typeface="Times New Roman" charset="0"/>
                <a:cs typeface="Times New Roman" charset="0"/>
              </a:rPr>
              <a:t>2)</a:t>
            </a:r>
            <a:r>
              <a:rPr lang="ru-RU" altLang="ru-RU" sz="2800" i="1" dirty="0">
                <a:latin typeface="Times New Roman" charset="0"/>
                <a:ea typeface="Times New Roman" charset="0"/>
                <a:cs typeface="Times New Roman" charset="0"/>
              </a:rPr>
              <a:t>  </a:t>
            </a:r>
            <a:r>
              <a:rPr lang="en-US" altLang="ru-RU" sz="2800" i="1" dirty="0">
                <a:latin typeface="Times New Roman" charset="0"/>
                <a:ea typeface="Times New Roman" charset="0"/>
                <a:cs typeface="Times New Roman" charset="0"/>
              </a:rPr>
              <a:t> f(</a:t>
            </a:r>
            <a:r>
              <a:rPr lang="ru-RU" altLang="ru-RU" sz="2800" i="1" dirty="0">
                <a:latin typeface="Times New Roman" charset="0"/>
                <a:ea typeface="Times New Roman" charset="0"/>
                <a:cs typeface="Times New Roman" charset="0"/>
              </a:rPr>
              <a:t>    </a:t>
            </a:r>
            <a:r>
              <a:rPr lang="en-US" altLang="ru-RU" sz="2800" i="1" dirty="0">
                <a:latin typeface="Times New Roman" charset="0"/>
                <a:ea typeface="Times New Roman" charset="0"/>
                <a:cs typeface="Times New Roman" charset="0"/>
              </a:rPr>
              <a:t>)=f(1)=e</a:t>
            </a:r>
            <a:endParaRPr lang="ru-RU" altLang="ru-RU" sz="28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aphicFrame>
        <p:nvGraphicFramePr>
          <p:cNvPr id="4814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1280222"/>
              </p:ext>
            </p:extLst>
          </p:nvPr>
        </p:nvGraphicFramePr>
        <p:xfrm>
          <a:off x="735515" y="3818128"/>
          <a:ext cx="46482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04760" imgH="241200" progId="Equation.DSMT4">
                  <p:embed/>
                </p:oleObj>
              </mc:Choice>
              <mc:Fallback>
                <p:oleObj name="Equation" r:id="rId6" imgW="19047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515" y="3818128"/>
                        <a:ext cx="46482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250825" y="3889703"/>
            <a:ext cx="576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2800" i="1" dirty="0">
                <a:latin typeface="Times New Roman" charset="0"/>
                <a:ea typeface="Times New Roman" charset="0"/>
                <a:cs typeface="Times New Roman" charset="0"/>
              </a:rPr>
              <a:t>3)</a:t>
            </a:r>
            <a:endParaRPr lang="ru-RU" altLang="ru-RU" sz="28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200528" y="4543616"/>
            <a:ext cx="5183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2800" i="1" dirty="0">
                <a:latin typeface="Times New Roman" charset="0"/>
                <a:ea typeface="Times New Roman" charset="0"/>
                <a:cs typeface="Times New Roman" charset="0"/>
              </a:rPr>
              <a:t>4) y</a:t>
            </a:r>
            <a:r>
              <a:rPr lang="ru-RU" altLang="ru-RU" sz="2800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ru-RU" sz="2800" i="1" dirty="0">
                <a:latin typeface="Times New Roman" charset="0"/>
                <a:ea typeface="Times New Roman" charset="0"/>
                <a:cs typeface="Times New Roman" charset="0"/>
              </a:rPr>
              <a:t>=</a:t>
            </a:r>
            <a:r>
              <a:rPr lang="en-US" altLang="ru-RU" sz="2800" i="1" dirty="0" err="1">
                <a:latin typeface="Times New Roman" charset="0"/>
                <a:ea typeface="Times New Roman" charset="0"/>
                <a:cs typeface="Times New Roman" charset="0"/>
              </a:rPr>
              <a:t>e+e</a:t>
            </a:r>
            <a:r>
              <a:rPr lang="en-US" altLang="ru-RU" sz="2800" i="1" dirty="0">
                <a:latin typeface="Times New Roman" charset="0"/>
                <a:ea typeface="Times New Roman" charset="0"/>
                <a:cs typeface="Times New Roman" charset="0"/>
              </a:rPr>
              <a:t>(x-1);       y = ex</a:t>
            </a:r>
            <a:endParaRPr lang="ru-RU" altLang="ru-RU" sz="28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3563938" y="5661025"/>
            <a:ext cx="16557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800" i="1">
                <a:latin typeface="Times New Roman" charset="0"/>
                <a:ea typeface="Times New Roman" charset="0"/>
                <a:cs typeface="Times New Roman" charset="0"/>
              </a:rPr>
              <a:t>Ответ</a:t>
            </a:r>
            <a:r>
              <a:rPr lang="en-US" altLang="ru-RU" sz="2800" i="1">
                <a:latin typeface="Times New Roman" charset="0"/>
                <a:ea typeface="Times New Roman" charset="0"/>
                <a:cs typeface="Times New Roman" charset="0"/>
              </a:rPr>
              <a:t>:</a:t>
            </a:r>
            <a:endParaRPr lang="ru-RU" altLang="ru-RU" sz="2800" i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5508625" y="5661025"/>
            <a:ext cx="1657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ru-RU" sz="3200" i="1">
                <a:latin typeface="Times New Roman" charset="0"/>
                <a:ea typeface="Times New Roman" charset="0"/>
                <a:cs typeface="Times New Roman" charset="0"/>
              </a:rPr>
              <a:t>y=ex</a:t>
            </a:r>
            <a:endParaRPr lang="ru-RU" altLang="ru-RU" sz="3200" i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934646"/>
              </p:ext>
            </p:extLst>
          </p:nvPr>
        </p:nvGraphicFramePr>
        <p:xfrm>
          <a:off x="683568" y="2647951"/>
          <a:ext cx="442912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64880" imgH="228600" progId="Equation.DSMT4">
                  <p:embed/>
                </p:oleObj>
              </mc:Choice>
              <mc:Fallback>
                <p:oleObj name="Equation" r:id="rId8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647951"/>
                        <a:ext cx="442912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1116013" y="3284538"/>
          <a:ext cx="36353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4880" imgH="228600" progId="Equation.DSMT4">
                  <p:embed/>
                </p:oleObj>
              </mc:Choice>
              <mc:Fallback>
                <p:oleObj name="Equation" r:id="rId10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3284538"/>
                        <a:ext cx="363537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66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3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3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30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30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30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48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0" grpId="0"/>
      <p:bldP spid="48141" grpId="0"/>
      <p:bldP spid="48143" grpId="0"/>
      <p:bldP spid="48144" grpId="0"/>
      <p:bldP spid="48145" grpId="0"/>
      <p:bldP spid="48146" grpId="0"/>
      <p:bldP spid="48146" grpId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537</TotalTime>
  <Words>1507</Words>
  <Application>Microsoft Macintosh PowerPoint</Application>
  <PresentationFormat>Экран (4:3)</PresentationFormat>
  <Paragraphs>294</Paragraphs>
  <Slides>25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4" baseType="lpstr">
      <vt:lpstr>Calibri</vt:lpstr>
      <vt:lpstr>Cambria Math</vt:lpstr>
      <vt:lpstr>Constantia</vt:lpstr>
      <vt:lpstr>Georgia</vt:lpstr>
      <vt:lpstr>Times New Roman</vt:lpstr>
      <vt:lpstr>Trebuchet MS</vt:lpstr>
      <vt:lpstr>Воздушный поток</vt:lpstr>
      <vt:lpstr>Формула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ирина иванова</cp:lastModifiedBy>
  <cp:revision>48</cp:revision>
  <dcterms:created xsi:type="dcterms:W3CDTF">2012-02-12T11:28:42Z</dcterms:created>
  <dcterms:modified xsi:type="dcterms:W3CDTF">2024-02-26T20:00:53Z</dcterms:modified>
</cp:coreProperties>
</file>