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9" r:id="rId3"/>
    <p:sldId id="270" r:id="rId4"/>
    <p:sldId id="271" r:id="rId5"/>
    <p:sldId id="272" r:id="rId6"/>
    <p:sldId id="256" r:id="rId7"/>
    <p:sldId id="258" r:id="rId8"/>
    <p:sldId id="259" r:id="rId9"/>
    <p:sldId id="260" r:id="rId10"/>
    <p:sldId id="261" r:id="rId11"/>
    <p:sldId id="263" r:id="rId12"/>
    <p:sldId id="26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5.7695392242636534E-2"/>
          <c:y val="8.4887459807074045E-2"/>
          <c:w val="0.68486548556430549"/>
          <c:h val="0.7985809555156085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6.9444444444444718E-3"/>
                  <c:y val="-3.5714285714285712E-2"/>
                </c:manualLayout>
              </c:layout>
              <c:showVal val="1"/>
            </c:dLbl>
            <c:dLbl>
              <c:idx val="1"/>
              <c:layout>
                <c:manualLayout>
                  <c:x val="4.6296296296296519E-3"/>
                  <c:y val="-3.1746031746031744E-2"/>
                </c:manualLayout>
              </c:layout>
              <c:showVal val="1"/>
            </c:dLbl>
            <c:dLbl>
              <c:idx val="2"/>
              <c:layout>
                <c:manualLayout>
                  <c:x val="1.157407407407408E-2"/>
                  <c:y val="-1.1904761904761939E-2"/>
                </c:manualLayout>
              </c:layout>
              <c:showVal val="1"/>
            </c:dLbl>
            <c:dLbl>
              <c:idx val="3"/>
              <c:layout>
                <c:manualLayout>
                  <c:x val="4.6296296296296519E-3"/>
                  <c:y val="-3.1746031746031744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0.73</c:v>
                </c:pt>
                <c:pt idx="1">
                  <c:v>0.61</c:v>
                </c:pt>
                <c:pt idx="2">
                  <c:v>0.78</c:v>
                </c:pt>
                <c:pt idx="3">
                  <c:v>0.69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9.2592592592593108E-3"/>
                  <c:y val="-2.4547282072056191E-2"/>
                </c:manualLayout>
              </c:layout>
              <c:showVal val="1"/>
            </c:dLbl>
            <c:dLbl>
              <c:idx val="1"/>
              <c:layout>
                <c:manualLayout>
                  <c:x val="1.3888888888888963E-2"/>
                  <c:y val="-2.3809523809523843E-2"/>
                </c:manualLayout>
              </c:layout>
              <c:showVal val="1"/>
            </c:dLbl>
            <c:dLbl>
              <c:idx val="2"/>
              <c:layout>
                <c:manualLayout>
                  <c:x val="9.2592592592593281E-3"/>
                  <c:y val="-3.1746031746031744E-2"/>
                </c:manualLayout>
              </c:layout>
              <c:showVal val="1"/>
            </c:dLbl>
            <c:dLbl>
              <c:idx val="3"/>
              <c:layout>
                <c:manualLayout>
                  <c:x val="1.157407407407416E-2"/>
                  <c:y val="-1.1904761904761939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0.18</c:v>
                </c:pt>
                <c:pt idx="1">
                  <c:v>0.28000000000000003</c:v>
                </c:pt>
                <c:pt idx="2">
                  <c:v>0.19</c:v>
                </c:pt>
                <c:pt idx="3">
                  <c:v>0.31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допустимая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4.6296296296296459E-3"/>
                  <c:y val="-1.0947869458439915E-2"/>
                </c:manualLayout>
              </c:layout>
              <c:showVal val="1"/>
            </c:dLbl>
            <c:dLbl>
              <c:idx val="1"/>
              <c:layout>
                <c:manualLayout>
                  <c:x val="1.6203703703703779E-2"/>
                  <c:y val="-7.9365079365079517E-3"/>
                </c:manualLayout>
              </c:layout>
              <c:showVal val="1"/>
            </c:dLbl>
            <c:dLbl>
              <c:idx val="2"/>
              <c:layout>
                <c:manualLayout>
                  <c:x val="3.857903178769332E-3"/>
                  <c:y val="-8.5948806238448708E-3"/>
                </c:manualLayout>
              </c:layout>
              <c:showVal val="1"/>
            </c:dLbl>
            <c:dLbl>
              <c:idx val="3"/>
              <c:layout>
                <c:manualLayout>
                  <c:x val="1.157407407407408E-2"/>
                  <c:y val="-2.3809523809523843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0.09</c:v>
                </c:pt>
                <c:pt idx="1">
                  <c:v>0.11</c:v>
                </c:pt>
                <c:pt idx="2">
                  <c:v>0.03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низкая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2"/>
              <c:layout>
                <c:manualLayout>
                  <c:x val="1.5432098765432145E-2"/>
                  <c:y val="-1.028959161455306E-2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1C10</c:v>
                </c:pt>
                <c:pt idx="1">
                  <c:v>1C11</c:v>
                </c:pt>
                <c:pt idx="2">
                  <c:v>1C12</c:v>
                </c:pt>
                <c:pt idx="3">
                  <c:v>1А5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</c:numCache>
            </c:numRef>
          </c:val>
        </c:ser>
        <c:shape val="cylinder"/>
        <c:axId val="99726848"/>
        <c:axId val="99728384"/>
        <c:axId val="0"/>
      </c:bar3DChart>
      <c:catAx>
        <c:axId val="99726848"/>
        <c:scaling>
          <c:orientation val="minMax"/>
        </c:scaling>
        <c:axPos val="b"/>
        <c:tickLblPos val="nextTo"/>
        <c:crossAx val="99728384"/>
        <c:crosses val="autoZero"/>
        <c:auto val="1"/>
        <c:lblAlgn val="ctr"/>
        <c:lblOffset val="100"/>
      </c:catAx>
      <c:valAx>
        <c:axId val="99728384"/>
        <c:scaling>
          <c:orientation val="minMax"/>
        </c:scaling>
        <c:axPos val="l"/>
        <c:majorGridlines/>
        <c:numFmt formatCode="0%" sourceLinked="1"/>
        <c:tickLblPos val="nextTo"/>
        <c:crossAx val="99726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18818654612617"/>
          <c:y val="0.41007549940501808"/>
          <c:w val="0.21885887527947895"/>
          <c:h val="0.32904494012203539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лидеры</c:v>
                </c:pt>
              </c:strCache>
            </c:strRef>
          </c:tx>
          <c:spPr>
            <a:solidFill>
              <a:srgbClr val="0070C0"/>
            </a:solidFill>
          </c:spPr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предпочитаемые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принимаемые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12</c:v>
                </c:pt>
                <c:pt idx="1">
                  <c:v>16</c:v>
                </c:pt>
                <c:pt idx="2">
                  <c:v>14</c:v>
                </c:pt>
                <c:pt idx="3">
                  <c:v>12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пренебрегаемые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4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изолированные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отверженные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hape val="cylinder"/>
        <c:axId val="99724288"/>
        <c:axId val="99743616"/>
        <c:axId val="0"/>
      </c:bar3DChart>
      <c:catAx>
        <c:axId val="99724288"/>
        <c:scaling>
          <c:orientation val="minMax"/>
        </c:scaling>
        <c:axPos val="b"/>
        <c:tickLblPos val="nextTo"/>
        <c:crossAx val="99743616"/>
        <c:crosses val="autoZero"/>
        <c:auto val="1"/>
        <c:lblAlgn val="ctr"/>
        <c:lblOffset val="100"/>
      </c:catAx>
      <c:valAx>
        <c:axId val="99743616"/>
        <c:scaling>
          <c:orientation val="minMax"/>
        </c:scaling>
        <c:axPos val="l"/>
        <c:majorGridlines/>
        <c:numFmt formatCode="General" sourceLinked="1"/>
        <c:tickLblPos val="nextTo"/>
        <c:crossAx val="997242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</c:v>
                </c:pt>
              </c:strCache>
            </c:strRef>
          </c:tx>
          <c:dLbls>
            <c:dLbl>
              <c:idx val="0"/>
              <c:layout>
                <c:manualLayout>
                  <c:x val="1.5432098765432139E-3"/>
                  <c:y val="-3.3440514469453411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7.0000000000000007E-2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</c:v>
                </c:pt>
              </c:strCache>
            </c:strRef>
          </c:tx>
          <c:dLbls>
            <c:dLbl>
              <c:idx val="0"/>
              <c:layout>
                <c:manualLayout>
                  <c:x val="1.5432098765432127E-2"/>
                  <c:y val="-2.0578778135048229E-2"/>
                </c:manualLayout>
              </c:layout>
              <c:showVal val="1"/>
            </c:dLbl>
            <c:dLbl>
              <c:idx val="1"/>
              <c:layout>
                <c:manualLayout>
                  <c:x val="9.2592592592593004E-3"/>
                  <c:y val="-1.2861736334405167E-2"/>
                </c:manualLayout>
              </c:layout>
              <c:showVal val="1"/>
            </c:dLbl>
            <c:dLbl>
              <c:idx val="3"/>
              <c:layout>
                <c:manualLayout>
                  <c:x val="1.5432098765432127E-2"/>
                  <c:y val="-5.144694533762058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0.79</c:v>
                </c:pt>
                <c:pt idx="1">
                  <c:v>0.61</c:v>
                </c:pt>
                <c:pt idx="2">
                  <c:v>0.84</c:v>
                </c:pt>
                <c:pt idx="3">
                  <c:v>0.92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допустимый</c:v>
                </c:pt>
              </c:strCache>
            </c:strRef>
          </c:tx>
          <c:dLbls>
            <c:dLbl>
              <c:idx val="0"/>
              <c:layout>
                <c:manualLayout>
                  <c:x val="1.3888888888888959E-2"/>
                  <c:y val="-5.144694533762058E-3"/>
                </c:manualLayout>
              </c:layout>
              <c:showVal val="1"/>
            </c:dLbl>
            <c:dLbl>
              <c:idx val="1"/>
              <c:layout>
                <c:manualLayout>
                  <c:x val="1.5432098765432127E-2"/>
                  <c:y val="-5.144694533762058E-3"/>
                </c:manualLayout>
              </c:layout>
              <c:showVal val="1"/>
            </c:dLbl>
            <c:dLbl>
              <c:idx val="2"/>
              <c:layout>
                <c:manualLayout>
                  <c:x val="1.8518518518518552E-2"/>
                  <c:y val="-2.3151125401929314E-2"/>
                </c:manualLayout>
              </c:layout>
              <c:showVal val="1"/>
            </c:dLbl>
            <c:dLbl>
              <c:idx val="3"/>
              <c:layout>
                <c:manualLayout>
                  <c:x val="2.160493827160501E-2"/>
                  <c:y val="7.7170418006430961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0.14000000000000001</c:v>
                </c:pt>
                <c:pt idx="1">
                  <c:v>0.28000000000000003</c:v>
                </c:pt>
                <c:pt idx="2">
                  <c:v>0.16</c:v>
                </c:pt>
                <c:pt idx="3">
                  <c:v>0.08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низкий</c:v>
                </c:pt>
              </c:strCache>
            </c:strRef>
          </c:tx>
          <c:dLbls>
            <c:dLbl>
              <c:idx val="1"/>
              <c:layout>
                <c:manualLayout>
                  <c:x val="1.9298245614035089E-2"/>
                  <c:y val="-2.6203731328809784E-3"/>
                </c:manualLayout>
              </c:layout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  <c:pt idx="1">
                  <c:v>0.11</c:v>
                </c:pt>
              </c:numCache>
            </c:numRef>
          </c:val>
        </c:ser>
        <c:shape val="cylinder"/>
        <c:axId val="92427392"/>
        <c:axId val="98851840"/>
        <c:axId val="0"/>
      </c:bar3DChart>
      <c:catAx>
        <c:axId val="92427392"/>
        <c:scaling>
          <c:orientation val="minMax"/>
        </c:scaling>
        <c:axPos val="b"/>
        <c:tickLblPos val="nextTo"/>
        <c:crossAx val="98851840"/>
        <c:crosses val="autoZero"/>
        <c:auto val="1"/>
        <c:lblAlgn val="ctr"/>
        <c:lblOffset val="100"/>
      </c:catAx>
      <c:valAx>
        <c:axId val="98851840"/>
        <c:scaling>
          <c:orientation val="minMax"/>
        </c:scaling>
        <c:axPos val="l"/>
        <c:majorGridlines/>
        <c:numFmt formatCode="0%" sourceLinked="1"/>
        <c:tickLblPos val="nextTo"/>
        <c:crossAx val="924273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dLbls>
            <c:dLbl>
              <c:idx val="0"/>
              <c:layout>
                <c:manualLayout>
                  <c:x val="9.2592592592593004E-3"/>
                  <c:y val="-1.2861736334405167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0.24</c:v>
                </c:pt>
                <c:pt idx="1">
                  <c:v>0.08</c:v>
                </c:pt>
                <c:pt idx="2">
                  <c:v>0.13</c:v>
                </c:pt>
                <c:pt idx="3">
                  <c:v>0.36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7.7160493827160741E-3"/>
                  <c:y val="-1.2861736334405167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0.71</c:v>
                </c:pt>
                <c:pt idx="1">
                  <c:v>0.68</c:v>
                </c:pt>
                <c:pt idx="2">
                  <c:v>0.78</c:v>
                </c:pt>
                <c:pt idx="3">
                  <c:v>0.57999999999999996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допустимый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1"/>
              <c:layout>
                <c:manualLayout>
                  <c:x val="1.2345679012345704E-2"/>
                  <c:y val="-5.1446945337621534E-3"/>
                </c:manualLayout>
              </c:layout>
              <c:showVal val="1"/>
            </c:dLbl>
            <c:dLbl>
              <c:idx val="2"/>
              <c:layout>
                <c:manualLayout>
                  <c:x val="7.7160493827160741E-3"/>
                  <c:y val="-5.1446945337621534E-3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группа 1С10</c:v>
                </c:pt>
                <c:pt idx="1">
                  <c:v>группа 1С11</c:v>
                </c:pt>
                <c:pt idx="2">
                  <c:v>группа 1С12</c:v>
                </c:pt>
                <c:pt idx="3">
                  <c:v>группа 1А5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0.05</c:v>
                </c:pt>
                <c:pt idx="1">
                  <c:v>0.24</c:v>
                </c:pt>
                <c:pt idx="2">
                  <c:v>0.09</c:v>
                </c:pt>
                <c:pt idx="3">
                  <c:v>0.06</c:v>
                </c:pt>
              </c:numCache>
            </c:numRef>
          </c:val>
        </c:ser>
        <c:shape val="cylinder"/>
        <c:axId val="99713408"/>
        <c:axId val="99714944"/>
        <c:axId val="0"/>
      </c:bar3DChart>
      <c:catAx>
        <c:axId val="99713408"/>
        <c:scaling>
          <c:orientation val="minMax"/>
        </c:scaling>
        <c:axPos val="b"/>
        <c:tickLblPos val="nextTo"/>
        <c:crossAx val="99714944"/>
        <c:crosses val="autoZero"/>
        <c:auto val="1"/>
        <c:lblAlgn val="ctr"/>
        <c:lblOffset val="100"/>
      </c:catAx>
      <c:valAx>
        <c:axId val="99714944"/>
        <c:scaling>
          <c:orientation val="minMax"/>
        </c:scaling>
        <c:axPos val="l"/>
        <c:majorGridlines/>
        <c:numFmt formatCode="0%" sourceLinked="1"/>
        <c:tickLblPos val="nextTo"/>
        <c:crossAx val="997134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233630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Департамента здравоохранения города Москвы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«Медицинский колледж №6»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4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Arial" pitchFamily="34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828836"/>
            <a:ext cx="6840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Психолого-педагогические условия успешной адаптации и профессиональной мотивации обучающихся нового набора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en-US" sz="2800" b="1" dirty="0" smtClean="0">
                <a:solidFill>
                  <a:srgbClr val="C00000"/>
                </a:solidFill>
              </a:rPr>
              <a:t>201</a:t>
            </a:r>
            <a:r>
              <a:rPr lang="ru-RU" sz="2800" b="1" dirty="0" smtClean="0">
                <a:solidFill>
                  <a:srgbClr val="C00000"/>
                </a:solidFill>
              </a:rPr>
              <a:t>9</a:t>
            </a:r>
            <a:r>
              <a:rPr lang="en-US" sz="2800" b="1" dirty="0" smtClean="0">
                <a:solidFill>
                  <a:srgbClr val="C00000"/>
                </a:solidFill>
              </a:rPr>
              <a:t>-20</a:t>
            </a:r>
            <a:r>
              <a:rPr lang="ru-RU" sz="2800" b="1" dirty="0" smtClean="0">
                <a:solidFill>
                  <a:srgbClr val="C00000"/>
                </a:solidFill>
              </a:rPr>
              <a:t>20учебного года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56159" y="5949280"/>
            <a:ext cx="4109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педагог-психолог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СП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Ланграф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Е.Н.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Социальный статус обучающихся</a:t>
            </a:r>
            <a:endParaRPr lang="ru-RU" dirty="0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683568" y="1628800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Эмоциональный контакт с классным руководителем</a:t>
            </a:r>
            <a:endParaRPr lang="ru-RU" dirty="0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1187624" y="1412776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Уровень адаптации</a:t>
            </a:r>
            <a:endParaRPr lang="ru-RU" dirty="0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Заключение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2060848"/>
            <a:ext cx="8229600" cy="242582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Главным в адаптации остается процесс перестройки личности студента, его заинтересованности, а также способности, умение и желание приспосабливаться к новой социальной среде, к условиям обучения в коллективе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s://w-dog.ru/wallpapers/14/2/415978617376320/raznocvetnye-babochki-3d-krasochnye-baboch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149080"/>
            <a:ext cx="5040560" cy="2048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363272" cy="9144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Успешную адаптацию студентов можно рассматривать как их устойчивую включенность: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294967295"/>
          </p:nvPr>
        </p:nvSpPr>
        <p:spPr>
          <a:xfrm>
            <a:off x="467544" y="1268760"/>
            <a:ext cx="8229600" cy="4937125"/>
          </a:xfrm>
        </p:spPr>
        <p:txBody>
          <a:bodyPr/>
          <a:lstStyle/>
          <a:p>
            <a:r>
              <a:rPr lang="ru-RU" dirty="0" smtClean="0"/>
              <a:t>В новую социальную среду</a:t>
            </a:r>
          </a:p>
          <a:p>
            <a:r>
              <a:rPr lang="ru-RU" dirty="0" smtClean="0"/>
              <a:t>В образовательный процесс</a:t>
            </a:r>
          </a:p>
          <a:p>
            <a:r>
              <a:rPr lang="ru-RU" dirty="0" smtClean="0"/>
              <a:t>В новую систему отношений</a:t>
            </a:r>
            <a:endParaRPr lang="ru-RU" dirty="0"/>
          </a:p>
        </p:txBody>
      </p:sp>
      <p:pic>
        <p:nvPicPr>
          <p:cNvPr id="26626" name="Picture 2" descr="https://www.etu.edu.tr/files/haber/2017/07/19/e4f1c349cf9a747e7bb6de2c7d147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852936"/>
            <a:ext cx="464451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Неделя активной адаптации первокурсников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членами администрации и классными руководителями;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деятельностью различных структурных подразделений колледжа ( библиотека, социально -психологическая служба, учебная часть);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Ознакомление с учебной и внеучебной (воспитательной) деятельностью в колледже;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психологических тренингов, направленных на знакомство  студентов и их внутригрупповое сплочение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Проводимые мероприятия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Внеклассные мероприятия на знакомство группы: диагностика личностных характеристик; выявление творческих интересов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Диагностика уровня адаптации студентов первого курса к условиям обучения в колледже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аналитической справки по итогам диагностики социальной адаптивности обучения в колледже студентов первого курса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fc.vseosvita.ua/001db9-85ac/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93096"/>
            <a:ext cx="2522232" cy="2333065"/>
          </a:xfrm>
          <a:prstGeom prst="rect">
            <a:avLst/>
          </a:prstGeom>
          <a:noFill/>
        </p:spPr>
      </p:pic>
      <p:pic>
        <p:nvPicPr>
          <p:cNvPr id="27652" name="Picture 4" descr="https://cache3.youla.io/files/images/360_360/5d/64/5d64310bbd36c0867c48aa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653136"/>
            <a:ext cx="2448272" cy="1828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 так же 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330824" cy="49377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Беседы по формированию сплочения учебных групп;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Тренинги, упражнения направленные на сплочение группы;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Диагностические исследования с целью выявления проблем в развитии психических процессов;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Посещение занятий с целью выявления проблем в организации коллективов и адаптации первокурсников к учебному процессу.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smoliakoff.ru/wp-content/uploads/2018/05/%D1%82%D1%80%D0%B5%D0%BD%D0%B8%D0%BD%D0%B3-1024x6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3181" y="2564904"/>
            <a:ext cx="313081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s://www.vl.ru/afisha/uploads/events/738/70189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692696"/>
            <a:ext cx="2675979" cy="1784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https://letip.ru/wp-content/uploads/2017/02/Psixologicheskie-testu-pri-prieme-na-raboty-848x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636912"/>
            <a:ext cx="1864965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 descr="https://nbn.ua/wp-content/uploads/2016/11/1_18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509120"/>
            <a:ext cx="3384376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Тренинги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340768"/>
            <a:ext cx="7295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«Знакомство», «Узнай себя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окружающих»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20191212_112613_resiz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23080">
            <a:off x="1691680" y="4365104"/>
            <a:ext cx="307234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191210_125347_resiz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2132856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191209_134040_resiz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45701">
            <a:off x="4860032" y="4365104"/>
            <a:ext cx="295232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191209_132438_resiz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2204864"/>
            <a:ext cx="2699792" cy="2024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191211_105453_resize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7530" y="2132856"/>
            <a:ext cx="2819805" cy="2114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Беседы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340768"/>
            <a:ext cx="644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«Культура общения»,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«Я и окружение»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191210_121720_resiz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24609">
            <a:off x="539552" y="2348880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91211_102802_resiz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59924">
            <a:off x="4701283" y="2202515"/>
            <a:ext cx="3227851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91209_134222_resiz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4437112"/>
            <a:ext cx="3059832" cy="2294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191209_134212_resiz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4355976" y="4365104"/>
            <a:ext cx="3131840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anadm.ru/tinybrowser/fulls/images/image/2018/7/1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Эмоциональная комфортность в группе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500034" y="128586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1352</TotalTime>
  <Words>295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Начальная</vt:lpstr>
      <vt:lpstr>Государственное бюджетное профессиональное образовательное учреждение Департамента здравоохранения города Москвы «Медицинский колледж №6» Структурное подразделение 4 </vt:lpstr>
      <vt:lpstr>Успешную адаптацию студентов можно рассматривать как их устойчивую включенность:</vt:lpstr>
      <vt:lpstr>Неделя активной адаптации первокурсников</vt:lpstr>
      <vt:lpstr>Проводимые мероприятия</vt:lpstr>
      <vt:lpstr>А так же :</vt:lpstr>
      <vt:lpstr>Тренинги</vt:lpstr>
      <vt:lpstr>Беседы</vt:lpstr>
      <vt:lpstr>Слайд 8</vt:lpstr>
      <vt:lpstr>Эмоциональная комфортность в группе</vt:lpstr>
      <vt:lpstr>Социальный статус обучающихся</vt:lpstr>
      <vt:lpstr>Эмоциональный контакт с классным руководителем</vt:lpstr>
      <vt:lpstr>Уровень адаптации</vt:lpstr>
      <vt:lpstr>Заключение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Проведены следующие мероприятия: Тренинги</dc:title>
  <dc:creator>Admin</dc:creator>
  <cp:lastModifiedBy>Admin</cp:lastModifiedBy>
  <cp:revision>16</cp:revision>
  <dcterms:created xsi:type="dcterms:W3CDTF">2019-12-17T08:36:15Z</dcterms:created>
  <dcterms:modified xsi:type="dcterms:W3CDTF">2019-12-18T07:13:11Z</dcterms:modified>
</cp:coreProperties>
</file>