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4" autoAdjust="0"/>
    <p:restoredTop sz="94660"/>
  </p:normalViewPr>
  <p:slideViewPr>
    <p:cSldViewPr snapToGrid="0">
      <p:cViewPr>
        <p:scale>
          <a:sx n="82" d="100"/>
          <a:sy n="82" d="100"/>
        </p:scale>
        <p:origin x="-618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esensesoftware.com/images/default-source/teriac-library/doctors-standing.jpg?sfvrsn=aaede9a0_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6506" y="1435260"/>
            <a:ext cx="5212851" cy="2372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73215" y="3590081"/>
            <a:ext cx="10602410" cy="1752599"/>
          </a:xfrm>
        </p:spPr>
        <p:txBody>
          <a:bodyPr>
            <a:normAutofit/>
          </a:bodyPr>
          <a:lstStyle/>
          <a:p>
            <a:r>
              <a:rPr lang="ru-RU" b="1" dirty="0" smtClean="0"/>
              <a:t>Молодой специалист глазами </a:t>
            </a:r>
            <a:r>
              <a:rPr lang="ru-RU" b="1" dirty="0" smtClean="0"/>
              <a:t>работодателя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85356" y="6288476"/>
            <a:ext cx="65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2019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79493" y="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образовательное учреждение</a:t>
            </a:r>
            <a:endParaRPr lang="ru-RU" sz="1050" dirty="0" smtClean="0">
              <a:latin typeface="Arial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Департамента здравоохранения города Москвы</a:t>
            </a:r>
            <a:endParaRPr lang="ru-RU" sz="1050" dirty="0" smtClean="0">
              <a:latin typeface="Arial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«Медицинский колледж №6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85400" y="6346350"/>
            <a:ext cx="4906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Подготовила педагог-психолог </a:t>
            </a:r>
            <a:r>
              <a:rPr lang="ru-RU" b="1" dirty="0" smtClean="0"/>
              <a:t>: </a:t>
            </a:r>
            <a:r>
              <a:rPr lang="ru-RU" b="1" dirty="0" err="1" smtClean="0"/>
              <a:t>Ланграф</a:t>
            </a:r>
            <a:r>
              <a:rPr lang="ru-RU" b="1" dirty="0" smtClean="0"/>
              <a:t> Е.Н.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42343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06188" y="0"/>
            <a:ext cx="6667018" cy="1154575"/>
          </a:xfrm>
        </p:spPr>
        <p:txBody>
          <a:bodyPr/>
          <a:lstStyle/>
          <a:p>
            <a:r>
              <a:rPr lang="ru-RU" b="1" dirty="0" smtClean="0"/>
              <a:t>Цель анкетирования</a:t>
            </a:r>
            <a:endParaRPr lang="ru-RU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530609" y="2215586"/>
            <a:ext cx="10018713" cy="3124201"/>
          </a:xfrm>
        </p:spPr>
        <p:txBody>
          <a:bodyPr/>
          <a:lstStyle/>
          <a:p>
            <a:pPr algn="just"/>
            <a:r>
              <a:rPr lang="ru-RU" dirty="0" smtClean="0"/>
              <a:t>Цель анкетирования - определение </a:t>
            </a:r>
            <a:r>
              <a:rPr lang="ru-RU" dirty="0" smtClean="0"/>
              <a:t>уровня удовлетворенности работодателей различными аспектами деятельности колледжа и, главным образом, – удовлетворенности подготовкой выпускников</a:t>
            </a:r>
            <a:endParaRPr lang="ru-RU" b="1" dirty="0"/>
          </a:p>
        </p:txBody>
      </p:sp>
      <p:pic>
        <p:nvPicPr>
          <p:cNvPr id="20482" name="Picture 2" descr="https://finance-gik.ru/bitrix/templates/bitcorp_gf/images/uslugi/checkli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4046" y="841355"/>
            <a:ext cx="3703899" cy="13462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0484" name="Picture 4" descr="https://www.serviziavvocatiaziende.it/wp-content/uploads/2017/03/recupero_crediti-recupero-credit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2338" y="5301206"/>
            <a:ext cx="3750881" cy="13715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9506" y="176515"/>
            <a:ext cx="10018713" cy="100410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Портрет идеального выпускника</a:t>
            </a:r>
            <a:br>
              <a:rPr lang="ru-RU" b="1" dirty="0" smtClean="0"/>
            </a:br>
            <a:r>
              <a:rPr lang="ru-RU" b="1" dirty="0" smtClean="0"/>
              <a:t>(по мнению работодателя)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921397" y="3060537"/>
            <a:ext cx="5370653" cy="3571756"/>
          </a:xfrm>
        </p:spPr>
        <p:txBody>
          <a:bodyPr>
            <a:normAutofit fontScale="47500" lnSpcReduction="20000"/>
          </a:bodyPr>
          <a:lstStyle/>
          <a:p>
            <a:r>
              <a:rPr lang="ru-RU" sz="3200" b="1" dirty="0" smtClean="0"/>
              <a:t>Ответственность </a:t>
            </a:r>
          </a:p>
          <a:p>
            <a:r>
              <a:rPr lang="ru-RU" sz="3200" b="1" dirty="0" smtClean="0"/>
              <a:t>Умение общаться с людьми</a:t>
            </a:r>
          </a:p>
          <a:p>
            <a:r>
              <a:rPr lang="ru-RU" sz="3200" b="1" dirty="0" smtClean="0"/>
              <a:t>Хорошая базовая подготовка</a:t>
            </a:r>
          </a:p>
          <a:p>
            <a:r>
              <a:rPr lang="ru-RU" sz="3200" b="1" dirty="0" smtClean="0"/>
              <a:t>Обучаемость</a:t>
            </a:r>
          </a:p>
          <a:p>
            <a:r>
              <a:rPr lang="ru-RU" sz="3200" b="1" dirty="0" smtClean="0"/>
              <a:t>Интерес к профессии</a:t>
            </a:r>
          </a:p>
          <a:p>
            <a:r>
              <a:rPr lang="ru-RU" sz="3200" b="1" dirty="0" smtClean="0"/>
              <a:t>Способность к самосовершенствованию</a:t>
            </a:r>
          </a:p>
          <a:p>
            <a:r>
              <a:rPr lang="ru-RU" sz="3200" b="1" dirty="0" smtClean="0"/>
              <a:t>Исполнительность</a:t>
            </a:r>
          </a:p>
          <a:p>
            <a:r>
              <a:rPr lang="ru-RU" sz="3200" b="1" dirty="0" smtClean="0"/>
              <a:t>Способность к сопереживанию и сочувствию пациентам</a:t>
            </a:r>
          </a:p>
          <a:p>
            <a:r>
              <a:rPr lang="ru-RU" sz="3200" b="1" dirty="0" smtClean="0"/>
              <a:t>Дисциплинированность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7384647" y="3141562"/>
            <a:ext cx="4514127" cy="3421284"/>
          </a:xfrm>
        </p:spPr>
        <p:txBody>
          <a:bodyPr>
            <a:normAutofit fontScale="47500" lnSpcReduction="20000"/>
          </a:bodyPr>
          <a:lstStyle/>
          <a:p>
            <a:r>
              <a:rPr lang="ru-RU" sz="3200" b="1" dirty="0" smtClean="0"/>
              <a:t>Ответственность</a:t>
            </a:r>
          </a:p>
          <a:p>
            <a:r>
              <a:rPr lang="ru-RU" sz="3200" b="1" dirty="0" smtClean="0"/>
              <a:t>Хорошая базовая подготовка</a:t>
            </a:r>
          </a:p>
          <a:p>
            <a:r>
              <a:rPr lang="ru-RU" sz="3200" b="1" dirty="0" smtClean="0"/>
              <a:t>Обучаемость</a:t>
            </a:r>
          </a:p>
          <a:p>
            <a:r>
              <a:rPr lang="ru-RU" sz="3200" b="1" dirty="0" smtClean="0"/>
              <a:t>Целеустремленность</a:t>
            </a:r>
          </a:p>
          <a:p>
            <a:r>
              <a:rPr lang="ru-RU" sz="3200" b="1" dirty="0" smtClean="0"/>
              <a:t>Дисциплинированность</a:t>
            </a:r>
            <a:endParaRPr lang="ru-RU" sz="3200" b="1" dirty="0" smtClean="0"/>
          </a:p>
          <a:p>
            <a:r>
              <a:rPr lang="ru-RU" sz="3200" b="1" dirty="0" smtClean="0"/>
              <a:t>Исполнительность</a:t>
            </a:r>
          </a:p>
          <a:p>
            <a:r>
              <a:rPr lang="ru-RU" sz="3200" b="1" dirty="0" smtClean="0"/>
              <a:t>Умение общаться с </a:t>
            </a:r>
            <a:r>
              <a:rPr lang="ru-RU" sz="3200" b="1" dirty="0" smtClean="0"/>
              <a:t>людьми</a:t>
            </a:r>
          </a:p>
          <a:p>
            <a:r>
              <a:rPr lang="ru-RU" sz="3200" b="1" dirty="0" smtClean="0"/>
              <a:t>Способность быстро принимать верные решения в условиях нехватки времени</a:t>
            </a:r>
          </a:p>
          <a:p>
            <a:r>
              <a:rPr lang="ru-RU" sz="3200" b="1" dirty="0" smtClean="0"/>
              <a:t>Сочетание стрессоустойчивости и эмпатии</a:t>
            </a:r>
            <a:endParaRPr lang="ru-RU" sz="3200" b="1" dirty="0" smtClean="0"/>
          </a:p>
        </p:txBody>
      </p:sp>
      <p:pic>
        <p:nvPicPr>
          <p:cNvPr id="21506" name="Picture 2" descr="https://www.drugaddictionnow.com/wp-content/uploads/2018/05/Baton-Rouge-Addiction-Treatment-to-Expand-for-Mothers-and-Newbor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84243" y="1790222"/>
            <a:ext cx="2511706" cy="1247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8" name="Picture 4" descr="https://news.wealthwise.com.au/wp-content/uploads/2018/10/Nurse-and-woman-at-hom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6901" y="1779831"/>
            <a:ext cx="2407534" cy="1179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340388" y="1288213"/>
            <a:ext cx="30433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2800" b="1" dirty="0" smtClean="0"/>
              <a:t>Сестринское дело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28436" y="1253489"/>
            <a:ext cx="2980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2800" b="1" dirty="0" smtClean="0"/>
              <a:t>Акушерское дело</a:t>
            </a:r>
            <a:endParaRPr lang="ru-RU" sz="2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1632" y="176514"/>
            <a:ext cx="10018713" cy="1061977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Оценка базовой подготовки </a:t>
            </a:r>
            <a:br>
              <a:rPr lang="ru-RU" sz="3200" b="1" dirty="0" smtClean="0"/>
            </a:br>
            <a:r>
              <a:rPr lang="ru-RU" sz="3200" b="1" dirty="0" smtClean="0"/>
              <a:t>(по мнению работодателя)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542185" y="1250067"/>
            <a:ext cx="4895055" cy="40897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/>
              <a:t>Сестринское дело</a:t>
            </a:r>
          </a:p>
          <a:p>
            <a:endParaRPr lang="ru-RU" b="1" dirty="0" smtClean="0"/>
          </a:p>
          <a:p>
            <a:r>
              <a:rPr lang="ru-RU" dirty="0" smtClean="0"/>
              <a:t>Хорошая базовая подготовка (ДГП 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48</a:t>
            </a:r>
            <a:r>
              <a:rPr lang="ru-RU" dirty="0" smtClean="0"/>
              <a:t>, ГКБ им. О.Е. Мухина , ГКБ им. </a:t>
            </a:r>
            <a:r>
              <a:rPr lang="ru-RU" dirty="0" err="1" smtClean="0"/>
              <a:t>А.К.Ерамишанцева</a:t>
            </a:r>
            <a:r>
              <a:rPr lang="ru-RU" dirty="0" smtClean="0"/>
              <a:t>)</a:t>
            </a:r>
          </a:p>
          <a:p>
            <a:r>
              <a:rPr lang="ru-RU" dirty="0" smtClean="0"/>
              <a:t>Несоответствие практических навыков и умений,  полученных в колледже, запросам реальной практики</a:t>
            </a:r>
          </a:p>
          <a:p>
            <a:endParaRPr lang="ru-RU" dirty="0" smtClean="0"/>
          </a:p>
          <a:p>
            <a:endParaRPr lang="ru-RU" b="1" dirty="0" smtClean="0"/>
          </a:p>
          <a:p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6573242" y="1643605"/>
            <a:ext cx="4895056" cy="2743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/>
              <a:t>Акушерское дело</a:t>
            </a:r>
          </a:p>
          <a:p>
            <a:endParaRPr lang="ru-RU" b="1" dirty="0" smtClean="0"/>
          </a:p>
          <a:p>
            <a:r>
              <a:rPr lang="ru-RU" dirty="0" smtClean="0"/>
              <a:t>Хорошая базовая подготовка (ГКБ им.В.П. </a:t>
            </a:r>
            <a:r>
              <a:rPr lang="ru-RU" dirty="0" err="1" smtClean="0"/>
              <a:t>Демихова</a:t>
            </a:r>
            <a:r>
              <a:rPr lang="ru-RU" dirty="0" smtClean="0"/>
              <a:t>, ГБУЗ ГКБ им. С.С. Юдина)</a:t>
            </a:r>
          </a:p>
          <a:p>
            <a:r>
              <a:rPr lang="ru-RU" dirty="0" smtClean="0"/>
              <a:t>Недостаточное количество часов учебной практики и практических занятий </a:t>
            </a:r>
            <a:r>
              <a:rPr lang="ru-RU" dirty="0" smtClean="0"/>
              <a:t>на базах (ГБУЗ «ГВВ № </a:t>
            </a:r>
            <a:r>
              <a:rPr lang="ru-RU" sz="2400" dirty="0" smtClean="0"/>
              <a:t>2</a:t>
            </a:r>
            <a:r>
              <a:rPr lang="ru-RU" dirty="0" smtClean="0"/>
              <a:t> ДЗМ»)</a:t>
            </a:r>
          </a:p>
          <a:p>
            <a:endParaRPr lang="ru-RU" dirty="0" smtClean="0"/>
          </a:p>
          <a:p>
            <a:endParaRPr lang="ru-RU" b="1" dirty="0"/>
          </a:p>
        </p:txBody>
      </p:sp>
      <p:pic>
        <p:nvPicPr>
          <p:cNvPr id="2050" name="Picture 2" descr="https://www.yourcareeverywhere.com/content/dam/medhost/yce/images/life-stages/PregnancyChildbirth/42-1548756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4648" y="4436229"/>
            <a:ext cx="3044142" cy="1790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ÐÑÐ¾ÑÐµÑÑÐ¸Ñ Ð²ÑÐ°ÑÐ° ÑÑÐ°Ð»Ð° ÑÐ°Ð¼Ð¾Ð¹ Ð²Ð¾ÑÑÑÐµÐ±Ð¾Ð²Ð°Ð½Ð½Ð¾Ð¹ 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5236" y="4296318"/>
            <a:ext cx="2911715" cy="17629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46356" y="141790"/>
            <a:ext cx="10018713" cy="1752599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Основные замечания со стороны работодателя</a:t>
            </a:r>
            <a:endParaRPr lang="ru-RU" sz="36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08401" y="3917064"/>
            <a:ext cx="10018713" cy="3124201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«Дисциплина желает лучшего» (опоздания, неопрятный внешний вид, вредные привычки)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Безынициативность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Не соблюдение «</a:t>
            </a:r>
            <a:r>
              <a:rPr lang="ru-RU" b="1" dirty="0" err="1" smtClean="0"/>
              <a:t>сан-эпид</a:t>
            </a:r>
            <a:r>
              <a:rPr lang="ru-RU" b="1" dirty="0" smtClean="0"/>
              <a:t> режима» (ГБУЗ «ГВВ № </a:t>
            </a:r>
            <a:r>
              <a:rPr lang="ru-RU" sz="3200" b="1" dirty="0" smtClean="0"/>
              <a:t>2</a:t>
            </a:r>
            <a:r>
              <a:rPr lang="ru-RU" b="1" dirty="0" smtClean="0"/>
              <a:t> ДЗМ»)</a:t>
            </a:r>
          </a:p>
          <a:p>
            <a:pPr>
              <a:buFont typeface="Wingdings" pitchFamily="2" charset="2"/>
              <a:buChar char="Ø"/>
            </a:pPr>
            <a:endParaRPr lang="ru-RU" b="1" dirty="0" smtClean="0"/>
          </a:p>
          <a:p>
            <a:pPr>
              <a:buFont typeface="Wingdings" pitchFamily="2" charset="2"/>
              <a:buChar char="Ø"/>
            </a:pPr>
            <a:endParaRPr lang="ru-RU" b="1" dirty="0"/>
          </a:p>
        </p:txBody>
      </p:sp>
      <p:pic>
        <p:nvPicPr>
          <p:cNvPr id="1026" name="Picture 2" descr="http://uriston.com/wp-content/uploads/2018/07/kakie-sushhestvuyut-garantii-pri-prieme-na-rabot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9666" y="1450916"/>
            <a:ext cx="3676926" cy="244975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4782" y="222812"/>
            <a:ext cx="10018713" cy="1386069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Положительные стороны в подготовке молодых специалистов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6907" y="1636852"/>
            <a:ext cx="10018713" cy="2842551"/>
          </a:xfrm>
        </p:spPr>
        <p:txBody>
          <a:bodyPr>
            <a:normAutofit/>
          </a:bodyPr>
          <a:lstStyle/>
          <a:p>
            <a:r>
              <a:rPr lang="ru-RU" dirty="0" smtClean="0"/>
              <a:t>Высокая мотивация к работе</a:t>
            </a:r>
          </a:p>
          <a:p>
            <a:r>
              <a:rPr lang="ru-RU" dirty="0" smtClean="0"/>
              <a:t>Гибкость мышления</a:t>
            </a:r>
          </a:p>
          <a:p>
            <a:r>
              <a:rPr lang="ru-RU" dirty="0" smtClean="0"/>
              <a:t>Активная жизненная позиция</a:t>
            </a:r>
          </a:p>
          <a:p>
            <a:r>
              <a:rPr lang="ru-RU" dirty="0" smtClean="0"/>
              <a:t>Готовность к обучению новым технологиям </a:t>
            </a:r>
            <a:r>
              <a:rPr lang="ru-RU" dirty="0" smtClean="0"/>
              <a:t>с учетом современных научных достижений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8" name="Picture 4" descr="ÐÐµÐ´Ð¸ÑÐ¸Ð½ÑÐºÐ¸Ðµ Ð¸Ð½ÑÐ¾ÑÐ¼Ð°ÑÐ¸Ð¾Ð½Ð½ÑÐµ ÑÐµÑÐ½Ð¾Ð»Ð¾Ð³Ð¸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7023" y="4285527"/>
            <a:ext cx="3822217" cy="2149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6357" y="211238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Готовы ли Вы участвовать в подготовке конкурентоспособного выпускника в качестве руководителя?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6826" y="4391628"/>
            <a:ext cx="10018713" cy="2159644"/>
          </a:xfrm>
        </p:spPr>
        <p:txBody>
          <a:bodyPr/>
          <a:lstStyle/>
          <a:p>
            <a:r>
              <a:rPr lang="ru-RU" b="1" dirty="0" smtClean="0"/>
              <a:t>Наставничество, «круглые столы», конференции</a:t>
            </a:r>
          </a:p>
          <a:p>
            <a:r>
              <a:rPr lang="ru-RU" b="1" dirty="0" smtClean="0"/>
              <a:t>«Готовы участвовать во всех мероприятиях (экзаменах, конкурсах)».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26626" name="Picture 2" descr="http://hireclinic.com/wp-content/uploads/2014/11/healthca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31493">
            <a:off x="1776031" y="2002420"/>
            <a:ext cx="3258956" cy="2172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http://phytomedicine.kz/wp-content/uploads/2015/04/pic-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84711">
            <a:off x="7872281" y="2239846"/>
            <a:ext cx="3237160" cy="1940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7379" y="164939"/>
            <a:ext cx="10018713" cy="1752599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Что необходимо включить в учебно - воспитательный процесс для улучшения качества подготовки выпускников?</a:t>
            </a:r>
            <a:br>
              <a:rPr lang="ru-RU" sz="2800" b="1" dirty="0" smtClean="0"/>
            </a:br>
            <a:r>
              <a:rPr lang="ru-RU" sz="2800" b="1" dirty="0" smtClean="0"/>
              <a:t>(пожелания)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04228" y="2030392"/>
            <a:ext cx="10333443" cy="312420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b="1" dirty="0" smtClean="0"/>
              <a:t>Практико-ориентированное обучение, начиная с 1-х курсов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/>
              <a:t>Увеличение «практических работ на симуляторах» </a:t>
            </a:r>
          </a:p>
          <a:p>
            <a:pPr algn="just">
              <a:buFont typeface="Wingdings" pitchFamily="2" charset="2"/>
              <a:buChar char="ü"/>
            </a:pPr>
            <a:r>
              <a:rPr lang="ru-RU" b="1" dirty="0" smtClean="0"/>
              <a:t>«Организовать «Школу молодого специалиста», в рамках которой практикующие медицинские сестры знакомили бы студентов с особенностями работы тех или иных лечебных учреждениях, отделениях (стационары, амбулаторная сеть, диспансеры и т.д.); рассказывали о нюансах практической деятельности, для того чтобы они к выпуску определились где хотят работать и с дальнейшей организацией у студентов целевой </a:t>
            </a:r>
            <a:r>
              <a:rPr lang="ru-RU" b="1" dirty="0" smtClean="0"/>
              <a:t>практики» </a:t>
            </a:r>
            <a:r>
              <a:rPr lang="ru-RU" dirty="0" smtClean="0"/>
              <a:t>(</a:t>
            </a:r>
            <a:r>
              <a:rPr lang="ru-RU" b="1" dirty="0" smtClean="0"/>
              <a:t>ГБУЗ «ГВВ №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/>
              <a:t> ДЗМ»)</a:t>
            </a:r>
            <a:endParaRPr lang="ru-RU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07" y="5272418"/>
            <a:ext cx="2540759" cy="1585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avatars.mds.yandex.net/get-pdb/234183/07639d41-2e27-490d-942f-daf5161e73fd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962</TotalTime>
  <Words>366</Words>
  <Application>Microsoft Office PowerPoint</Application>
  <PresentationFormat>Произвольный</PresentationFormat>
  <Paragraphs>56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Parallax</vt:lpstr>
      <vt:lpstr>Молодой специалист глазами работодателя</vt:lpstr>
      <vt:lpstr>Цель анкетирования</vt:lpstr>
      <vt:lpstr>Портрет идеального выпускника (по мнению работодателя)</vt:lpstr>
      <vt:lpstr>Оценка базовой подготовки  (по мнению работодателя) </vt:lpstr>
      <vt:lpstr>Основные замечания со стороны работодателя</vt:lpstr>
      <vt:lpstr>Положительные стороны в подготовке молодых специалистов</vt:lpstr>
      <vt:lpstr>Готовы ли Вы участвовать в подготовке конкурентоспособного выпускника в качестве руководителя?</vt:lpstr>
      <vt:lpstr>Что необходимо включить в учебно - воспитательный процесс для улучшения качества подготовки выпускников? (пожелания)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75</cp:revision>
  <dcterms:created xsi:type="dcterms:W3CDTF">2014-09-12T02:11:33Z</dcterms:created>
  <dcterms:modified xsi:type="dcterms:W3CDTF">2019-04-11T10:48:13Z</dcterms:modified>
</cp:coreProperties>
</file>