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58" r:id="rId4"/>
    <p:sldId id="262" r:id="rId5"/>
    <p:sldId id="261" r:id="rId6"/>
    <p:sldId id="269" r:id="rId7"/>
    <p:sldId id="259" r:id="rId8"/>
    <p:sldId id="264" r:id="rId9"/>
    <p:sldId id="275" r:id="rId10"/>
    <p:sldId id="268" r:id="rId11"/>
    <p:sldId id="263" r:id="rId12"/>
    <p:sldId id="265" r:id="rId13"/>
    <p:sldId id="260" r:id="rId14"/>
    <p:sldId id="270" r:id="rId15"/>
    <p:sldId id="271" r:id="rId16"/>
    <p:sldId id="276" r:id="rId17"/>
    <p:sldId id="272" r:id="rId18"/>
    <p:sldId id="277" r:id="rId19"/>
    <p:sldId id="273" r:id="rId20"/>
    <p:sldId id="274" r:id="rId21"/>
    <p:sldId id="278" r:id="rId22"/>
    <p:sldId id="279" r:id="rId23"/>
    <p:sldId id="26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C6C12C3-8B6E-4541-9145-610FB28159D8}">
          <p14:sldIdLst>
            <p14:sldId id="257"/>
            <p14:sldId id="266"/>
            <p14:sldId id="258"/>
            <p14:sldId id="262"/>
            <p14:sldId id="261"/>
            <p14:sldId id="269"/>
            <p14:sldId id="259"/>
            <p14:sldId id="264"/>
            <p14:sldId id="275"/>
            <p14:sldId id="268"/>
            <p14:sldId id="263"/>
            <p14:sldId id="265"/>
            <p14:sldId id="260"/>
            <p14:sldId id="270"/>
            <p14:sldId id="271"/>
            <p14:sldId id="276"/>
            <p14:sldId id="272"/>
            <p14:sldId id="277"/>
            <p14:sldId id="273"/>
            <p14:sldId id="274"/>
          </p14:sldIdLst>
        </p14:section>
        <p14:section name="Раздел без заголовка" id="{D505E768-9BF1-465F-994D-DD94FFA4A9E7}">
          <p14:sldIdLst>
            <p14:sldId id="278"/>
            <p14:sldId id="279"/>
            <p14:sldId id="267"/>
          </p14:sldIdLst>
        </p14:section>
        <p14:section name="Раздел без заголовка" id="{3AD270EE-2105-4AAE-8818-F74A640B6420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20652921">
            <a:off x="774978" y="506603"/>
            <a:ext cx="247856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ДЕНЬ</a:t>
            </a:r>
            <a:r>
              <a:rPr lang="ru-RU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865373">
            <a:off x="4117838" y="829255"/>
            <a:ext cx="486062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ВЕЖЛИВОСТИ</a:t>
            </a:r>
            <a:endParaRPr lang="ru-RU" sz="6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051" y="2003985"/>
            <a:ext cx="5639611" cy="4229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308304" y="6237582"/>
            <a:ext cx="1584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Ланграф Е.Н.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92076"/>
            <a:ext cx="2664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3968" y="6488668"/>
            <a:ext cx="701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2021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709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34973"/>
            <a:ext cx="7776864" cy="5788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9032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7504" y="1166842"/>
            <a:ext cx="62646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"/>
              </a:rPr>
              <a:t>«Умей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Helvetica"/>
              </a:rPr>
              <a:t>в гости звать, умей и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elvetica"/>
              </a:rPr>
              <a:t>встречать»</a:t>
            </a:r>
          </a:p>
          <a:p>
            <a:pPr marL="285750" indent="-285750" fontAlgn="base">
              <a:buFont typeface="Wingdings" pitchFamily="2" charset="2"/>
              <a:buChar char="Ø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Helvetica"/>
            </a:endParaRPr>
          </a:p>
          <a:p>
            <a:pPr marL="285750" indent="-285750" fontAlgn="base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0000"/>
                </a:solidFill>
                <a:latin typeface="Helvetica"/>
              </a:rPr>
              <a:t>«В </a:t>
            </a:r>
            <a:r>
              <a:rPr lang="ru-RU" b="1" dirty="0">
                <a:solidFill>
                  <a:srgbClr val="000000"/>
                </a:solidFill>
                <a:latin typeface="Helvetica"/>
              </a:rPr>
              <a:t>гости ходить – надо и  к себе </a:t>
            </a:r>
            <a:r>
              <a:rPr lang="ru-RU" b="1" dirty="0" smtClean="0">
                <a:solidFill>
                  <a:srgbClr val="000000"/>
                </a:solidFill>
                <a:latin typeface="Helvetica"/>
              </a:rPr>
              <a:t>водить»</a:t>
            </a:r>
          </a:p>
          <a:p>
            <a:pPr fontAlgn="base"/>
            <a:endParaRPr lang="ru-RU" b="1" dirty="0" smtClean="0">
              <a:solidFill>
                <a:srgbClr val="000000"/>
              </a:solidFill>
              <a:latin typeface="Helvetica"/>
            </a:endParaRPr>
          </a:p>
          <a:p>
            <a:pPr marL="285750" indent="-285750" fontAlgn="base">
              <a:buFont typeface="Wingdings" pitchFamily="2" charset="2"/>
              <a:buChar char="Ø"/>
            </a:pPr>
            <a:r>
              <a:rPr lang="ru-RU" b="1" dirty="0" smtClean="0">
                <a:latin typeface="inherit"/>
              </a:rPr>
              <a:t>«В </a:t>
            </a:r>
            <a:r>
              <a:rPr lang="ru-RU" b="1" dirty="0">
                <a:latin typeface="inherit"/>
              </a:rPr>
              <a:t>чужом доме не будь приметлив, а будь </a:t>
            </a:r>
            <a:r>
              <a:rPr lang="ru-RU" b="1" dirty="0" smtClean="0">
                <a:latin typeface="inherit"/>
              </a:rPr>
              <a:t>приветлив»</a:t>
            </a:r>
          </a:p>
          <a:p>
            <a:pPr marL="285750" indent="-285750" fontAlgn="base">
              <a:buFont typeface="Wingdings" pitchFamily="2" charset="2"/>
              <a:buChar char="Ø"/>
            </a:pPr>
            <a:endParaRPr lang="ru-RU" b="1" dirty="0" smtClean="0">
              <a:latin typeface="inherit"/>
            </a:endParaRPr>
          </a:p>
          <a:p>
            <a:pPr marL="285750" indent="-285750" fontAlgn="base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0000"/>
                </a:solidFill>
                <a:latin typeface="Helvetica"/>
              </a:rPr>
              <a:t>«Потчевать </a:t>
            </a:r>
            <a:r>
              <a:rPr lang="ru-RU" b="1" dirty="0">
                <a:solidFill>
                  <a:srgbClr val="000000"/>
                </a:solidFill>
                <a:latin typeface="Helvetica"/>
              </a:rPr>
              <a:t>потчуй, а неволить не </a:t>
            </a:r>
            <a:r>
              <a:rPr lang="ru-RU" b="1" dirty="0" smtClean="0">
                <a:solidFill>
                  <a:srgbClr val="000000"/>
                </a:solidFill>
                <a:latin typeface="Helvetica"/>
              </a:rPr>
              <a:t>неволь»</a:t>
            </a:r>
          </a:p>
          <a:p>
            <a:pPr fontAlgn="base"/>
            <a:endParaRPr lang="ru-RU" b="1" dirty="0" smtClean="0">
              <a:solidFill>
                <a:srgbClr val="000000"/>
              </a:solidFill>
              <a:latin typeface="Helvetica"/>
            </a:endParaRPr>
          </a:p>
          <a:p>
            <a:pPr marL="285750" indent="-285750" fontAlgn="base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0000"/>
                </a:solidFill>
                <a:latin typeface="Verdana"/>
              </a:rPr>
              <a:t>«На </a:t>
            </a:r>
            <a:r>
              <a:rPr lang="ru-RU" b="1" dirty="0">
                <a:solidFill>
                  <a:srgbClr val="000000"/>
                </a:solidFill>
                <a:latin typeface="Verdana"/>
              </a:rPr>
              <a:t>добрый привет добрый и </a:t>
            </a:r>
            <a:r>
              <a:rPr lang="ru-RU" b="1" dirty="0" smtClean="0">
                <a:solidFill>
                  <a:srgbClr val="000000"/>
                </a:solidFill>
                <a:latin typeface="Verdana"/>
              </a:rPr>
              <a:t>ответ»</a:t>
            </a:r>
          </a:p>
          <a:p>
            <a:pPr fontAlgn="base"/>
            <a:endParaRPr lang="ru-RU" b="1" dirty="0" smtClean="0">
              <a:solidFill>
                <a:srgbClr val="000000"/>
              </a:solidFill>
              <a:latin typeface="Verdana"/>
            </a:endParaRPr>
          </a:p>
          <a:p>
            <a:pPr marL="285750" indent="-285750" fontAlgn="base">
              <a:buFont typeface="Wingdings" pitchFamily="2" charset="2"/>
              <a:buChar char="Ø"/>
            </a:pPr>
            <a:r>
              <a:rPr lang="ru-RU" b="1" dirty="0" smtClean="0">
                <a:latin typeface="Helvetica Neue"/>
              </a:rPr>
              <a:t>«Где </a:t>
            </a:r>
            <a:r>
              <a:rPr lang="ru-RU" b="1" dirty="0">
                <a:latin typeface="Helvetica Neue"/>
              </a:rPr>
              <a:t>рады, там не учащай, а где не рады - век не </a:t>
            </a:r>
            <a:r>
              <a:rPr lang="ru-RU" b="1" dirty="0" smtClean="0">
                <a:latin typeface="Helvetica Neue"/>
              </a:rPr>
              <a:t>бывай»</a:t>
            </a:r>
            <a:endParaRPr lang="ru-RU" b="1" dirty="0" smtClean="0">
              <a:latin typeface="Verdana"/>
            </a:endParaRPr>
          </a:p>
          <a:p>
            <a:pPr marL="285750" indent="-285750" fontAlgn="base">
              <a:buFont typeface="Wingdings" pitchFamily="2" charset="2"/>
              <a:buChar char="Ø"/>
            </a:pPr>
            <a:endParaRPr lang="ru-RU" b="1" dirty="0">
              <a:latin typeface="Verdana"/>
            </a:endParaRPr>
          </a:p>
          <a:p>
            <a:pPr marL="285750" indent="-285750" fontAlgn="base">
              <a:buFont typeface="Wingdings" pitchFamily="2" charset="2"/>
              <a:buChar char="Ø"/>
            </a:pPr>
            <a:r>
              <a:rPr lang="ru-RU" b="1" dirty="0" smtClean="0">
                <a:latin typeface="Helvetica Neue"/>
              </a:rPr>
              <a:t>«Непонимание возникает </a:t>
            </a:r>
            <a:r>
              <a:rPr lang="ru-RU" b="1" dirty="0">
                <a:latin typeface="Helvetica Neue"/>
              </a:rPr>
              <a:t>не там, где не хотят </a:t>
            </a:r>
            <a:r>
              <a:rPr lang="ru-RU" b="1" dirty="0" smtClean="0">
                <a:latin typeface="Helvetica Neue"/>
              </a:rPr>
              <a:t>понять, а </a:t>
            </a:r>
            <a:r>
              <a:rPr lang="ru-RU" b="1" dirty="0">
                <a:latin typeface="Helvetica Neue"/>
              </a:rPr>
              <a:t>там</a:t>
            </a:r>
            <a:r>
              <a:rPr lang="ru-RU" b="1" dirty="0" smtClean="0">
                <a:latin typeface="Helvetica Neue"/>
              </a:rPr>
              <a:t>, </a:t>
            </a:r>
            <a:r>
              <a:rPr lang="ru-RU" b="1" dirty="0">
                <a:latin typeface="Helvetica Neue"/>
              </a:rPr>
              <a:t>где не хотят </a:t>
            </a:r>
            <a:r>
              <a:rPr lang="ru-RU" b="1" dirty="0" smtClean="0">
                <a:latin typeface="Helvetica Neue"/>
              </a:rPr>
              <a:t>слышать»</a:t>
            </a:r>
            <a:endParaRPr lang="ru-RU" b="1" i="0" dirty="0">
              <a:effectLst/>
              <a:latin typeface="Helvetica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16632"/>
            <a:ext cx="6174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>
                <a:solidFill>
                  <a:srgbClr val="192B85"/>
                </a:solidFill>
                <a:latin typeface="Roboto Condensed"/>
                <a:ea typeface="+mj-ea"/>
                <a:cs typeface="+mj-cs"/>
              </a:rPr>
              <a:t>ПОСЛОВИЦЫ И ПОГОВОРКИ О КУЛЬТУРЕ </a:t>
            </a:r>
            <a:r>
              <a:rPr lang="ru-RU" sz="2800" b="1" cap="all" dirty="0" smtClean="0">
                <a:solidFill>
                  <a:srgbClr val="192B85"/>
                </a:solidFill>
                <a:latin typeface="Roboto Condensed"/>
                <a:ea typeface="+mj-ea"/>
                <a:cs typeface="+mj-cs"/>
              </a:rPr>
              <a:t>РЕЧИ .</a:t>
            </a:r>
            <a:endParaRPr lang="ru-RU" sz="28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708920"/>
            <a:ext cx="288032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382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91680" y="8022"/>
            <a:ext cx="53912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СКВЕРНОСЛОВИЕ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31352"/>
            <a:ext cx="6336704" cy="5377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99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01824" y="31264"/>
            <a:ext cx="77403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Сквернословие - это </a:t>
            </a:r>
            <a:r>
              <a:rPr lang="ru-RU" sz="2400" b="1" dirty="0">
                <a:solidFill>
                  <a:srgbClr val="FF0000"/>
                </a:solidFill>
              </a:rPr>
              <a:t>речь, наполненная неприличными выражениями, непристойными словами, бранью. У этого явления много определений: нецензурная брань, непечатные выражения, матерщина, нецензурная лексика и др. Но издревле матерщина в русском народе именуется сквернословием, от слова «скверна».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598" y="2352288"/>
            <a:ext cx="576064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919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22" y="728700"/>
            <a:ext cx="7471682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6853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022" y="3645024"/>
            <a:ext cx="4562450" cy="3103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40" y="116632"/>
            <a:ext cx="428056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06790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54975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07604" y="458956"/>
            <a:ext cx="712879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u="sng" dirty="0">
                <a:solidFill>
                  <a:srgbClr val="0070C0"/>
                </a:solidFill>
              </a:rPr>
              <a:t>Методами борьбы со сквернословием являются</a:t>
            </a:r>
            <a:r>
              <a:rPr lang="ru-RU" sz="2000" b="1" i="1" u="sng" dirty="0" smtClean="0">
                <a:solidFill>
                  <a:srgbClr val="0070C0"/>
                </a:solidFill>
              </a:rPr>
              <a:t>:</a:t>
            </a:r>
          </a:p>
          <a:p>
            <a:pPr algn="ctr"/>
            <a:endParaRPr lang="ru-RU" sz="2000" b="1" i="1" u="sng" dirty="0" smtClean="0">
              <a:solidFill>
                <a:srgbClr val="0070C0"/>
              </a:solidFill>
            </a:endParaRPr>
          </a:p>
          <a:p>
            <a:pPr marL="457200" indent="-457200">
              <a:buAutoNum type="arabicParenR"/>
            </a:pPr>
            <a:r>
              <a:rPr lang="ru-RU" sz="2000" b="1" dirty="0" smtClean="0">
                <a:solidFill>
                  <a:srgbClr val="0070C0"/>
                </a:solidFill>
              </a:rPr>
              <a:t>ужесточение </a:t>
            </a:r>
            <a:r>
              <a:rPr lang="ru-RU" sz="2000" b="1" dirty="0">
                <a:solidFill>
                  <a:srgbClr val="0070C0"/>
                </a:solidFill>
              </a:rPr>
              <a:t>закона о ненормативной лексике</a:t>
            </a:r>
            <a:r>
              <a:rPr lang="ru-RU" sz="2000" b="1" dirty="0" smtClean="0">
                <a:solidFill>
                  <a:srgbClr val="0070C0"/>
                </a:solidFill>
              </a:rPr>
              <a:t>;</a:t>
            </a:r>
          </a:p>
          <a:p>
            <a:endParaRPr lang="ru-RU" sz="2000" b="1" dirty="0" smtClean="0">
              <a:solidFill>
                <a:srgbClr val="0070C0"/>
              </a:solidFill>
            </a:endParaRPr>
          </a:p>
          <a:p>
            <a:r>
              <a:rPr lang="ru-RU" sz="2000" b="1" dirty="0" smtClean="0">
                <a:solidFill>
                  <a:srgbClr val="0070C0"/>
                </a:solidFill>
              </a:rPr>
              <a:t>2</a:t>
            </a:r>
            <a:r>
              <a:rPr lang="ru-RU" sz="2000" b="1" dirty="0">
                <a:solidFill>
                  <a:srgbClr val="0070C0"/>
                </a:solidFill>
              </a:rPr>
              <a:t>) формировать привычку грамотной и культурной речи за счёт чтения художественной литературы</a:t>
            </a:r>
            <a:r>
              <a:rPr lang="ru-RU" sz="2000" b="1" dirty="0" smtClean="0">
                <a:solidFill>
                  <a:srgbClr val="0070C0"/>
                </a:solidFill>
              </a:rPr>
              <a:t>;</a:t>
            </a:r>
          </a:p>
          <a:p>
            <a:endParaRPr lang="ru-RU" sz="2000" b="1" dirty="0" smtClean="0">
              <a:solidFill>
                <a:srgbClr val="0070C0"/>
              </a:solidFill>
            </a:endParaRPr>
          </a:p>
          <a:p>
            <a:r>
              <a:rPr lang="ru-RU" sz="2000" b="1" dirty="0" smtClean="0">
                <a:solidFill>
                  <a:srgbClr val="0070C0"/>
                </a:solidFill>
              </a:rPr>
              <a:t>3</a:t>
            </a:r>
            <a:r>
              <a:rPr lang="ru-RU" sz="2000" b="1" dirty="0">
                <a:solidFill>
                  <a:srgbClr val="0070C0"/>
                </a:solidFill>
              </a:rPr>
              <a:t>) Не дублировать ругательства словечками типа «елки-палки, блин, японский городовой</a:t>
            </a:r>
            <a:r>
              <a:rPr lang="ru-RU" sz="2000" b="1" dirty="0" smtClean="0">
                <a:solidFill>
                  <a:srgbClr val="0070C0"/>
                </a:solidFill>
              </a:rPr>
              <a:t>».</a:t>
            </a:r>
          </a:p>
          <a:p>
            <a:endParaRPr lang="ru-RU" sz="2000" b="1" dirty="0" smtClean="0">
              <a:solidFill>
                <a:srgbClr val="0070C0"/>
              </a:solidFill>
            </a:endParaRPr>
          </a:p>
          <a:p>
            <a:r>
              <a:rPr lang="ru-RU" sz="2000" b="1" dirty="0" smtClean="0">
                <a:solidFill>
                  <a:srgbClr val="0070C0"/>
                </a:solidFill>
              </a:rPr>
              <a:t>4</a:t>
            </a:r>
            <a:r>
              <a:rPr lang="ru-RU" sz="2000" b="1" dirty="0">
                <a:solidFill>
                  <a:srgbClr val="0070C0"/>
                </a:solidFill>
              </a:rPr>
              <a:t>) заучивание стихотворений, афоризмов и отрывков из произведений не столько для развития памяти, сколько для развития чувства художественного вкуса, чувства языка</a:t>
            </a:r>
            <a:r>
              <a:rPr lang="ru-RU" sz="2000" b="1" dirty="0" smtClean="0">
                <a:solidFill>
                  <a:srgbClr val="0070C0"/>
                </a:solidFill>
              </a:rPr>
              <a:t>;</a:t>
            </a:r>
          </a:p>
          <a:p>
            <a:endParaRPr lang="ru-RU" sz="2000" b="1" dirty="0" smtClean="0">
              <a:solidFill>
                <a:srgbClr val="0070C0"/>
              </a:solidFill>
            </a:endParaRPr>
          </a:p>
          <a:p>
            <a:r>
              <a:rPr lang="ru-RU" sz="2000" b="1" dirty="0" smtClean="0">
                <a:solidFill>
                  <a:srgbClr val="0070C0"/>
                </a:solidFill>
              </a:rPr>
              <a:t>5</a:t>
            </a:r>
            <a:r>
              <a:rPr lang="ru-RU" sz="2000" b="1" dirty="0">
                <a:solidFill>
                  <a:srgbClr val="0070C0"/>
                </a:solidFill>
              </a:rPr>
              <a:t>) посещение выставок, галерей и музеев, приобщение к духовной сфере общества</a:t>
            </a:r>
            <a:r>
              <a:rPr lang="ru-RU" sz="2000" b="1" dirty="0" smtClean="0">
                <a:solidFill>
                  <a:srgbClr val="0070C0"/>
                </a:solidFill>
              </a:rPr>
              <a:t>;</a:t>
            </a:r>
          </a:p>
          <a:p>
            <a:endParaRPr lang="ru-RU" sz="2000" b="1" dirty="0" smtClean="0">
              <a:solidFill>
                <a:srgbClr val="0070C0"/>
              </a:solidFill>
            </a:endParaRPr>
          </a:p>
          <a:p>
            <a:r>
              <a:rPr lang="ru-RU" sz="2000" b="1" dirty="0" smtClean="0">
                <a:solidFill>
                  <a:srgbClr val="0070C0"/>
                </a:solidFill>
              </a:rPr>
              <a:t>6</a:t>
            </a:r>
            <a:r>
              <a:rPr lang="ru-RU" sz="2000" b="1" dirty="0">
                <a:solidFill>
                  <a:srgbClr val="0070C0"/>
                </a:solidFill>
              </a:rPr>
              <a:t>) ужесточение цензуры: не заменять ругательства начальными буквами.</a:t>
            </a:r>
          </a:p>
        </p:txBody>
      </p:sp>
    </p:spTree>
    <p:extLst>
      <p:ext uri="{BB962C8B-B14F-4D97-AF65-F5344CB8AC3E}">
        <p14:creationId xmlns:p14="http://schemas.microsoft.com/office/powerpoint/2010/main" val="31270156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97716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838325"/>
            <a:ext cx="4762500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36712"/>
            <a:ext cx="612068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4533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6"/>
            <a:ext cx="92129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27770" y="836712"/>
            <a:ext cx="73265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>
                <a:solidFill>
                  <a:srgbClr val="000000"/>
                </a:solidFill>
                <a:latin typeface="Tahoma"/>
              </a:rPr>
              <a:t>Слово «вежливость» происходит от старославянского </a:t>
            </a:r>
            <a:r>
              <a:rPr lang="ru-RU" sz="2400" b="1" dirty="0">
                <a:solidFill>
                  <a:srgbClr val="000000"/>
                </a:solidFill>
                <a:latin typeface="Tahoma"/>
              </a:rPr>
              <a:t>«веже», </a:t>
            </a:r>
            <a:r>
              <a:rPr lang="ru-RU" sz="2400" dirty="0">
                <a:solidFill>
                  <a:srgbClr val="000000"/>
                </a:solidFill>
                <a:latin typeface="Tahoma"/>
              </a:rPr>
              <a:t>то есть </a:t>
            </a:r>
            <a:r>
              <a:rPr lang="ru-RU" sz="2400" b="1" dirty="0">
                <a:solidFill>
                  <a:srgbClr val="000000"/>
                </a:solidFill>
                <a:latin typeface="Tahoma"/>
              </a:rPr>
              <a:t>«знаток» .</a:t>
            </a:r>
          </a:p>
          <a:p>
            <a:pPr lvl="0" algn="ctr"/>
            <a:r>
              <a:rPr lang="ru-RU" sz="2400" dirty="0">
                <a:solidFill>
                  <a:srgbClr val="000000"/>
                </a:solidFill>
                <a:latin typeface="Tahoma"/>
              </a:rPr>
              <a:t>Быть вежливым означает знать, как себя вести. </a:t>
            </a:r>
          </a:p>
          <a:p>
            <a:pPr lvl="0" algn="ctr"/>
            <a:r>
              <a:rPr lang="ru-RU" sz="2400" b="1" dirty="0">
                <a:solidFill>
                  <a:srgbClr val="000000"/>
                </a:solidFill>
                <a:latin typeface="Tahoma"/>
              </a:rPr>
              <a:t>Вежливость</a:t>
            </a:r>
            <a:r>
              <a:rPr lang="ru-RU" sz="2400" dirty="0">
                <a:solidFill>
                  <a:srgbClr val="000000"/>
                </a:solidFill>
                <a:latin typeface="Tahoma"/>
              </a:rPr>
              <a:t> — это моральное качество человека, для которого уважение к людям является повседневной нормой поведения и привычным способом обращения с окружающими.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7461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03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116632"/>
            <a:ext cx="72008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СО СКВЕРНОСЛОВИЕМ НУЖНО БОРОТЬСЯ И КАЖДЫЙ ДОЛЖЕН </a:t>
            </a: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ЗНАТЬ , ЧТО </a:t>
            </a: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ЭТО НЕ </a:t>
            </a: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КУЛЬТУРНО !</a:t>
            </a:r>
            <a:endParaRPr lang="ru-RU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177" y="2780928"/>
            <a:ext cx="5397645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95613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39"/>
            <a:ext cx="8784976" cy="648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51236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8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6206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86" y="548680"/>
            <a:ext cx="792088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071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185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6" y="1338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474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776864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2790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832"/>
            <a:ext cx="9144000" cy="6888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586" y="671691"/>
            <a:ext cx="931594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ahoma"/>
              </a:rPr>
              <a:t>1</a:t>
            </a:r>
            <a:r>
              <a:rPr lang="ru-RU" b="1" dirty="0">
                <a:solidFill>
                  <a:srgbClr val="FF0000"/>
                </a:solidFill>
                <a:latin typeface="Tahoma"/>
              </a:rPr>
              <a:t>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Приветствуйте с улыбкой всех людей.</a:t>
            </a:r>
          </a:p>
          <a:p>
            <a:r>
              <a:rPr lang="ru-RU" b="1" dirty="0">
                <a:solidFill>
                  <a:srgbClr val="FF0000"/>
                </a:solidFill>
                <a:latin typeface="Tahoma"/>
              </a:rPr>
              <a:t>2. 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Здоровайтесь первыми.</a:t>
            </a:r>
          </a:p>
          <a:p>
            <a:r>
              <a:rPr lang="ru-RU" b="1" dirty="0">
                <a:solidFill>
                  <a:srgbClr val="FF0000"/>
                </a:solidFill>
                <a:latin typeface="Tahoma"/>
              </a:rPr>
              <a:t>3. 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Никогда не заставляйте Вас ждать.</a:t>
            </a:r>
          </a:p>
          <a:p>
            <a:r>
              <a:rPr lang="ru-RU" b="1" dirty="0">
                <a:solidFill>
                  <a:srgbClr val="FF0000"/>
                </a:solidFill>
                <a:latin typeface="Tahoma"/>
              </a:rPr>
              <a:t>4. 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Проявляйте радость при встрече.</a:t>
            </a:r>
          </a:p>
          <a:p>
            <a:r>
              <a:rPr lang="ru-RU" b="1" dirty="0">
                <a:solidFill>
                  <a:srgbClr val="FF0000"/>
                </a:solidFill>
                <a:latin typeface="Tahoma"/>
              </a:rPr>
              <a:t>5. 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Поинтересуйтесь «Как дела?» или «Все ли хорошо?»</a:t>
            </a:r>
          </a:p>
          <a:p>
            <a:r>
              <a:rPr lang="ru-RU" b="1" dirty="0">
                <a:solidFill>
                  <a:srgbClr val="FF0000"/>
                </a:solidFill>
                <a:latin typeface="Tahoma"/>
              </a:rPr>
              <a:t>6. 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Если эти вопросы адресованы Вам, то сначала поблагодарите собеседника за проявленное внимание, ответив: «Спасибо, все хорошо».</a:t>
            </a:r>
          </a:p>
          <a:p>
            <a:r>
              <a:rPr lang="ru-RU" b="1" dirty="0">
                <a:solidFill>
                  <a:srgbClr val="FF0000"/>
                </a:solidFill>
                <a:latin typeface="Tahoma"/>
              </a:rPr>
              <a:t>7. 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Любое обращение к человеку начинайте со слова «извините» или фразы: «Простите, могу ли я…».</a:t>
            </a:r>
          </a:p>
          <a:p>
            <a:r>
              <a:rPr lang="ru-RU" b="1" dirty="0">
                <a:solidFill>
                  <a:srgbClr val="FF0000"/>
                </a:solidFill>
                <a:latin typeface="Tahoma"/>
              </a:rPr>
              <a:t>8. 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Если Вы знаете, как зовут Вашего собеседника, обращайтесь к нему всегда по имени.</a:t>
            </a:r>
          </a:p>
          <a:p>
            <a:r>
              <a:rPr lang="ru-RU" b="1" dirty="0">
                <a:solidFill>
                  <a:srgbClr val="FF0000"/>
                </a:solidFill>
                <a:latin typeface="Tahoma"/>
              </a:rPr>
              <a:t>9. 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Обращайтесь к человеку так, как он Вам представился, не переиначивайте его имя.</a:t>
            </a:r>
          </a:p>
          <a:p>
            <a:r>
              <a:rPr lang="ru-RU" b="1" dirty="0">
                <a:solidFill>
                  <a:srgbClr val="FF0000"/>
                </a:solidFill>
                <a:latin typeface="Tahoma"/>
              </a:rPr>
              <a:t>10. 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Если к Вам обращаются стоя, то, если Вы сидите, обязательно встаньте.</a:t>
            </a:r>
          </a:p>
          <a:p>
            <a:r>
              <a:rPr lang="ru-RU" b="1" dirty="0">
                <a:solidFill>
                  <a:srgbClr val="FF0000"/>
                </a:solidFill>
                <a:latin typeface="Tahoma"/>
              </a:rPr>
              <a:t>11. 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Если к Вам обращаются сидя, а Вы стоите, то присядьте напротив или рядом с собеседником, или слегка наклонитесь к нему.</a:t>
            </a:r>
          </a:p>
          <a:p>
            <a:r>
              <a:rPr lang="ru-RU" b="1" dirty="0">
                <a:solidFill>
                  <a:srgbClr val="FF0000"/>
                </a:solidFill>
                <a:latin typeface="Tahoma"/>
              </a:rPr>
              <a:t>12. 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Будьте предупредительны: если Вам нужно отлучиться, то сообщите собеседнику, через какое время Вы вернетесь к нему.</a:t>
            </a:r>
          </a:p>
          <a:p>
            <a:r>
              <a:rPr lang="ru-RU" b="1" dirty="0">
                <a:solidFill>
                  <a:srgbClr val="FF0000"/>
                </a:solidFill>
                <a:latin typeface="Tahoma"/>
              </a:rPr>
              <a:t>13. 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Благодарите за общение с Вами в конце беседы: «С Вами было приятно общаться» или: «С Вами было приятно провести время» и т.д.</a:t>
            </a:r>
          </a:p>
          <a:p>
            <a:r>
              <a:rPr lang="ru-RU" b="1" dirty="0">
                <a:solidFill>
                  <a:srgbClr val="FF0000"/>
                </a:solidFill>
                <a:latin typeface="Tahoma"/>
              </a:rPr>
              <a:t>14. 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Если Вы подаете какой-либо предмет, сопровождайте этот жест вежливыми словами «пожалуйста», «прошу Вас</a:t>
            </a:r>
            <a:r>
              <a:rPr lang="ru-RU" dirty="0" smtClean="0">
                <a:solidFill>
                  <a:srgbClr val="FF0000"/>
                </a:solidFill>
                <a:latin typeface="Tahoma"/>
              </a:rPr>
              <a:t>».</a:t>
            </a:r>
            <a:endParaRPr lang="ru-RU" dirty="0">
              <a:solidFill>
                <a:srgbClr val="FF0000"/>
              </a:solidFill>
              <a:latin typeface="Tahoma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5679" y="27314"/>
            <a:ext cx="55354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28 ПРАВИЛ ВЕЖЛИВОСТИ :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291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17693"/>
            <a:ext cx="921702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FF0000"/>
                </a:solidFill>
                <a:latin typeface="Tahoma"/>
              </a:rPr>
              <a:t>15. 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Уступайте дорогу, наклоном головы либо жестом, предлагая человеку пройти вперед, сопровождая этот жест внимания словами вежливости.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latin typeface="Tahoma"/>
              </a:rPr>
              <a:t>16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. Проявляйте гостеприимство: для пришедших к Вам впервые организуйте небольшую экскурсию по незнакомому пространству, сопровождая ее рассказами и интересными историями о вашей компании.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latin typeface="Tahoma"/>
              </a:rPr>
              <a:t>17. 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Проявляйте дружелюбие и готовность помочь в любых ситуациях.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latin typeface="Tahoma"/>
              </a:rPr>
              <a:t>18. 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Выполняйте свои обещания.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latin typeface="Tahoma"/>
              </a:rPr>
              <a:t>19. 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Будьте внимательными к желаниям гостей или клиентов.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latin typeface="Tahoma"/>
              </a:rPr>
              <a:t>20. 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Окружайте гостей заботой, создавая комфортную обстановку для них.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latin typeface="Tahoma"/>
              </a:rPr>
              <a:t>21. 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Если в предыдущий визит Ваш собеседник рассказал о предстоящем важном для него мероприятии, поинтересуйтесь при новой встрече, успешно ли оно прошло?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latin typeface="Tahoma"/>
              </a:rPr>
              <a:t>22. 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Если Вам захотелось сделать кому-нибудь комплимент, не откладывайте это на потом: «Позвольте, я Вам сделаю комплимент, мне очень нравится, как Вы сегодня выглядите!»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latin typeface="Tahoma"/>
              </a:rPr>
              <a:t>23. 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Будьте одинаково любезны и радушны со всеми присутствующими.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latin typeface="Tahoma"/>
              </a:rPr>
              <a:t>24. 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Если Вы общаетесь с кем-либо, и в это время к Вам обращается кто-то еще, извинитесь перед своим собеседником, прежде чем уделить внимание другому.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latin typeface="Tahoma"/>
              </a:rPr>
              <a:t>25. 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Когда звучат комплименты в Ваш адрес, скажите, что Вам очень приятно это слышать, и ответьте достойным комплиментом.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latin typeface="Tahoma"/>
              </a:rPr>
              <a:t>26. 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Постарайтесь сделать общение с Вами максимально приятным и теплым.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latin typeface="Tahoma"/>
              </a:rPr>
              <a:t>27. </a:t>
            </a:r>
            <a:r>
              <a:rPr lang="ru-RU" dirty="0">
                <a:solidFill>
                  <a:srgbClr val="FF0000"/>
                </a:solidFill>
                <a:latin typeface="Tahoma"/>
              </a:rPr>
              <a:t>Провожайте всех, с кем Вы общались, поблагодарив за визит и за особое внимание к Вам, открывая двери уходящим.</a:t>
            </a:r>
          </a:p>
          <a:p>
            <a:pPr lvl="0"/>
            <a:r>
              <a:rPr lang="ru-RU" b="1" dirty="0">
                <a:latin typeface="Tahoma"/>
              </a:rPr>
              <a:t>28. Помните, что правила вежливости никто и никогда не отменял!</a:t>
            </a:r>
          </a:p>
        </p:txBody>
      </p:sp>
    </p:spTree>
    <p:extLst>
      <p:ext uri="{BB962C8B-B14F-4D97-AF65-F5344CB8AC3E}">
        <p14:creationId xmlns:p14="http://schemas.microsoft.com/office/powerpoint/2010/main" val="147020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904"/>
            <a:ext cx="9144000" cy="6883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48398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256</Words>
  <Application>Microsoft Office PowerPoint</Application>
  <PresentationFormat>Экран (4:3)</PresentationFormat>
  <Paragraphs>68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4" baseType="lpstr">
      <vt:lpstr>Arial</vt:lpstr>
      <vt:lpstr>Calibri</vt:lpstr>
      <vt:lpstr>Helvetica</vt:lpstr>
      <vt:lpstr>Helvetica Neue</vt:lpstr>
      <vt:lpstr>inherit</vt:lpstr>
      <vt:lpstr>Roboto Condensed</vt:lpstr>
      <vt:lpstr>Tahoma</vt:lpstr>
      <vt:lpstr>Times New Roman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Student</dc:creator>
  <cp:lastModifiedBy>Екатерина Николаевна Ланграф</cp:lastModifiedBy>
  <cp:revision>14</cp:revision>
  <dcterms:created xsi:type="dcterms:W3CDTF">2017-01-26T08:11:47Z</dcterms:created>
  <dcterms:modified xsi:type="dcterms:W3CDTF">2024-02-26T09:56:58Z</dcterms:modified>
</cp:coreProperties>
</file>