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4" r:id="rId3"/>
    <p:sldId id="260" r:id="rId4"/>
    <p:sldId id="257" r:id="rId5"/>
    <p:sldId id="259" r:id="rId6"/>
    <p:sldId id="258" r:id="rId7"/>
    <p:sldId id="263" r:id="rId8"/>
    <p:sldId id="265" r:id="rId9"/>
    <p:sldId id="261" r:id="rId10"/>
    <p:sldId id="262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Потому что хочу работать в медицине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63154670970581E-2"/>
                  <c:y val="0.130600740783855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F6F9-49F8-BBAF-54EF3F1434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F9-49F8-BBAF-54EF3F14348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Так захотели родители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1617713183934184E-3"/>
                  <c:y val="9.7050953004917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6F9-49F8-BBAF-54EF3F1434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F9-49F8-BBAF-54EF3F14348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поступил в другое учебное заведение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152689331873709E-2"/>
                  <c:y val="1.1260663241979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6F9-49F8-BBAF-54EF3F1434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F9-49F8-BBAF-54EF3F1434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4962816"/>
        <c:axId val="94964736"/>
        <c:axId val="0"/>
      </c:bar3DChart>
      <c:catAx>
        <c:axId val="949628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964736"/>
        <c:crosses val="autoZero"/>
        <c:auto val="1"/>
        <c:lblAlgn val="ctr"/>
        <c:lblOffset val="100"/>
        <c:noMultiLvlLbl val="0"/>
      </c:catAx>
      <c:valAx>
        <c:axId val="9496473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9496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296325235991753"/>
          <c:y val="0.40303059533165086"/>
          <c:w val="0.27942773429445222"/>
          <c:h val="0.240955076018886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695392242636666E-2"/>
          <c:y val="8.4887459807074045E-2"/>
          <c:w val="0.68486548556430571"/>
          <c:h val="0.798580955515608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3.0092592592592591E-2"/>
                  <c:y val="-5.31815837430801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2D3-4D90-8356-5ECCB3E18B85}"/>
                </c:ext>
              </c:extLst>
            </c:dLbl>
            <c:dLbl>
              <c:idx val="2"/>
              <c:layout>
                <c:manualLayout>
                  <c:x val="1.157407407407408E-2"/>
                  <c:y val="-1.1904761904761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D3-4D90-8356-5ECCB3E18B85}"/>
                </c:ext>
              </c:extLst>
            </c:dLbl>
            <c:dLbl>
              <c:idx val="3"/>
              <c:layout>
                <c:manualLayout>
                  <c:x val="4.6296296296296632E-3"/>
                  <c:y val="-3.174603174603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2D3-4D90-8356-5ECCB3E18B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2D3-4D90-8356-5ECCB3E18B8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3.2407407407407364E-2"/>
                  <c:y val="-4.7836880651927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2D3-4D90-8356-5ECCB3E18B85}"/>
                </c:ext>
              </c:extLst>
            </c:dLbl>
            <c:dLbl>
              <c:idx val="2"/>
              <c:layout>
                <c:manualLayout>
                  <c:x val="9.2592592592593698E-3"/>
                  <c:y val="-3.174603174603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2D3-4D90-8356-5ECCB3E18B85}"/>
                </c:ext>
              </c:extLst>
            </c:dLbl>
            <c:dLbl>
              <c:idx val="3"/>
              <c:layout>
                <c:manualLayout>
                  <c:x val="1.157407407407416E-2"/>
                  <c:y val="-1.1904761904761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2D3-4D90-8356-5ECCB3E18B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2D3-4D90-8356-5ECCB3E18B8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допустимая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2.3148148148148147E-2"/>
                  <c:y val="-7.499455581152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02D3-4D90-8356-5ECCB3E18B85}"/>
                </c:ext>
              </c:extLst>
            </c:dLbl>
            <c:dLbl>
              <c:idx val="2"/>
              <c:layout>
                <c:manualLayout>
                  <c:x val="3.857903178769342E-3"/>
                  <c:y val="-8.59488062384487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2D3-4D90-8356-5ECCB3E18B85}"/>
                </c:ext>
              </c:extLst>
            </c:dLbl>
            <c:dLbl>
              <c:idx val="3"/>
              <c:layout>
                <c:manualLayout>
                  <c:x val="1.157407407407408E-2"/>
                  <c:y val="-2.3809523809523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2D3-4D90-8356-5ECCB3E18B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02D3-4D90-8356-5ECCB3E18B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6143744"/>
        <c:axId val="86146432"/>
        <c:axId val="0"/>
      </c:bar3DChart>
      <c:catAx>
        <c:axId val="86143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6146432"/>
        <c:crosses val="autoZero"/>
        <c:auto val="1"/>
        <c:lblAlgn val="ctr"/>
        <c:lblOffset val="100"/>
        <c:noMultiLvlLbl val="0"/>
      </c:catAx>
      <c:valAx>
        <c:axId val="861464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86143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18818654612617"/>
          <c:y val="0.41007549940501808"/>
          <c:w val="0.21885887527947895"/>
          <c:h val="0.329044940122036"/>
        </c:manualLayout>
      </c:layout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695392242636666E-2"/>
          <c:y val="8.4887459807074045E-2"/>
          <c:w val="0.68486548556430571"/>
          <c:h val="0.798580955515608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3.0092592592592591E-2"/>
                  <c:y val="-5.31815837430801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9DE-41A4-943E-10BF4EB607F0}"/>
                </c:ext>
              </c:extLst>
            </c:dLbl>
            <c:dLbl>
              <c:idx val="2"/>
              <c:layout>
                <c:manualLayout>
                  <c:x val="1.157407407407408E-2"/>
                  <c:y val="-1.1904761904761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DE-41A4-943E-10BF4EB607F0}"/>
                </c:ext>
              </c:extLst>
            </c:dLbl>
            <c:dLbl>
              <c:idx val="3"/>
              <c:layout>
                <c:manualLayout>
                  <c:x val="4.6296296296296632E-3"/>
                  <c:y val="-3.174603174603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9DE-41A4-943E-10BF4EB607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Сестринское дело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9DE-41A4-943E-10BF4EB607F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3.2407407407407364E-2"/>
                  <c:y val="-4.7836880651927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9DE-41A4-943E-10BF4EB607F0}"/>
                </c:ext>
              </c:extLst>
            </c:dLbl>
            <c:dLbl>
              <c:idx val="2"/>
              <c:layout>
                <c:manualLayout>
                  <c:x val="9.2592592592593698E-3"/>
                  <c:y val="-3.174603174603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9DE-41A4-943E-10BF4EB607F0}"/>
                </c:ext>
              </c:extLst>
            </c:dLbl>
            <c:dLbl>
              <c:idx val="3"/>
              <c:layout>
                <c:manualLayout>
                  <c:x val="1.157407407407416E-2"/>
                  <c:y val="-1.1904761904761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9DE-41A4-943E-10BF4EB607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Сестринское дело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9DE-41A4-943E-10BF4EB607F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допустимая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2.3148148148148147E-2"/>
                  <c:y val="-7.499455581152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C9DE-41A4-943E-10BF4EB607F0}"/>
                </c:ext>
              </c:extLst>
            </c:dLbl>
            <c:dLbl>
              <c:idx val="2"/>
              <c:layout>
                <c:manualLayout>
                  <c:x val="3.857903178769342E-3"/>
                  <c:y val="-8.59488062384487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9DE-41A4-943E-10BF4EB607F0}"/>
                </c:ext>
              </c:extLst>
            </c:dLbl>
            <c:dLbl>
              <c:idx val="3"/>
              <c:layout>
                <c:manualLayout>
                  <c:x val="1.157407407407408E-2"/>
                  <c:y val="-2.3809523809523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9DE-41A4-943E-10BF4EB607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Сестринское дело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C9DE-41A4-943E-10BF4EB607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6143744"/>
        <c:axId val="86146432"/>
        <c:axId val="0"/>
      </c:bar3DChart>
      <c:catAx>
        <c:axId val="86143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6146432"/>
        <c:crosses val="autoZero"/>
        <c:auto val="1"/>
        <c:lblAlgn val="ctr"/>
        <c:lblOffset val="100"/>
        <c:noMultiLvlLbl val="0"/>
      </c:catAx>
      <c:valAx>
        <c:axId val="861464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86143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18818654612617"/>
          <c:y val="0.41007549940501808"/>
          <c:w val="0.21885887527947895"/>
          <c:h val="0.329044940122036"/>
        </c:manualLayout>
      </c:layout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Тревожность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53A-489C-9F55-F442642C6C18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53A-489C-9F55-F442642C6C18}"/>
              </c:ext>
            </c:extLst>
          </c:dPt>
          <c:dPt>
            <c:idx val="2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53A-489C-9F55-F442642C6C18}"/>
              </c:ext>
            </c:extLst>
          </c:dPt>
          <c:dLbls>
            <c:dLbl>
              <c:idx val="0"/>
              <c:layout>
                <c:manualLayout>
                  <c:x val="-0.14274534976606185"/>
                  <c:y val="-0.155589843859520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53A-489C-9F55-F442642C6C18}"/>
                </c:ext>
              </c:extLst>
            </c:dLbl>
            <c:dLbl>
              <c:idx val="1"/>
              <c:layout>
                <c:manualLayout>
                  <c:x val="0.14226358933394201"/>
                  <c:y val="1.26099144676878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53A-489C-9F55-F442642C6C18}"/>
                </c:ext>
              </c:extLst>
            </c:dLbl>
            <c:dLbl>
              <c:idx val="2"/>
              <c:layout>
                <c:manualLayout>
                  <c:x val="2.1276674654798586E-2"/>
                  <c:y val="8.9572678564616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53A-489C-9F55-F442642C6C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высокий уровень  тревожности</c:v>
                </c:pt>
                <c:pt idx="1">
                  <c:v>средний уровень тревожности</c:v>
                </c:pt>
                <c:pt idx="2">
                  <c:v>низкий уровень тревожности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0.61</c:v>
                </c:pt>
                <c:pt idx="1">
                  <c:v>0.34</c:v>
                </c:pt>
                <c:pt idx="2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53A-489C-9F55-F442642C6C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r>
              <a:rPr lang="ru-RU" sz="1800">
                <a:latin typeface="Times New Roman" pitchFamily="18" charset="0"/>
                <a:cs typeface="Times New Roman" pitchFamily="18" charset="0"/>
              </a:rPr>
              <a:t>Профпригодность</a:t>
            </a:r>
          </a:p>
        </c:rich>
      </c:tx>
      <c:layout>
        <c:manualLayout>
          <c:xMode val="edge"/>
          <c:yMode val="edge"/>
          <c:x val="0.42995245735571042"/>
          <c:y val="1.6870798905390685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профпригодность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 w="25400" cap="flat" cmpd="sng" algn="ctr">
                <a:solidFill>
                  <a:schemeClr val="accent6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1-D44F-48A0-A3A2-56F99A377A3D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3-D44F-48A0-A3A2-56F99A377A3D}"/>
              </c:ext>
            </c:extLst>
          </c:dPt>
          <c:dLbls>
            <c:dLbl>
              <c:idx val="0"/>
              <c:layout>
                <c:manualLayout>
                  <c:x val="6.1336251985191987E-3"/>
                  <c:y val="-5.3990984528458956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/>
                      <a:t>89%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360428962690919E-2"/>
                      <c:h val="6.77643756033192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D44F-48A0-A3A2-56F99A377A3D}"/>
                </c:ext>
              </c:extLst>
            </c:dLbl>
            <c:dLbl>
              <c:idx val="1"/>
              <c:layout>
                <c:manualLayout>
                  <c:x val="2.5462962962962996E-2"/>
                  <c:y val="-5.1587301587301577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/>
                      <a:t>7%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44F-48A0-A3A2-56F99A377A3D}"/>
                </c:ext>
              </c:extLst>
            </c:dLbl>
            <c:dLbl>
              <c:idx val="2"/>
              <c:layout>
                <c:manualLayout>
                  <c:x val="1.8518518518518556E-2"/>
                  <c:y val="-8.3333333333333398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/>
                      <a:t>4%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44F-48A0-A3A2-56F99A377A3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рекомендован</c:v>
                </c:pt>
                <c:pt idx="1">
                  <c:v>условно рекомендован</c:v>
                </c:pt>
                <c:pt idx="2">
                  <c:v>не рекомендован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0.89</c:v>
                </c:pt>
                <c:pt idx="1">
                  <c:v>7.0000000000000007E-2</c:v>
                </c:pt>
                <c:pt idx="2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44F-48A0-A3A2-56F99A377A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4292736"/>
        <c:axId val="84295040"/>
        <c:axId val="0"/>
      </c:bar3DChart>
      <c:catAx>
        <c:axId val="84292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4295040"/>
        <c:crosses val="autoZero"/>
        <c:auto val="1"/>
        <c:lblAlgn val="ctr"/>
        <c:lblOffset val="100"/>
        <c:noMultiLvlLbl val="0"/>
      </c:catAx>
      <c:valAx>
        <c:axId val="842950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842927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775586178657276E-2"/>
                  <c:y val="-5.61112348068348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B15-4172-A8AA-29D4A5217F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15-4172-A8AA-29D4A5217F1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2.1456598031620821E-2"/>
                  <c:y val="-1.844640374163866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0668957310257949E-2"/>
                      <c:h val="3.777589845976673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B15-4172-A8AA-29D4A5217F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B15-4172-A8AA-29D4A5217F1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допустимый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8875727486514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B15-4172-A8AA-29D4A5217F17}"/>
                </c:ext>
              </c:extLst>
            </c:dLbl>
            <c:dLbl>
              <c:idx val="2"/>
              <c:layout>
                <c:manualLayout>
                  <c:x val="7.7160493827160967E-3"/>
                  <c:y val="-5.14469453376215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B15-4172-A8AA-29D4A5217F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B15-4172-A8AA-29D4A5217F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8212224"/>
        <c:axId val="88213760"/>
        <c:axId val="0"/>
      </c:bar3DChart>
      <c:catAx>
        <c:axId val="8821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8213760"/>
        <c:crosses val="autoZero"/>
        <c:auto val="1"/>
        <c:lblAlgn val="ctr"/>
        <c:lblOffset val="100"/>
        <c:noMultiLvlLbl val="0"/>
      </c:catAx>
      <c:valAx>
        <c:axId val="8821376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821222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695392242636666E-2"/>
          <c:y val="8.4887459807074045E-2"/>
          <c:w val="0.68486548556430571"/>
          <c:h val="0.798580955515608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3.0092592592592591E-2"/>
                  <c:y val="-5.31815837430801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D2C-4A68-B592-679457D8417A}"/>
                </c:ext>
              </c:extLst>
            </c:dLbl>
            <c:dLbl>
              <c:idx val="2"/>
              <c:layout>
                <c:manualLayout>
                  <c:x val="1.157407407407408E-2"/>
                  <c:y val="-1.1904761904761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D2C-4A68-B592-679457D8417A}"/>
                </c:ext>
              </c:extLst>
            </c:dLbl>
            <c:dLbl>
              <c:idx val="3"/>
              <c:layout>
                <c:manualLayout>
                  <c:x val="4.6296296296296632E-3"/>
                  <c:y val="-3.174603174603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D2C-4A68-B592-679457D841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D2C-4A68-B592-679457D8417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3.2407407407407364E-2"/>
                  <c:y val="-4.7836880651927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D2C-4A68-B592-679457D8417A}"/>
                </c:ext>
              </c:extLst>
            </c:dLbl>
            <c:dLbl>
              <c:idx val="2"/>
              <c:layout>
                <c:manualLayout>
                  <c:x val="9.2592592592593698E-3"/>
                  <c:y val="-3.174603174603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D2C-4A68-B592-679457D8417A}"/>
                </c:ext>
              </c:extLst>
            </c:dLbl>
            <c:dLbl>
              <c:idx val="3"/>
              <c:layout>
                <c:manualLayout>
                  <c:x val="1.157407407407416E-2"/>
                  <c:y val="-1.1904761904761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D2C-4A68-B592-679457D841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D2C-4A68-B592-679457D8417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допустимая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2.3148148148148147E-2"/>
                  <c:y val="-7.499455581152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0D2C-4A68-B592-679457D8417A}"/>
                </c:ext>
              </c:extLst>
            </c:dLbl>
            <c:dLbl>
              <c:idx val="2"/>
              <c:layout>
                <c:manualLayout>
                  <c:x val="3.857903178769342E-3"/>
                  <c:y val="-8.59488062384487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D2C-4A68-B592-679457D8417A}"/>
                </c:ext>
              </c:extLst>
            </c:dLbl>
            <c:dLbl>
              <c:idx val="3"/>
              <c:layout>
                <c:manualLayout>
                  <c:x val="1.157407407407408E-2"/>
                  <c:y val="-2.3809523809523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D2C-4A68-B592-679457D841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Акушерское дело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0D2C-4A68-B592-679457D841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6143744"/>
        <c:axId val="86146432"/>
        <c:axId val="0"/>
      </c:bar3DChart>
      <c:catAx>
        <c:axId val="86143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6146432"/>
        <c:crosses val="autoZero"/>
        <c:auto val="1"/>
        <c:lblAlgn val="ctr"/>
        <c:lblOffset val="100"/>
        <c:noMultiLvlLbl val="0"/>
      </c:catAx>
      <c:valAx>
        <c:axId val="861464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86143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18818654612617"/>
          <c:y val="0.41007549940501808"/>
          <c:w val="0.21885887527947895"/>
          <c:h val="0.329044940122036"/>
        </c:manualLayout>
      </c:layout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Тревожность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E5F-4389-A482-10EF6859BF1B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E5F-4389-A482-10EF6859BF1B}"/>
              </c:ext>
            </c:extLst>
          </c:dPt>
          <c:dPt>
            <c:idx val="2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1E5F-4389-A482-10EF6859BF1B}"/>
              </c:ext>
            </c:extLst>
          </c:dPt>
          <c:dLbls>
            <c:dLbl>
              <c:idx val="0"/>
              <c:layout>
                <c:manualLayout>
                  <c:x val="-9.4436218570504771E-2"/>
                  <c:y val="5.16337733359256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E5F-4389-A482-10EF6859BF1B}"/>
                </c:ext>
              </c:extLst>
            </c:dLbl>
            <c:dLbl>
              <c:idx val="1"/>
              <c:layout>
                <c:manualLayout>
                  <c:x val="0.11207035261896611"/>
                  <c:y val="-0.27577287721615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E5F-4389-A482-10EF6859BF1B}"/>
                </c:ext>
              </c:extLst>
            </c:dLbl>
            <c:dLbl>
              <c:idx val="2"/>
              <c:layout>
                <c:manualLayout>
                  <c:x val="4.0600298603978853E-2"/>
                  <c:y val="0.10124724854745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E5F-4389-A482-10EF6859BF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высокий уровень  тревожности</c:v>
                </c:pt>
                <c:pt idx="1">
                  <c:v>средний уровень тревожности</c:v>
                </c:pt>
                <c:pt idx="2">
                  <c:v>низкий уровень тревожности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0.39</c:v>
                </c:pt>
                <c:pt idx="1">
                  <c:v>0.48</c:v>
                </c:pt>
                <c:pt idx="2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5F-4389-A482-10EF6859BF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работаю в медицинской организации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0145351127506969E-2"/>
                  <c:y val="-1.3060074078385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B5D-4994-99BD-25BBEEE1485A}"/>
                </c:ext>
              </c:extLst>
            </c:dLbl>
            <c:dLbl>
              <c:idx val="1"/>
              <c:layout>
                <c:manualLayout>
                  <c:x val="7.6090133456301976E-3"/>
                  <c:y val="-2.61201481567711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B5D-4994-99BD-25BBEEE148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Сестринское  дело</c:v>
                </c:pt>
                <c:pt idx="1">
                  <c:v>Акушерское дело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0.18</c:v>
                </c:pt>
                <c:pt idx="1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5D-4994-99BD-25BBEEE1485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Так захотели родители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1.141352001844536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B5D-4994-99BD-25BBEEE1485A}"/>
                </c:ext>
              </c:extLst>
            </c:dLbl>
            <c:dLbl>
              <c:idx val="1"/>
              <c:layout>
                <c:manualLayout>
                  <c:x val="5.0726755637534029E-3"/>
                  <c:y val="2.35081333410939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B5D-4994-99BD-25BBEEE148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Сестринское  дело</c:v>
                </c:pt>
                <c:pt idx="1">
                  <c:v>Акушерское дело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0.02</c:v>
                </c:pt>
                <c:pt idx="1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B5D-4994-99BD-25BBEEE1485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Необходимо для работы в смежных отраслях (массаж, косметология и т.д.)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AB5D-4994-99BD-25BBEEE1485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AB5D-4994-99BD-25BBEEE1485A}"/>
              </c:ext>
            </c:extLst>
          </c:dPt>
          <c:dLbls>
            <c:dLbl>
              <c:idx val="0"/>
              <c:layout>
                <c:manualLayout>
                  <c:x val="8.8771822365686179E-3"/>
                  <c:y val="-2.8732162972448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B5D-4994-99BD-25BBEEE1485A}"/>
                </c:ext>
              </c:extLst>
            </c:dLbl>
            <c:dLbl>
              <c:idx val="1"/>
              <c:layout>
                <c:manualLayout>
                  <c:x val="2.282704003689073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B5D-4994-99BD-25BBEEE148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Сестринское  дело</c:v>
                </c:pt>
                <c:pt idx="1">
                  <c:v>Акушерское дело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0.8</c:v>
                </c:pt>
                <c:pt idx="1">
                  <c:v>0.86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B5D-4994-99BD-25BBEEE148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4962816"/>
        <c:axId val="94964736"/>
        <c:axId val="0"/>
      </c:bar3DChart>
      <c:catAx>
        <c:axId val="949628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94964736"/>
        <c:crosses val="autoZero"/>
        <c:auto val="1"/>
        <c:lblAlgn val="ctr"/>
        <c:lblOffset val="100"/>
        <c:noMultiLvlLbl val="0"/>
      </c:catAx>
      <c:valAx>
        <c:axId val="9496473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9496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296325235991753"/>
          <c:y val="0.25153373602237866"/>
          <c:w val="0.27942773429445222"/>
          <c:h val="0.5988011057666500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Профпригодность СД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0807564045353558"/>
          <c:y val="6.7506362463705316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профпригодность СД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 w="25400" cap="flat" cmpd="sng" algn="ctr">
                <a:solidFill>
                  <a:schemeClr val="accent6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1-3B80-4420-881D-92D5997BC1C7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3-3B80-4420-881D-92D5997BC1C7}"/>
              </c:ext>
            </c:extLst>
          </c:dPt>
          <c:dLbls>
            <c:dLbl>
              <c:idx val="0"/>
              <c:layout>
                <c:manualLayout>
                  <c:x val="1.5883727513951066E-2"/>
                  <c:y val="9.7811710917539485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/>
                      <a:t>89%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360428962690919E-2"/>
                      <c:h val="6.77643756033192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3B80-4420-881D-92D5997BC1C7}"/>
                </c:ext>
              </c:extLst>
            </c:dLbl>
            <c:dLbl>
              <c:idx val="1"/>
              <c:layout>
                <c:manualLayout>
                  <c:x val="2.5462868329758599E-2"/>
                  <c:y val="-2.1226673041581379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/>
                      <a:t>7%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B80-4420-881D-92D5997BC1C7}"/>
                </c:ext>
              </c:extLst>
            </c:dLbl>
            <c:dLbl>
              <c:idx val="2"/>
              <c:layout>
                <c:manualLayout>
                  <c:x val="1.8518571832999851E-2"/>
                  <c:y val="-3.02023537380409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/>
                      <a:t>4%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B80-4420-881D-92D5997BC1C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рекомендован</c:v>
                </c:pt>
                <c:pt idx="1">
                  <c:v>условно рекомендован</c:v>
                </c:pt>
                <c:pt idx="2">
                  <c:v>не рекомендован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0.92</c:v>
                </c:pt>
                <c:pt idx="1">
                  <c:v>0.06</c:v>
                </c:pt>
                <c:pt idx="2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B80-4420-881D-92D5997BC1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4292736"/>
        <c:axId val="84295040"/>
        <c:axId val="0"/>
      </c:bar3DChart>
      <c:catAx>
        <c:axId val="84292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4295040"/>
        <c:crosses val="autoZero"/>
        <c:auto val="1"/>
        <c:lblAlgn val="ctr"/>
        <c:lblOffset val="100"/>
        <c:noMultiLvlLbl val="0"/>
      </c:catAx>
      <c:valAx>
        <c:axId val="842950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842927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Профпригодность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АД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0807564045353558"/>
          <c:y val="6.7506362463705316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профпригодность СД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 w="25400" cap="flat" cmpd="sng" algn="ctr">
                <a:solidFill>
                  <a:schemeClr val="accent6"/>
                </a:solidFill>
                <a:prstDash val="solid"/>
              </a:ln>
              <a:effectLst/>
            </c:spPr>
            <c:extLst>
              <c:ext xmlns:c16="http://schemas.microsoft.com/office/drawing/2014/chart" uri="{C3380CC4-5D6E-409C-BE32-E72D297353CC}">
                <c16:uniqueId val="{00000001-4509-4A2D-9A3B-31EA6B52EB5F}"/>
              </c:ext>
            </c:extLst>
          </c:dPt>
          <c:dLbls>
            <c:dLbl>
              <c:idx val="0"/>
              <c:layout>
                <c:manualLayout>
                  <c:x val="1.5883727513951066E-2"/>
                  <c:y val="9.7811710917539485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/>
                      <a:t>88%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360428962690919E-2"/>
                      <c:h val="6.77643756033192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4509-4A2D-9A3B-31EA6B52EB5F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509-4A2D-9A3B-31EA6B52EB5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рекомендован</c:v>
                </c:pt>
                <c:pt idx="1">
                  <c:v>условно рекомендован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0.88</c:v>
                </c:pt>
                <c:pt idx="1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509-4A2D-9A3B-31EA6B52EB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4292736"/>
        <c:axId val="84295040"/>
        <c:axId val="0"/>
      </c:bar3DChart>
      <c:catAx>
        <c:axId val="84292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4295040"/>
        <c:crosses val="autoZero"/>
        <c:auto val="1"/>
        <c:lblAlgn val="ctr"/>
        <c:lblOffset val="100"/>
        <c:noMultiLvlLbl val="0"/>
      </c:catAx>
      <c:valAx>
        <c:axId val="842950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842927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775586178657276E-2"/>
                  <c:y val="-5.61112348068348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A0B-4493-A8A6-8BB536FB37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очно-заочное отделение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0B-4493-A8A6-8BB536FB371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2.1456598031620821E-2"/>
                  <c:y val="-1.844640374163866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0668957310257949E-2"/>
                      <c:h val="3.777589845976673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3A0B-4493-A8A6-8BB536FB37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очно-заочное отделение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A0B-4493-A8A6-8BB536FB371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допустимый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8875727486514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A0B-4493-A8A6-8BB536FB371A}"/>
                </c:ext>
              </c:extLst>
            </c:dLbl>
            <c:dLbl>
              <c:idx val="2"/>
              <c:layout>
                <c:manualLayout>
                  <c:x val="7.7160493827160967E-3"/>
                  <c:y val="-5.14469453376215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A0B-4493-A8A6-8BB536FB37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очно-заочное отделение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A0B-4493-A8A6-8BB536FB37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8212224"/>
        <c:axId val="88213760"/>
        <c:axId val="0"/>
      </c:bar3DChart>
      <c:catAx>
        <c:axId val="8821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88213760"/>
        <c:crosses val="autoZero"/>
        <c:auto val="1"/>
        <c:lblAlgn val="ctr"/>
        <c:lblOffset val="100"/>
        <c:noMultiLvlLbl val="0"/>
      </c:catAx>
      <c:valAx>
        <c:axId val="8821376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821222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05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FCBF0-304E-4A02-8D5B-34835AFE647E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E58B0C-2437-4A12-B372-759B26142E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07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58B0C-2437-4A12-B372-759B26142E5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00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687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622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66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855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669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878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546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599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122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288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313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EF4CB-7B85-4F9B-B714-FA731D0715A3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FA437-82BE-426B-A6FB-D3EBFB3980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61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061" y="238183"/>
            <a:ext cx="10144324" cy="18815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48000" y="3105835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по адаптации</a:t>
            </a:r>
            <a:r>
              <a:rPr lang="ru-RU" sz="3200" dirty="0">
                <a:solidFill>
                  <a:prstClr val="black"/>
                </a:solidFill>
                <a:latin typeface="Century Gothic" panose="020B0502020202020204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Century Gothic" panose="020B0502020202020204"/>
              </a:rPr>
            </a:br>
            <a:endParaRPr lang="ru-RU" sz="3200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7759" y="5169151"/>
            <a:ext cx="4121253" cy="49381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972851" y="6145795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2023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785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Для того, чтобы хорошо учиться , необходимо…</a:t>
            </a:r>
            <a:endParaRPr lang="ru-RU" sz="40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«Личная дисциплина студента – ответственность, трудолюбие»</a:t>
            </a:r>
          </a:p>
          <a:p>
            <a:r>
              <a:rPr lang="ru-RU" dirty="0" smtClean="0"/>
              <a:t>«Понимание преподавателей»</a:t>
            </a:r>
          </a:p>
          <a:p>
            <a:r>
              <a:rPr lang="ru-RU" dirty="0" smtClean="0"/>
              <a:t>«Больше давать возможностей показывать свои знания и навыки в медицине»</a:t>
            </a:r>
          </a:p>
          <a:p>
            <a:r>
              <a:rPr lang="ru-RU" dirty="0" smtClean="0"/>
              <a:t>«Необходима самодисциплина и самоконтроль»</a:t>
            </a:r>
          </a:p>
          <a:p>
            <a:r>
              <a:rPr lang="ru-RU" dirty="0" smtClean="0"/>
              <a:t>«Нужна сильная мотивация, чтобы студент хотел получить специальность по которой он учится и сделать ее Делом своей жизни»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631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952500" y="2000494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/>
              <a:t>Акушерское дело и Сестринское дело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(очно-заочное отделение)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2795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smtClean="0"/>
              <a:t>Почему Вы решили пойти учиться в колледж?</a:t>
            </a:r>
            <a:endParaRPr lang="ru-RU" sz="36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924801220"/>
              </p:ext>
            </p:extLst>
          </p:nvPr>
        </p:nvGraphicFramePr>
        <p:xfrm>
          <a:off x="1573823" y="1582615"/>
          <a:ext cx="10014439" cy="4862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021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mtClean="0"/>
              <a:t>Выбор профессии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7010141"/>
              </p:ext>
            </p:extLst>
          </p:nvPr>
        </p:nvGraphicFramePr>
        <p:xfrm>
          <a:off x="161925" y="1085850"/>
          <a:ext cx="6324600" cy="544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54827680"/>
              </p:ext>
            </p:extLst>
          </p:nvPr>
        </p:nvGraphicFramePr>
        <p:xfrm>
          <a:off x="6981825" y="1162050"/>
          <a:ext cx="4867275" cy="5019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423593" y="4796909"/>
            <a:ext cx="4956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12%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09148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Уровень адаптации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63019229"/>
              </p:ext>
            </p:extLst>
          </p:nvPr>
        </p:nvGraphicFramePr>
        <p:xfrm>
          <a:off x="1978268" y="1450730"/>
          <a:ext cx="9375531" cy="5187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164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Эмоциональная комфортность в группе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63886752"/>
              </p:ext>
            </p:extLst>
          </p:nvPr>
        </p:nvGraphicFramePr>
        <p:xfrm>
          <a:off x="465992" y="1362075"/>
          <a:ext cx="5191858" cy="5183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863583093"/>
              </p:ext>
            </p:extLst>
          </p:nvPr>
        </p:nvGraphicFramePr>
        <p:xfrm>
          <a:off x="6734175" y="1481137"/>
          <a:ext cx="5153025" cy="4767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864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Шкала тревоги </a:t>
            </a:r>
            <a:r>
              <a:rPr lang="ru-RU" dirty="0" err="1" smtClean="0"/>
              <a:t>Спилбергера</a:t>
            </a:r>
            <a:r>
              <a:rPr lang="ru-RU" dirty="0" smtClean="0"/>
              <a:t>-Ханина</a:t>
            </a:r>
            <a:endParaRPr lang="ru-RU" dirty="0"/>
          </a:p>
        </p:txBody>
      </p:sp>
      <p:graphicFrame>
        <p:nvGraphicFramePr>
          <p:cNvPr id="3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315602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244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Для того, чтобы хорошо учиться , необходимо…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«учиться, трудиться»</a:t>
            </a:r>
          </a:p>
          <a:p>
            <a:r>
              <a:rPr lang="ru-RU" dirty="0" smtClean="0"/>
              <a:t>«не пропускать занятия и правильно себя вести»</a:t>
            </a:r>
          </a:p>
          <a:p>
            <a:r>
              <a:rPr lang="ru-RU" dirty="0" smtClean="0"/>
              <a:t>«преподаватели, которые могут заинтересовать и вдохновить студента»</a:t>
            </a:r>
          </a:p>
          <a:p>
            <a:r>
              <a:rPr lang="ru-RU" dirty="0" smtClean="0"/>
              <a:t>«самодисциплина»</a:t>
            </a:r>
          </a:p>
          <a:p>
            <a:r>
              <a:rPr lang="ru-RU" dirty="0" smtClean="0"/>
              <a:t>«Вести открытый диалог»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161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500" y="2000494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Акушерское дело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(очное отделение)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2584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Почему Вы решили пойти учиться в колледж?</a:t>
            </a:r>
            <a:endParaRPr lang="ru-RU" sz="36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151865107"/>
              </p:ext>
            </p:extLst>
          </p:nvPr>
        </p:nvGraphicFramePr>
        <p:xfrm>
          <a:off x="1573823" y="1582615"/>
          <a:ext cx="10014439" cy="4862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152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</a:t>
            </a:r>
            <a:r>
              <a:rPr lang="ru-RU" dirty="0" smtClean="0"/>
              <a:t>ыбор профессии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20225506"/>
              </p:ext>
            </p:extLst>
          </p:nvPr>
        </p:nvGraphicFramePr>
        <p:xfrm>
          <a:off x="1547446" y="1690689"/>
          <a:ext cx="9806354" cy="4516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9372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Уровень адаптации 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174716606"/>
              </p:ext>
            </p:extLst>
          </p:nvPr>
        </p:nvGraphicFramePr>
        <p:xfrm>
          <a:off x="1978268" y="1450730"/>
          <a:ext cx="9375531" cy="5187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502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Эмоциональная комфортность в группе 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606495392"/>
              </p:ext>
            </p:extLst>
          </p:nvPr>
        </p:nvGraphicFramePr>
        <p:xfrm>
          <a:off x="2066192" y="1327639"/>
          <a:ext cx="9287608" cy="5275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634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Шкала тревоги </a:t>
            </a:r>
            <a:r>
              <a:rPr lang="ru-RU" dirty="0" err="1" smtClean="0"/>
              <a:t>Спилбергера</a:t>
            </a:r>
            <a:r>
              <a:rPr lang="ru-RU" dirty="0" smtClean="0"/>
              <a:t>-Ханина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562503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752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7345" y="1039643"/>
            <a:ext cx="106562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диагностики было установлено, что высокий уровень тревожности характерен для обучающихся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имеющих уже образование, но в другой сфере (экономика, психология) либо с возрастом, и, связано оно в первую очередь: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высокой требовательностью к себе, боязнью что-то не успеть или не понять;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ысокой самооценкой (несоответствие желаемого результата и реальности);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чувством озабоченности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 напряжения, а «вдруг я не все знаю …»;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ревога как состояние, в качестве временного эмоционального состояния, возникающего в нестандартных условиях функционирования и стрессовых ситуациях ( в данном случае – обучение новому)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71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Какие дисциплины вызывают сложности?</a:t>
            </a:r>
            <a:endParaRPr lang="ru-RU" sz="3600" dirty="0"/>
          </a:p>
        </p:txBody>
      </p:sp>
      <p:sp useBgFill="1"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Фармакология, латинский язык - 82%</a:t>
            </a:r>
          </a:p>
          <a:p>
            <a:r>
              <a:rPr lang="ru-RU" dirty="0" smtClean="0"/>
              <a:t>Анатомия – 86%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Причины</a:t>
            </a:r>
          </a:p>
          <a:p>
            <a:r>
              <a:rPr lang="ru-RU" dirty="0" smtClean="0"/>
              <a:t>Большой объем материала – 93%</a:t>
            </a:r>
          </a:p>
          <a:p>
            <a:r>
              <a:rPr lang="ru-RU" dirty="0" smtClean="0"/>
              <a:t>Собственная лень – 7%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263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335</Words>
  <Application>Microsoft Office PowerPoint</Application>
  <PresentationFormat>Широкоэкранный</PresentationFormat>
  <Paragraphs>83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Times New Roman</vt:lpstr>
      <vt:lpstr>Wingdings</vt:lpstr>
      <vt:lpstr>Тема Office</vt:lpstr>
      <vt:lpstr>Презентация PowerPoint</vt:lpstr>
      <vt:lpstr>Акушерское дело  (очное отделение)</vt:lpstr>
      <vt:lpstr>Почему Вы решили пойти учиться в колледж?</vt:lpstr>
      <vt:lpstr>Выбор профессии </vt:lpstr>
      <vt:lpstr>Уровень адаптации </vt:lpstr>
      <vt:lpstr>Эмоциональная комфортность в группе </vt:lpstr>
      <vt:lpstr>Шкала тревоги Спилбергера-Ханина</vt:lpstr>
      <vt:lpstr>Презентация PowerPoint</vt:lpstr>
      <vt:lpstr>Какие дисциплины вызывают сложности?</vt:lpstr>
      <vt:lpstr>Для того, чтобы хорошо учиться , необходимо…</vt:lpstr>
      <vt:lpstr>Презентация PowerPoint</vt:lpstr>
      <vt:lpstr>Презентация PowerPoint</vt:lpstr>
      <vt:lpstr>Презентация PowerPoint</vt:lpstr>
      <vt:lpstr>Уровень адаптации </vt:lpstr>
      <vt:lpstr>Эмоциональная комфортность в группе </vt:lpstr>
      <vt:lpstr>Шкала тревоги Спилбергера-Ханина</vt:lpstr>
      <vt:lpstr>Для того, чтобы хорошо учиться , необходимо…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2023-10-23T09:17:21Z</dcterms:created>
  <dcterms:modified xsi:type="dcterms:W3CDTF">2023-10-23T13:33:37Z</dcterms:modified>
</cp:coreProperties>
</file>