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58" r:id="rId5"/>
    <p:sldId id="262" r:id="rId6"/>
    <p:sldId id="264" r:id="rId7"/>
    <p:sldId id="259" r:id="rId8"/>
    <p:sldId id="263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92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9.2592592592593143E-3"/>
                  <c:y val="-1.28617363344051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D30-4CE3-B48B-3B3DA6BAE613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группа 1С10</c:v>
                </c:pt>
                <c:pt idx="1">
                  <c:v>группа 1С11</c:v>
                </c:pt>
                <c:pt idx="2">
                  <c:v>группа 1С12</c:v>
                </c:pt>
                <c:pt idx="3">
                  <c:v>группа 1А5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0.2400000000000001</c:v>
                </c:pt>
                <c:pt idx="1">
                  <c:v>8.0000000000000057E-2</c:v>
                </c:pt>
                <c:pt idx="2">
                  <c:v>0.13</c:v>
                </c:pt>
                <c:pt idx="3">
                  <c:v>0.36000000000000021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D30-4CE3-B48B-3B3DA6BAE61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dLbl>
              <c:idx val="0"/>
              <c:layout>
                <c:manualLayout>
                  <c:x val="7.7160493827160836E-3"/>
                  <c:y val="-1.28617363344051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D30-4CE3-B48B-3B3DA6BAE613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группа 1С10</c:v>
                </c:pt>
                <c:pt idx="1">
                  <c:v>группа 1С11</c:v>
                </c:pt>
                <c:pt idx="2">
                  <c:v>группа 1С12</c:v>
                </c:pt>
                <c:pt idx="3">
                  <c:v>группа 1А5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0.71000000000000041</c:v>
                </c:pt>
                <c:pt idx="1">
                  <c:v>0.68000000000000016</c:v>
                </c:pt>
                <c:pt idx="2">
                  <c:v>0.78</c:v>
                </c:pt>
                <c:pt idx="3">
                  <c:v>0.58000000000000018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D30-4CE3-B48B-3B3DA6BAE613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допустимый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dLbl>
              <c:idx val="1"/>
              <c:layout>
                <c:manualLayout>
                  <c:x val="1.2345679012345715E-2"/>
                  <c:y val="-5.144694533762153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D30-4CE3-B48B-3B3DA6BAE613}"/>
                </c:ext>
              </c:extLst>
            </c:dLbl>
            <c:dLbl>
              <c:idx val="2"/>
              <c:layout>
                <c:manualLayout>
                  <c:x val="7.7160493827160836E-3"/>
                  <c:y val="-5.144694533762153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D30-4CE3-B48B-3B3DA6BAE613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группа 1С10</c:v>
                </c:pt>
                <c:pt idx="1">
                  <c:v>группа 1С11</c:v>
                </c:pt>
                <c:pt idx="2">
                  <c:v>группа 1С12</c:v>
                </c:pt>
                <c:pt idx="3">
                  <c:v>группа 1А5</c:v>
                </c:pt>
              </c:strCache>
            </c:strRef>
          </c:cat>
          <c:val>
            <c:numRef>
              <c:f>Лист1!$D$2:$D$5</c:f>
              <c:numCache>
                <c:formatCode>0%</c:formatCode>
                <c:ptCount val="4"/>
                <c:pt idx="0">
                  <c:v>5.000000000000001E-2</c:v>
                </c:pt>
                <c:pt idx="1">
                  <c:v>0.2400000000000001</c:v>
                </c:pt>
                <c:pt idx="2">
                  <c:v>9.0000000000000038E-2</c:v>
                </c:pt>
                <c:pt idx="3">
                  <c:v>6.0000000000000039E-2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D30-4CE3-B48B-3B3DA6BAE6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8591872"/>
        <c:axId val="38782464"/>
        <c:axId val="0"/>
      </c:bar3DChart>
      <c:catAx>
        <c:axId val="3859187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8782464"/>
        <c:crosses val="autoZero"/>
        <c:auto val="1"/>
        <c:lblAlgn val="ctr"/>
        <c:lblOffset val="100"/>
        <c:noMultiLvlLbl val="0"/>
      </c:catAx>
      <c:valAx>
        <c:axId val="38782464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38591872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7695392242636583E-2"/>
          <c:y val="8.4887459807074045E-2"/>
          <c:w val="0.68486548556430571"/>
          <c:h val="0.7985809555156085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высокая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dLbl>
              <c:idx val="0"/>
              <c:layout>
                <c:manualLayout>
                  <c:x val="6.9444444444444788E-3"/>
                  <c:y val="-3.57142857142857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6FE-433B-880C-77903D252148}"/>
                </c:ext>
              </c:extLst>
            </c:dLbl>
            <c:dLbl>
              <c:idx val="1"/>
              <c:layout>
                <c:manualLayout>
                  <c:x val="4.6296296296296563E-3"/>
                  <c:y val="-3.17460317460317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6FE-433B-880C-77903D252148}"/>
                </c:ext>
              </c:extLst>
            </c:dLbl>
            <c:dLbl>
              <c:idx val="2"/>
              <c:layout>
                <c:manualLayout>
                  <c:x val="1.157407407407408E-2"/>
                  <c:y val="-1.19047619047619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6FE-433B-880C-77903D252148}"/>
                </c:ext>
              </c:extLst>
            </c:dLbl>
            <c:dLbl>
              <c:idx val="3"/>
              <c:layout>
                <c:manualLayout>
                  <c:x val="4.6296296296296563E-3"/>
                  <c:y val="-3.17460317460317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6FE-433B-880C-77903D25214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1C10</c:v>
                </c:pt>
                <c:pt idx="1">
                  <c:v>1C11</c:v>
                </c:pt>
                <c:pt idx="2">
                  <c:v>1C12</c:v>
                </c:pt>
                <c:pt idx="3">
                  <c:v>1А5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0.73000000000000043</c:v>
                </c:pt>
                <c:pt idx="1">
                  <c:v>0.61000000000000043</c:v>
                </c:pt>
                <c:pt idx="2">
                  <c:v>0.78</c:v>
                </c:pt>
                <c:pt idx="3">
                  <c:v>0.6900000000000005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6FE-433B-880C-77903D25214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средняя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dLbl>
              <c:idx val="0"/>
              <c:layout>
                <c:manualLayout>
                  <c:x val="9.2592592592593247E-3"/>
                  <c:y val="-2.45472820720562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6FE-433B-880C-77903D252148}"/>
                </c:ext>
              </c:extLst>
            </c:dLbl>
            <c:dLbl>
              <c:idx val="1"/>
              <c:layout>
                <c:manualLayout>
                  <c:x val="1.3888888888888978E-2"/>
                  <c:y val="-2.3809523809523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6FE-433B-880C-77903D252148}"/>
                </c:ext>
              </c:extLst>
            </c:dLbl>
            <c:dLbl>
              <c:idx val="2"/>
              <c:layout>
                <c:manualLayout>
                  <c:x val="9.259259259259342E-3"/>
                  <c:y val="-3.17460317460317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6FE-433B-880C-77903D252148}"/>
                </c:ext>
              </c:extLst>
            </c:dLbl>
            <c:dLbl>
              <c:idx val="3"/>
              <c:layout>
                <c:manualLayout>
                  <c:x val="1.157407407407416E-2"/>
                  <c:y val="-1.19047619047619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A6FE-433B-880C-77903D25214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1C10</c:v>
                </c:pt>
                <c:pt idx="1">
                  <c:v>1C11</c:v>
                </c:pt>
                <c:pt idx="2">
                  <c:v>1C12</c:v>
                </c:pt>
                <c:pt idx="3">
                  <c:v>1А5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0.1800000000000001</c:v>
                </c:pt>
                <c:pt idx="1">
                  <c:v>0.28000000000000008</c:v>
                </c:pt>
                <c:pt idx="2">
                  <c:v>0.19000000000000003</c:v>
                </c:pt>
                <c:pt idx="3">
                  <c:v>0.31000000000000022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A6FE-433B-880C-77903D252148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допустимая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dLbl>
              <c:idx val="0"/>
              <c:layout>
                <c:manualLayout>
                  <c:x val="4.6296296296296511E-3"/>
                  <c:y val="-1.09478694584399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A6FE-433B-880C-77903D252148}"/>
                </c:ext>
              </c:extLst>
            </c:dLbl>
            <c:dLbl>
              <c:idx val="1"/>
              <c:layout>
                <c:manualLayout>
                  <c:x val="1.6203703703703783E-2"/>
                  <c:y val="-7.936507936507953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A6FE-433B-880C-77903D252148}"/>
                </c:ext>
              </c:extLst>
            </c:dLbl>
            <c:dLbl>
              <c:idx val="2"/>
              <c:layout>
                <c:manualLayout>
                  <c:x val="3.8579031787693363E-3"/>
                  <c:y val="-8.594880623844870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A6FE-433B-880C-77903D252148}"/>
                </c:ext>
              </c:extLst>
            </c:dLbl>
            <c:dLbl>
              <c:idx val="3"/>
              <c:layout>
                <c:manualLayout>
                  <c:x val="1.157407407407408E-2"/>
                  <c:y val="-2.3809523809523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A6FE-433B-880C-77903D25214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1C10</c:v>
                </c:pt>
                <c:pt idx="1">
                  <c:v>1C11</c:v>
                </c:pt>
                <c:pt idx="2">
                  <c:v>1C12</c:v>
                </c:pt>
                <c:pt idx="3">
                  <c:v>1А5</c:v>
                </c:pt>
              </c:strCache>
            </c:strRef>
          </c:cat>
          <c:val>
            <c:numRef>
              <c:f>Лист1!$D$2:$D$5</c:f>
              <c:numCache>
                <c:formatCode>0%</c:formatCode>
                <c:ptCount val="4"/>
                <c:pt idx="0">
                  <c:v>9.0000000000000024E-2</c:v>
                </c:pt>
                <c:pt idx="1">
                  <c:v>0.11000000000000001</c:v>
                </c:pt>
                <c:pt idx="2">
                  <c:v>3.0000000000000016E-2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A6FE-433B-880C-77903D252148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низкая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dLbl>
              <c:idx val="2"/>
              <c:layout>
                <c:manualLayout>
                  <c:x val="1.5432098765432159E-2"/>
                  <c:y val="-1.02895916145530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A6FE-433B-880C-77903D25214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1C10</c:v>
                </c:pt>
                <c:pt idx="1">
                  <c:v>1C11</c:v>
                </c:pt>
                <c:pt idx="2">
                  <c:v>1C12</c:v>
                </c:pt>
                <c:pt idx="3">
                  <c:v>1А5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10-A6FE-433B-880C-77903D2521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8810368"/>
        <c:axId val="38811904"/>
        <c:axId val="0"/>
      </c:bar3DChart>
      <c:catAx>
        <c:axId val="388103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8811904"/>
        <c:crosses val="autoZero"/>
        <c:auto val="1"/>
        <c:lblAlgn val="ctr"/>
        <c:lblOffset val="100"/>
        <c:noMultiLvlLbl val="0"/>
      </c:catAx>
      <c:valAx>
        <c:axId val="38811904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3881036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718818654612617"/>
          <c:y val="0.41007549940501808"/>
          <c:w val="0.21885887527947895"/>
          <c:h val="0.32904494012203561"/>
        </c:manualLayout>
      </c:layout>
      <c:overlay val="0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25387-70C2-4B6A-ADD7-8C3F5C24FE7C}" type="doc">
      <dgm:prSet loTypeId="urn:microsoft.com/office/officeart/2005/8/layout/hList6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6A2528DD-2ACD-4383-9720-52BB49E8D19A}">
      <dgm:prSet phldrT="[Текст]" custT="1"/>
      <dgm:spPr/>
      <dgm:t>
        <a:bodyPr/>
        <a:lstStyle/>
        <a:p>
          <a:r>
            <a:rPr lang="ru-RU" sz="18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По мнению студентов нового набора необходимо обладать следующими качествами личности для того, чтобы стать хорошим медицинским специалистом</a:t>
          </a:r>
        </a:p>
      </dgm:t>
    </dgm:pt>
    <dgm:pt modelId="{BDE0AF2E-C625-47F0-8F1E-90D868383165}" type="parTrans" cxnId="{CDD3ED69-008D-4EB2-9BEE-D98C03D3C91B}">
      <dgm:prSet/>
      <dgm:spPr/>
      <dgm:t>
        <a:bodyPr/>
        <a:lstStyle/>
        <a:p>
          <a:endParaRPr lang="ru-RU"/>
        </a:p>
      </dgm:t>
    </dgm:pt>
    <dgm:pt modelId="{5486C121-A298-443D-ADA0-4EFF67F5D0BA}" type="sibTrans" cxnId="{CDD3ED69-008D-4EB2-9BEE-D98C03D3C91B}">
      <dgm:prSet/>
      <dgm:spPr/>
      <dgm:t>
        <a:bodyPr/>
        <a:lstStyle/>
        <a:p>
          <a:endParaRPr lang="ru-RU"/>
        </a:p>
      </dgm:t>
    </dgm:pt>
    <dgm:pt modelId="{95ED65B3-E467-4E39-836A-6ABB4D80A933}">
      <dgm:prSet phldrT="[Текст]" custT="1"/>
      <dgm:spPr/>
      <dgm:t>
        <a:bodyPr/>
        <a:lstStyle/>
        <a:p>
          <a:r>
            <a:rPr lang="ru-RU" sz="2000" b="0" i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стрессоустойчивость</a:t>
          </a:r>
          <a:endParaRPr lang="ru-RU" sz="2000" b="0" i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B150F19-4B2E-418E-B2BE-AFD1581FBF52}">
      <dgm:prSet phldrT="[Текст]" custT="1"/>
      <dgm:spPr/>
      <dgm:t>
        <a:bodyPr/>
        <a:lstStyle/>
        <a:p>
          <a:r>
            <a:rPr lang="ru-RU" sz="2000" b="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целеустремленность внимательность</a:t>
          </a:r>
        </a:p>
      </dgm:t>
    </dgm:pt>
    <dgm:pt modelId="{177036DD-FFD5-4D05-852A-B6735F2CDAAD}">
      <dgm:prSet phldrT="[Текст]" custT="1"/>
      <dgm:spPr/>
      <dgm:t>
        <a:bodyPr/>
        <a:lstStyle/>
        <a:p>
          <a:r>
            <a:rPr lang="ru-RU" sz="2000" b="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выносливость</a:t>
          </a:r>
        </a:p>
      </dgm:t>
    </dgm:pt>
    <dgm:pt modelId="{E797B5D1-E4FF-4AA4-8C6F-009DD9CDCF8F}">
      <dgm:prSet phldrT="[Текст]" custT="1"/>
      <dgm:spPr/>
      <dgm:t>
        <a:bodyPr/>
        <a:lstStyle/>
        <a:p>
          <a:r>
            <a:rPr lang="ru-RU" sz="2000" b="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взаимовыручка</a:t>
          </a:r>
        </a:p>
      </dgm:t>
    </dgm:pt>
    <dgm:pt modelId="{7A4CF91F-48E2-4186-95C5-B6F1B2E59299}">
      <dgm:prSet phldrT="[Текст]" custT="1"/>
      <dgm:spPr/>
      <dgm:t>
        <a:bodyPr/>
        <a:lstStyle/>
        <a:p>
          <a:r>
            <a:rPr lang="ru-RU" sz="2000" b="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доброта, милосердие</a:t>
          </a:r>
        </a:p>
      </dgm:t>
    </dgm:pt>
    <dgm:pt modelId="{E48A7DF3-E1B6-420F-BC78-7075ED558791}">
      <dgm:prSet phldrT="[Текст]" custT="1"/>
      <dgm:spPr/>
      <dgm:t>
        <a:bodyPr/>
        <a:lstStyle/>
        <a:p>
          <a:r>
            <a:rPr lang="ru-RU" sz="2000" b="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коммуникабельность</a:t>
          </a:r>
        </a:p>
      </dgm:t>
    </dgm:pt>
    <dgm:pt modelId="{FF5A713C-7C01-426B-99A7-68764F69C59C}">
      <dgm:prSet phldrT="[Текст]" custT="1"/>
      <dgm:spPr/>
      <dgm:t>
        <a:bodyPr/>
        <a:lstStyle/>
        <a:p>
          <a:r>
            <a:rPr lang="ru-RU" sz="2000" b="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ответственность</a:t>
          </a:r>
        </a:p>
      </dgm:t>
    </dgm:pt>
    <dgm:pt modelId="{2E8DBA56-5165-4264-BE39-C036371A177F}">
      <dgm:prSet phldrT="[Текст]"/>
      <dgm:spPr/>
      <dgm:t>
        <a:bodyPr/>
        <a:lstStyle/>
        <a:p>
          <a:endParaRPr lang="ru-RU" sz="1000" dirty="0"/>
        </a:p>
      </dgm:t>
    </dgm:pt>
    <dgm:pt modelId="{94789576-F608-4D31-8F98-67D5849B113F}" type="sibTrans" cxnId="{DFEFA64D-E4C8-47DA-949C-C6DD4D9534B3}">
      <dgm:prSet/>
      <dgm:spPr/>
      <dgm:t>
        <a:bodyPr/>
        <a:lstStyle/>
        <a:p>
          <a:endParaRPr lang="ru-RU"/>
        </a:p>
      </dgm:t>
    </dgm:pt>
    <dgm:pt modelId="{CBB3FECD-D807-4CC1-9284-DDF93B81867E}" type="parTrans" cxnId="{DFEFA64D-E4C8-47DA-949C-C6DD4D9534B3}">
      <dgm:prSet/>
      <dgm:spPr/>
      <dgm:t>
        <a:bodyPr/>
        <a:lstStyle/>
        <a:p>
          <a:endParaRPr lang="ru-RU"/>
        </a:p>
      </dgm:t>
    </dgm:pt>
    <dgm:pt modelId="{3615F32C-1EDB-4F2E-80A1-A4709168ABE8}" type="sibTrans" cxnId="{73C9D08E-A802-43C9-9429-3B57618C5BFF}">
      <dgm:prSet/>
      <dgm:spPr/>
      <dgm:t>
        <a:bodyPr/>
        <a:lstStyle/>
        <a:p>
          <a:endParaRPr lang="ru-RU"/>
        </a:p>
      </dgm:t>
    </dgm:pt>
    <dgm:pt modelId="{858D7DB1-D12B-47C7-84C7-5E9EF6D2AB32}" type="parTrans" cxnId="{73C9D08E-A802-43C9-9429-3B57618C5BFF}">
      <dgm:prSet/>
      <dgm:spPr/>
      <dgm:t>
        <a:bodyPr/>
        <a:lstStyle/>
        <a:p>
          <a:endParaRPr lang="ru-RU"/>
        </a:p>
      </dgm:t>
    </dgm:pt>
    <dgm:pt modelId="{1DA50C1B-6260-4713-A65C-C35B7C0027C3}" type="sibTrans" cxnId="{380B2281-D875-4DBA-855A-926CF39C7745}">
      <dgm:prSet/>
      <dgm:spPr/>
      <dgm:t>
        <a:bodyPr/>
        <a:lstStyle/>
        <a:p>
          <a:endParaRPr lang="ru-RU"/>
        </a:p>
      </dgm:t>
    </dgm:pt>
    <dgm:pt modelId="{8C4025B6-DB84-47D0-9707-9D7DA56A0AE7}" type="parTrans" cxnId="{380B2281-D875-4DBA-855A-926CF39C7745}">
      <dgm:prSet/>
      <dgm:spPr/>
      <dgm:t>
        <a:bodyPr/>
        <a:lstStyle/>
        <a:p>
          <a:endParaRPr lang="ru-RU"/>
        </a:p>
      </dgm:t>
    </dgm:pt>
    <dgm:pt modelId="{B2996156-4A89-4BEB-90B9-4747B1988043}" type="sibTrans" cxnId="{914EBE2F-002A-4BC4-B6EC-AD8394E92253}">
      <dgm:prSet/>
      <dgm:spPr/>
      <dgm:t>
        <a:bodyPr/>
        <a:lstStyle/>
        <a:p>
          <a:endParaRPr lang="ru-RU"/>
        </a:p>
      </dgm:t>
    </dgm:pt>
    <dgm:pt modelId="{2EA8C459-903E-42AD-884B-3C37B37BFBD5}" type="parTrans" cxnId="{914EBE2F-002A-4BC4-B6EC-AD8394E92253}">
      <dgm:prSet/>
      <dgm:spPr/>
      <dgm:t>
        <a:bodyPr/>
        <a:lstStyle/>
        <a:p>
          <a:endParaRPr lang="ru-RU"/>
        </a:p>
      </dgm:t>
    </dgm:pt>
    <dgm:pt modelId="{BB386942-50D4-4AA7-9547-3BDD9E68A131}" type="sibTrans" cxnId="{EE7ABC7A-6D08-4625-AAC2-960E4C39C55F}">
      <dgm:prSet/>
      <dgm:spPr/>
      <dgm:t>
        <a:bodyPr/>
        <a:lstStyle/>
        <a:p>
          <a:endParaRPr lang="ru-RU"/>
        </a:p>
      </dgm:t>
    </dgm:pt>
    <dgm:pt modelId="{6F347258-ED33-44AB-817A-8A76B66BB461}" type="parTrans" cxnId="{EE7ABC7A-6D08-4625-AAC2-960E4C39C55F}">
      <dgm:prSet/>
      <dgm:spPr/>
      <dgm:t>
        <a:bodyPr/>
        <a:lstStyle/>
        <a:p>
          <a:endParaRPr lang="ru-RU"/>
        </a:p>
      </dgm:t>
    </dgm:pt>
    <dgm:pt modelId="{8B24D4E8-26D7-4154-A385-6CF319A36239}" type="sibTrans" cxnId="{FC1FD1F9-BC42-407C-9CFB-9AA716FFCDC5}">
      <dgm:prSet/>
      <dgm:spPr/>
      <dgm:t>
        <a:bodyPr/>
        <a:lstStyle/>
        <a:p>
          <a:endParaRPr lang="ru-RU"/>
        </a:p>
      </dgm:t>
    </dgm:pt>
    <dgm:pt modelId="{F0096BC0-CAD6-4507-AD63-5DEB4F6C019A}" type="parTrans" cxnId="{FC1FD1F9-BC42-407C-9CFB-9AA716FFCDC5}">
      <dgm:prSet/>
      <dgm:spPr/>
      <dgm:t>
        <a:bodyPr/>
        <a:lstStyle/>
        <a:p>
          <a:endParaRPr lang="ru-RU"/>
        </a:p>
      </dgm:t>
    </dgm:pt>
    <dgm:pt modelId="{A62E1D9A-0855-4091-BA30-2DFAC17268F5}" type="sibTrans" cxnId="{9FE68AF6-A441-42E7-8F96-5D699D5BB485}">
      <dgm:prSet/>
      <dgm:spPr/>
      <dgm:t>
        <a:bodyPr/>
        <a:lstStyle/>
        <a:p>
          <a:endParaRPr lang="ru-RU"/>
        </a:p>
      </dgm:t>
    </dgm:pt>
    <dgm:pt modelId="{3A0954EE-8306-491F-BD79-083D973D8F13}" type="parTrans" cxnId="{9FE68AF6-A441-42E7-8F96-5D699D5BB485}">
      <dgm:prSet/>
      <dgm:spPr/>
      <dgm:t>
        <a:bodyPr/>
        <a:lstStyle/>
        <a:p>
          <a:endParaRPr lang="ru-RU"/>
        </a:p>
      </dgm:t>
    </dgm:pt>
    <dgm:pt modelId="{8F7821F3-ABBE-45F6-A04E-6D77C1EDF5DB}" type="sibTrans" cxnId="{9128D0FE-4D17-4217-93EA-4076D7F848A6}">
      <dgm:prSet/>
      <dgm:spPr/>
      <dgm:t>
        <a:bodyPr/>
        <a:lstStyle/>
        <a:p>
          <a:endParaRPr lang="ru-RU"/>
        </a:p>
      </dgm:t>
    </dgm:pt>
    <dgm:pt modelId="{B1216779-BEE5-42F5-9F54-DE5F369CB75C}" type="parTrans" cxnId="{9128D0FE-4D17-4217-93EA-4076D7F848A6}">
      <dgm:prSet/>
      <dgm:spPr/>
      <dgm:t>
        <a:bodyPr/>
        <a:lstStyle/>
        <a:p>
          <a:endParaRPr lang="ru-RU"/>
        </a:p>
      </dgm:t>
    </dgm:pt>
    <dgm:pt modelId="{7BB59095-E509-486E-9B87-FC9237D88DBC}" type="pres">
      <dgm:prSet presAssocID="{B0025387-70C2-4B6A-ADD7-8C3F5C24FE7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8ABD94F-A19C-4130-A79E-285443798D1C}" type="pres">
      <dgm:prSet presAssocID="{6A2528DD-2ACD-4383-9720-52BB49E8D19A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9ED8CA-501C-47B2-B017-E98EE2B5E9FF}" type="pres">
      <dgm:prSet presAssocID="{5486C121-A298-443D-ADA0-4EFF67F5D0BA}" presName="sibTrans" presStyleCnt="0"/>
      <dgm:spPr/>
    </dgm:pt>
    <dgm:pt modelId="{3FE28ABF-94B3-4390-B1FE-18B512D3A4B7}" type="pres">
      <dgm:prSet presAssocID="{2E8DBA56-5165-4264-BE39-C036371A177F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1D7386D-5229-48A4-9947-600C452BC8B3}" type="presOf" srcId="{2E8DBA56-5165-4264-BE39-C036371A177F}" destId="{3FE28ABF-94B3-4390-B1FE-18B512D3A4B7}" srcOrd="0" destOrd="0" presId="urn:microsoft.com/office/officeart/2005/8/layout/hList6"/>
    <dgm:cxn modelId="{380B2281-D875-4DBA-855A-926CF39C7745}" srcId="{2E8DBA56-5165-4264-BE39-C036371A177F}" destId="{1B150F19-4B2E-418E-B2BE-AFD1581FBF52}" srcOrd="5" destOrd="0" parTransId="{8C4025B6-DB84-47D0-9707-9D7DA56A0AE7}" sibTransId="{1DA50C1B-6260-4713-A65C-C35B7C0027C3}"/>
    <dgm:cxn modelId="{FC1FD1F9-BC42-407C-9CFB-9AA716FFCDC5}" srcId="{2E8DBA56-5165-4264-BE39-C036371A177F}" destId="{7A4CF91F-48E2-4186-95C5-B6F1B2E59299}" srcOrd="2" destOrd="0" parTransId="{F0096BC0-CAD6-4507-AD63-5DEB4F6C019A}" sibTransId="{8B24D4E8-26D7-4154-A385-6CF319A36239}"/>
    <dgm:cxn modelId="{9FE68AF6-A441-42E7-8F96-5D699D5BB485}" srcId="{2E8DBA56-5165-4264-BE39-C036371A177F}" destId="{E48A7DF3-E1B6-420F-BC78-7075ED558791}" srcOrd="1" destOrd="0" parTransId="{3A0954EE-8306-491F-BD79-083D973D8F13}" sibTransId="{A62E1D9A-0855-4091-BA30-2DFAC17268F5}"/>
    <dgm:cxn modelId="{30BA25ED-1618-49B2-89AA-C020E6EC3224}" type="presOf" srcId="{E48A7DF3-E1B6-420F-BC78-7075ED558791}" destId="{3FE28ABF-94B3-4390-B1FE-18B512D3A4B7}" srcOrd="0" destOrd="2" presId="urn:microsoft.com/office/officeart/2005/8/layout/hList6"/>
    <dgm:cxn modelId="{EE7ABC7A-6D08-4625-AAC2-960E4C39C55F}" srcId="{2E8DBA56-5165-4264-BE39-C036371A177F}" destId="{E797B5D1-E4FF-4AA4-8C6F-009DD9CDCF8F}" srcOrd="3" destOrd="0" parTransId="{6F347258-ED33-44AB-817A-8A76B66BB461}" sibTransId="{BB386942-50D4-4AA7-9547-3BDD9E68A131}"/>
    <dgm:cxn modelId="{7516D828-5DAA-4A2D-BE9A-1698F778BC00}" type="presOf" srcId="{E797B5D1-E4FF-4AA4-8C6F-009DD9CDCF8F}" destId="{3FE28ABF-94B3-4390-B1FE-18B512D3A4B7}" srcOrd="0" destOrd="4" presId="urn:microsoft.com/office/officeart/2005/8/layout/hList6"/>
    <dgm:cxn modelId="{DC76CF77-5FE4-43F9-B4F0-BEDB0B7F40E0}" type="presOf" srcId="{95ED65B3-E467-4E39-836A-6ABB4D80A933}" destId="{3FE28ABF-94B3-4390-B1FE-18B512D3A4B7}" srcOrd="0" destOrd="7" presId="urn:microsoft.com/office/officeart/2005/8/layout/hList6"/>
    <dgm:cxn modelId="{8F5D476D-7719-438B-9086-06BDEBF09173}" type="presOf" srcId="{6A2528DD-2ACD-4383-9720-52BB49E8D19A}" destId="{18ABD94F-A19C-4130-A79E-285443798D1C}" srcOrd="0" destOrd="0" presId="urn:microsoft.com/office/officeart/2005/8/layout/hList6"/>
    <dgm:cxn modelId="{914EBE2F-002A-4BC4-B6EC-AD8394E92253}" srcId="{2E8DBA56-5165-4264-BE39-C036371A177F}" destId="{177036DD-FFD5-4D05-852A-B6735F2CDAAD}" srcOrd="4" destOrd="0" parTransId="{2EA8C459-903E-42AD-884B-3C37B37BFBD5}" sibTransId="{B2996156-4A89-4BEB-90B9-4747B1988043}"/>
    <dgm:cxn modelId="{A3E6D742-C32E-4AA9-86A4-7121F41A4840}" type="presOf" srcId="{FF5A713C-7C01-426B-99A7-68764F69C59C}" destId="{3FE28ABF-94B3-4390-B1FE-18B512D3A4B7}" srcOrd="0" destOrd="1" presId="urn:microsoft.com/office/officeart/2005/8/layout/hList6"/>
    <dgm:cxn modelId="{DA806FBF-18D2-47CD-A001-6DF0A1E00944}" type="presOf" srcId="{177036DD-FFD5-4D05-852A-B6735F2CDAAD}" destId="{3FE28ABF-94B3-4390-B1FE-18B512D3A4B7}" srcOrd="0" destOrd="5" presId="urn:microsoft.com/office/officeart/2005/8/layout/hList6"/>
    <dgm:cxn modelId="{BAB16267-813A-499F-ADF6-9A72909B31CA}" type="presOf" srcId="{1B150F19-4B2E-418E-B2BE-AFD1581FBF52}" destId="{3FE28ABF-94B3-4390-B1FE-18B512D3A4B7}" srcOrd="0" destOrd="6" presId="urn:microsoft.com/office/officeart/2005/8/layout/hList6"/>
    <dgm:cxn modelId="{365F6E2C-E725-4F2A-9952-DC8236A4AC12}" type="presOf" srcId="{B0025387-70C2-4B6A-ADD7-8C3F5C24FE7C}" destId="{7BB59095-E509-486E-9B87-FC9237D88DBC}" srcOrd="0" destOrd="0" presId="urn:microsoft.com/office/officeart/2005/8/layout/hList6"/>
    <dgm:cxn modelId="{96C6FAA6-2146-4FF1-9D90-8E6366789428}" type="presOf" srcId="{7A4CF91F-48E2-4186-95C5-B6F1B2E59299}" destId="{3FE28ABF-94B3-4390-B1FE-18B512D3A4B7}" srcOrd="0" destOrd="3" presId="urn:microsoft.com/office/officeart/2005/8/layout/hList6"/>
    <dgm:cxn modelId="{DFEFA64D-E4C8-47DA-949C-C6DD4D9534B3}" srcId="{B0025387-70C2-4B6A-ADD7-8C3F5C24FE7C}" destId="{2E8DBA56-5165-4264-BE39-C036371A177F}" srcOrd="1" destOrd="0" parTransId="{CBB3FECD-D807-4CC1-9284-DDF93B81867E}" sibTransId="{94789576-F608-4D31-8F98-67D5849B113F}"/>
    <dgm:cxn modelId="{CDD3ED69-008D-4EB2-9BEE-D98C03D3C91B}" srcId="{B0025387-70C2-4B6A-ADD7-8C3F5C24FE7C}" destId="{6A2528DD-2ACD-4383-9720-52BB49E8D19A}" srcOrd="0" destOrd="0" parTransId="{BDE0AF2E-C625-47F0-8F1E-90D868383165}" sibTransId="{5486C121-A298-443D-ADA0-4EFF67F5D0BA}"/>
    <dgm:cxn modelId="{73C9D08E-A802-43C9-9429-3B57618C5BFF}" srcId="{2E8DBA56-5165-4264-BE39-C036371A177F}" destId="{95ED65B3-E467-4E39-836A-6ABB4D80A933}" srcOrd="6" destOrd="0" parTransId="{858D7DB1-D12B-47C7-84C7-5E9EF6D2AB32}" sibTransId="{3615F32C-1EDB-4F2E-80A1-A4709168ABE8}"/>
    <dgm:cxn modelId="{9128D0FE-4D17-4217-93EA-4076D7F848A6}" srcId="{2E8DBA56-5165-4264-BE39-C036371A177F}" destId="{FF5A713C-7C01-426B-99A7-68764F69C59C}" srcOrd="0" destOrd="0" parTransId="{B1216779-BEE5-42F5-9F54-DE5F369CB75C}" sibTransId="{8F7821F3-ABBE-45F6-A04E-6D77C1EDF5DB}"/>
    <dgm:cxn modelId="{BAFCA3B5-465B-4F3D-BEC3-748D7CD3E277}" type="presParOf" srcId="{7BB59095-E509-486E-9B87-FC9237D88DBC}" destId="{18ABD94F-A19C-4130-A79E-285443798D1C}" srcOrd="0" destOrd="0" presId="urn:microsoft.com/office/officeart/2005/8/layout/hList6"/>
    <dgm:cxn modelId="{866F6DE7-0AD1-4055-A5FD-D6F4009FBFF3}" type="presParOf" srcId="{7BB59095-E509-486E-9B87-FC9237D88DBC}" destId="{589ED8CA-501C-47B2-B017-E98EE2B5E9FF}" srcOrd="1" destOrd="0" presId="urn:microsoft.com/office/officeart/2005/8/layout/hList6"/>
    <dgm:cxn modelId="{23EA4FD1-6192-4CBE-AF9C-AC0779E9B337}" type="presParOf" srcId="{7BB59095-E509-486E-9B87-FC9237D88DBC}" destId="{3FE28ABF-94B3-4390-B1FE-18B512D3A4B7}" srcOrd="2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ABD94F-A19C-4130-A79E-285443798D1C}">
      <dsp:nvSpPr>
        <dsp:cNvPr id="0" name=""/>
        <dsp:cNvSpPr/>
      </dsp:nvSpPr>
      <dsp:spPr>
        <a:xfrm rot="16200000">
          <a:off x="-351232" y="354836"/>
          <a:ext cx="4176464" cy="3466791"/>
        </a:xfrm>
        <a:prstGeom prst="flowChartManualOperati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43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По мнению студентов нового набора необходимо обладать следующими качествами личности для того, чтобы стать хорошим медицинским специалистом</a:t>
          </a:r>
        </a:p>
      </dsp:txBody>
      <dsp:txXfrm rot="5400000">
        <a:off x="3605" y="835292"/>
        <a:ext cx="3466791" cy="2505878"/>
      </dsp:txXfrm>
    </dsp:sp>
    <dsp:sp modelId="{3FE28ABF-94B3-4390-B1FE-18B512D3A4B7}">
      <dsp:nvSpPr>
        <dsp:cNvPr id="0" name=""/>
        <dsp:cNvSpPr/>
      </dsp:nvSpPr>
      <dsp:spPr>
        <a:xfrm rot="16200000">
          <a:off x="3375568" y="354836"/>
          <a:ext cx="4176464" cy="3466791"/>
        </a:xfrm>
        <a:prstGeom prst="flowChartManualOperation">
          <a:avLst/>
        </a:prstGeom>
        <a:solidFill>
          <a:schemeClr val="accent5">
            <a:hueOff val="10738916"/>
            <a:satOff val="-1444"/>
            <a:lumOff val="1431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t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0" i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ответственность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0" i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коммуникабельность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0" i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доброта, милосердие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0" i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взаимовыручка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0" i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выносливость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0" i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целеустремленность внимательность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0" i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стрессоустойчивость</a:t>
          </a:r>
          <a:endParaRPr lang="ru-RU" sz="2000" b="0" i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3730405" y="835292"/>
        <a:ext cx="3466791" cy="25058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333F6D53-8C9A-4B77-B821-739104C50D28}" type="datetimeFigureOut">
              <a:rPr lang="ru-RU" smtClean="0"/>
              <a:pPr/>
              <a:t>13.12.2022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AFC0AD23-D494-45DA-AE89-C0F5EFFCEF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F6D53-8C9A-4B77-B821-739104C50D28}" type="datetimeFigureOut">
              <a:rPr lang="ru-RU" smtClean="0"/>
              <a:pPr/>
              <a:t>13.12.2022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0AD23-D494-45DA-AE89-C0F5EFFCEF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F6D53-8C9A-4B77-B821-739104C50D28}" type="datetimeFigureOut">
              <a:rPr lang="ru-RU" smtClean="0"/>
              <a:pPr/>
              <a:t>13.12.2022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0AD23-D494-45DA-AE89-C0F5EFFCEF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F6D53-8C9A-4B77-B821-739104C50D28}" type="datetimeFigureOut">
              <a:rPr lang="ru-RU" smtClean="0"/>
              <a:pPr/>
              <a:t>13.12.2022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0AD23-D494-45DA-AE89-C0F5EFFCEF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F6D53-8C9A-4B77-B821-739104C50D28}" type="datetimeFigureOut">
              <a:rPr lang="ru-RU" smtClean="0"/>
              <a:pPr/>
              <a:t>13.12.2022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0AD23-D494-45DA-AE89-C0F5EFFCEF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F6D53-8C9A-4B77-B821-739104C50D28}" type="datetimeFigureOut">
              <a:rPr lang="ru-RU" smtClean="0"/>
              <a:pPr/>
              <a:t>13.12.2022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0AD23-D494-45DA-AE89-C0F5EFFCEF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33F6D53-8C9A-4B77-B821-739104C50D28}" type="datetimeFigureOut">
              <a:rPr lang="ru-RU" smtClean="0"/>
              <a:pPr/>
              <a:t>13.12.2022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FC0AD23-D494-45DA-AE89-C0F5EFFCEF1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333F6D53-8C9A-4B77-B821-739104C50D28}" type="datetimeFigureOut">
              <a:rPr lang="ru-RU" smtClean="0"/>
              <a:pPr/>
              <a:t>13.12.2022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AFC0AD23-D494-45DA-AE89-C0F5EFFCEF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F6D53-8C9A-4B77-B821-739104C50D28}" type="datetimeFigureOut">
              <a:rPr lang="ru-RU" smtClean="0"/>
              <a:pPr/>
              <a:t>13.12.2022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0AD23-D494-45DA-AE89-C0F5EFFCEF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F6D53-8C9A-4B77-B821-739104C50D28}" type="datetimeFigureOut">
              <a:rPr lang="ru-RU" smtClean="0"/>
              <a:pPr/>
              <a:t>13.12.2022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0AD23-D494-45DA-AE89-C0F5EFFCEF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F6D53-8C9A-4B77-B821-739104C50D28}" type="datetimeFigureOut">
              <a:rPr lang="ru-RU" smtClean="0"/>
              <a:pPr/>
              <a:t>13.12.2022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0AD23-D494-45DA-AE89-C0F5EFFCEF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333F6D53-8C9A-4B77-B821-739104C50D28}" type="datetimeFigureOut">
              <a:rPr lang="ru-RU" smtClean="0"/>
              <a:pPr/>
              <a:t>13.12.2022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AFC0AD23-D494-45DA-AE89-C0F5EFFCEF1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Государственное бюджетное профессиональное образовательное учреждение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Департамента здравоохранения города Москвы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«Медицинский колледж №6»</a:t>
            </a:r>
            <a:b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Структурное подразделение 4</a:t>
            </a:r>
            <a:r>
              <a:rPr lang="ru-RU" sz="6600" dirty="0" smtClean="0">
                <a:solidFill>
                  <a:schemeClr val="tx1"/>
                </a:solidFill>
                <a:latin typeface="Arial" pitchFamily="34" charset="0"/>
              </a:rPr>
              <a:t/>
            </a:r>
            <a:br>
              <a:rPr lang="ru-RU" sz="6600" dirty="0" smtClean="0">
                <a:solidFill>
                  <a:schemeClr val="tx1"/>
                </a:solidFill>
                <a:latin typeface="Arial" pitchFamily="34" charset="0"/>
              </a:rPr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44008" y="6021288"/>
            <a:ext cx="41090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педагог-психолог  СП 4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Ланграф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Е.Н.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39752" y="306896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Отчет за </a:t>
            </a:r>
            <a:r>
              <a:rPr lang="en-US" b="1" dirty="0" smtClean="0">
                <a:solidFill>
                  <a:srgbClr val="C00000"/>
                </a:solidFill>
              </a:rPr>
              <a:t>I</a:t>
            </a:r>
            <a:r>
              <a:rPr lang="ru-RU" b="1" dirty="0" smtClean="0">
                <a:solidFill>
                  <a:srgbClr val="C00000"/>
                </a:solidFill>
              </a:rPr>
              <a:t> семестр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en-US" b="1" dirty="0" smtClean="0">
                <a:solidFill>
                  <a:srgbClr val="C00000"/>
                </a:solidFill>
              </a:rPr>
              <a:t>20</a:t>
            </a:r>
            <a:r>
              <a:rPr lang="ru-RU" b="1" dirty="0" smtClean="0">
                <a:solidFill>
                  <a:srgbClr val="C00000"/>
                </a:solidFill>
              </a:rPr>
              <a:t>20</a:t>
            </a:r>
            <a:r>
              <a:rPr lang="en-US" b="1" dirty="0" smtClean="0">
                <a:solidFill>
                  <a:srgbClr val="C00000"/>
                </a:solidFill>
              </a:rPr>
              <a:t>-20</a:t>
            </a:r>
            <a:r>
              <a:rPr lang="ru-RU" b="1" dirty="0" smtClean="0">
                <a:solidFill>
                  <a:srgbClr val="C00000"/>
                </a:solidFill>
              </a:rPr>
              <a:t>21 учебного года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06984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Тренинги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ru-RU" dirty="0" err="1" smtClean="0"/>
              <a:t>Саморегуляция</a:t>
            </a:r>
            <a:r>
              <a:rPr lang="ru-RU" dirty="0" smtClean="0"/>
              <a:t> в конфликте»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12316">
            <a:off x="467544" y="2348880"/>
            <a:ext cx="2880320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50397">
            <a:off x="5878824" y="2265145"/>
            <a:ext cx="2736304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3356992"/>
            <a:ext cx="2088232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2483768" y="1772816"/>
            <a:ext cx="44053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(социально-психологический тренинг)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9600" cy="106984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Тренинги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ru-RU" sz="3600" dirty="0" smtClean="0"/>
              <a:t>Межличностное взаимоотношение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3826" y="4281991"/>
            <a:ext cx="2736304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132856"/>
            <a:ext cx="3024336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2060848"/>
            <a:ext cx="3096344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419872" y="1700808"/>
            <a:ext cx="23762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(метод </a:t>
            </a:r>
            <a:r>
              <a:rPr lang="ru-RU" dirty="0" err="1" smtClean="0"/>
              <a:t>арттерапии</a:t>
            </a:r>
            <a:r>
              <a:rPr lang="ru-RU" dirty="0" smtClean="0"/>
              <a:t>)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Беседы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348880"/>
            <a:ext cx="3456384" cy="20162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4149080"/>
            <a:ext cx="1872208" cy="2520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2276872"/>
            <a:ext cx="3536515" cy="19885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827584" y="1916832"/>
            <a:ext cx="19377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«Я и окружение»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796136" y="1916832"/>
            <a:ext cx="23462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«Культура общения»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580112" y="5517232"/>
            <a:ext cx="31145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«Что в имени тебе моем?», 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anadm.ru/tinybrowser/fulls/images/image/2018/7/11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908720"/>
            <a:ext cx="66967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Изучение личностных особенностей первокурсников: создание условий для эффективного </a:t>
            </a:r>
            <a:r>
              <a:rPr lang="ru-RU" b="1" dirty="0" smtClean="0"/>
              <a:t>общения</a:t>
            </a:r>
            <a:endParaRPr lang="ru-RU" dirty="0"/>
          </a:p>
          <a:p>
            <a:pPr algn="ctr"/>
            <a:endParaRPr lang="ru-RU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420888"/>
            <a:ext cx="1944216" cy="230425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2781617" y="2451375"/>
            <a:ext cx="2304256" cy="46166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Анкета «Социальный портрет студента»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3068960"/>
            <a:ext cx="1872208" cy="252028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539552" y="1844824"/>
            <a:ext cx="2664296" cy="46166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Анкета «Психолого-педагогическая характеристика личности</a:t>
            </a:r>
            <a:r>
              <a:rPr kumimoji="0" lang="ru-RU" sz="1200" b="1" i="0" u="none" strike="noStrike" cap="none" normalizeH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студента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372200" y="2996952"/>
            <a:ext cx="14401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latin typeface="Calibri" pitchFamily="34" charset="0"/>
              </a:rPr>
              <a:t>Анкета «Адаптация первокурсников»</a:t>
            </a:r>
            <a:endParaRPr lang="ru-RU" sz="1200" b="1" dirty="0">
              <a:latin typeface="Calibri" pitchFamily="34" charset="0"/>
            </a:endParaRPr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3717032"/>
            <a:ext cx="2088232" cy="237626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3"/>
          <p:cNvGraphicFramePr>
            <a:graphicFrameLocks/>
          </p:cNvGraphicFramePr>
          <p:nvPr/>
        </p:nvGraphicFramePr>
        <p:xfrm>
          <a:off x="2339752" y="3545632"/>
          <a:ext cx="6624736" cy="3312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796136" y="3068960"/>
            <a:ext cx="26228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Уровень адаптации</a:t>
            </a:r>
            <a:endParaRPr lang="ru-RU" b="1" dirty="0"/>
          </a:p>
        </p:txBody>
      </p:sp>
      <p:graphicFrame>
        <p:nvGraphicFramePr>
          <p:cNvPr id="8" name="Содержимое 3"/>
          <p:cNvGraphicFramePr>
            <a:graphicFrameLocks/>
          </p:cNvGraphicFramePr>
          <p:nvPr/>
        </p:nvGraphicFramePr>
        <p:xfrm>
          <a:off x="0" y="980728"/>
          <a:ext cx="5688632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467544" y="620688"/>
            <a:ext cx="51796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Эмоциональная комфортность в группе</a:t>
            </a:r>
            <a:endParaRPr lang="ru-RU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1043608" y="1556792"/>
          <a:ext cx="7200800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06984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Консультативная работа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(</a:t>
            </a:r>
            <a:r>
              <a:rPr lang="ru-RU" sz="1600" dirty="0" smtClean="0"/>
              <a:t>по средствам телефонной связи, социальные сети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628800"/>
            <a:ext cx="47525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b="1" i="1" dirty="0"/>
              <a:t>Индивидуальное консультирование студентов по проблемам:</a:t>
            </a:r>
          </a:p>
          <a:p>
            <a:r>
              <a:rPr lang="ru-RU" dirty="0"/>
              <a:t>- конфликты с взрослыми и сверстниками;</a:t>
            </a:r>
          </a:p>
          <a:p>
            <a:r>
              <a:rPr lang="ru-RU" dirty="0"/>
              <a:t>- отношения между полами;</a:t>
            </a:r>
          </a:p>
          <a:p>
            <a:r>
              <a:rPr lang="ru-RU" dirty="0"/>
              <a:t>- неуспеваемость</a:t>
            </a: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Работа с преподавателями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Работа с преподавателями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Работа с преподавателями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3968" y="2636912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b="1" i="1" u="sng" dirty="0"/>
              <a:t>Работа с преподавателями</a:t>
            </a:r>
            <a:endParaRPr lang="ru-RU" dirty="0"/>
          </a:p>
          <a:p>
            <a:r>
              <a:rPr lang="ru-RU" dirty="0" smtClean="0"/>
              <a:t>Индивидуальное </a:t>
            </a:r>
            <a:r>
              <a:rPr lang="ru-RU" dirty="0"/>
              <a:t>консультирование:</a:t>
            </a:r>
          </a:p>
          <a:p>
            <a:r>
              <a:rPr lang="ru-RU" dirty="0"/>
              <a:t> - особенности взаимоотношений с группой;</a:t>
            </a:r>
          </a:p>
          <a:p>
            <a:r>
              <a:rPr lang="ru-RU" dirty="0"/>
              <a:t> - особенности педагогического воздействия на студентов «группы риска»;</a:t>
            </a:r>
          </a:p>
          <a:p>
            <a:r>
              <a:rPr lang="ru-RU" dirty="0"/>
              <a:t> - опасности педагогического общения;</a:t>
            </a:r>
          </a:p>
          <a:p>
            <a:r>
              <a:rPr lang="ru-RU" dirty="0"/>
              <a:t> - личностные проблемы, конфликты и стрессы.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5229200"/>
            <a:ext cx="39604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b="1" i="1" dirty="0"/>
              <a:t>Индивидуальное консультирование родителей студентов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1787</TotalTime>
  <Words>178</Words>
  <Application>Microsoft Office PowerPoint</Application>
  <PresentationFormat>Экран (4:3)</PresentationFormat>
  <Paragraphs>40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7" baseType="lpstr">
      <vt:lpstr>Arial</vt:lpstr>
      <vt:lpstr>Calibri</vt:lpstr>
      <vt:lpstr>Georgia</vt:lpstr>
      <vt:lpstr>Times New Roman</vt:lpstr>
      <vt:lpstr>Trebuchet MS</vt:lpstr>
      <vt:lpstr>Wingdings</vt:lpstr>
      <vt:lpstr>Wingdings 2</vt:lpstr>
      <vt:lpstr>Городская</vt:lpstr>
      <vt:lpstr>Государственное бюджетное профессиональное образовательное учреждение Департамента здравоохранения города Москвы «Медицинский колледж №6» Структурное подразделение 4 </vt:lpstr>
      <vt:lpstr>Тренинги  «Саморегуляция в конфликте»</vt:lpstr>
      <vt:lpstr>Тренинги  «Межличностное взаимоотношение»</vt:lpstr>
      <vt:lpstr>Беседы </vt:lpstr>
      <vt:lpstr>Презентация PowerPoint</vt:lpstr>
      <vt:lpstr>Презентация PowerPoint</vt:lpstr>
      <vt:lpstr>Презентация PowerPoint</vt:lpstr>
      <vt:lpstr>Презентация PowerPoint</vt:lpstr>
      <vt:lpstr>Консультативная работа (по средствам телефонной связи, социальные сети)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15</cp:revision>
  <dcterms:created xsi:type="dcterms:W3CDTF">2020-12-10T07:19:25Z</dcterms:created>
  <dcterms:modified xsi:type="dcterms:W3CDTF">2022-12-14T13:47:13Z</dcterms:modified>
</cp:coreProperties>
</file>