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74" r:id="rId5"/>
    <p:sldId id="259" r:id="rId6"/>
    <p:sldId id="257" r:id="rId7"/>
    <p:sldId id="258" r:id="rId8"/>
    <p:sldId id="261" r:id="rId9"/>
    <p:sldId id="262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95736" y="332656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здравоохранения города Москвы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«Медицинский колледж №6»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Структурное подразделение 4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67744" y="2780928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Общая характеристика групп нового набора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2021-2022 учебного года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6237312"/>
            <a:ext cx="3643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Педагог-психолог: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Ланграф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Е.Н.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67600" cy="17910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Основными задачами по содействию адаптации первокурсников к профессиональной образовательной среде колледжа считаются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2060848"/>
            <a:ext cx="7467600" cy="2952328"/>
          </a:xfrm>
        </p:spPr>
        <p:txBody>
          <a:bodyPr>
            <a:normAutofit/>
          </a:bodyPr>
          <a:lstStyle/>
          <a:p>
            <a:r>
              <a:rPr lang="ru-RU" dirty="0" smtClean="0"/>
              <a:t>∙       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первокурсников к новым условиям обучения.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∙        Установление и поддержание социального статуса первокурсников в новом коллективе.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∙        Формирование у первокурсников позитивных учебных мотивов.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∙        Предупреждение и снятие у первокурсников психологического и физического дискомфорта, связанного с новой образовательной средой</a:t>
            </a:r>
          </a:p>
          <a:p>
            <a:endParaRPr lang="ru-RU" dirty="0"/>
          </a:p>
        </p:txBody>
      </p:sp>
      <p:pic>
        <p:nvPicPr>
          <p:cNvPr id="4098" name="Picture 2" descr="https://sun9-9.userapi.com/impf/2589okjNqYRJXzRuD-Jdca1cjB0xomnrqogKhg/LcEc-5Q0vEI.jpg?size=1280x722&amp;quality=96&amp;sign=eecf3e252f50220ac390836bd0fb228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004048" y="4869160"/>
            <a:ext cx="2936171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преподавателям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адаптации первокурсников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На первых занятиях ознакомить с системой обучения в колледже и требованиями к знаниям.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Провести беседу о правильном слушании лекции.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Учить студентов правильно работать с книгой, методическими пособиями.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Учитывать индивидуальный подход к студенту при опросе с учетом психологических и возрастных особенностей.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Скорректировать количество домашнего задания и письменных работ по требованиям программ. Оно должно быть минимальным с целью предупреждения перегрузки.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Использовать способы воздействия на мотивационную сферу студента: проблемное обучение, приемы активизации, общение, разнообразные педагогические технологии, компьютерное обучение.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83568" y="476672"/>
            <a:ext cx="7467600" cy="511256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7.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Проводить менее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стрессогенный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опрос: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письменный, текстовый или групповой.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Уделять внимание беседам о нравственности, самовоспитании, об организации режима дня, профилактике заболеваний.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Всячески предупреждать повышение тревожности у студентов.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Применять такие формы и методы обучения, которые позволили бы студентам эффективно общаться с целью скорейшей адаптации и устранения языкового барьера.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Применять методы обучения педагогов - новаторов.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Занятия проводить, опираясь на зону актуального и ближайшего развития студента.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620688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Таким образом, выявление трудностей адаптации к новым социальным условиям в колледже на ранних её этапах, позволит в несколько раз увеличить эффективность учебного процесса и позволит воспитать человека с добрым и отзывчивым сердцем.</a:t>
            </a:r>
          </a:p>
        </p:txBody>
      </p:sp>
      <p:pic>
        <p:nvPicPr>
          <p:cNvPr id="1026" name="Picture 2" descr="https://media.professionali.ru/processor/topics/original/2020/02/07/pravila-proektirovaniya-sm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429000"/>
            <a:ext cx="416618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908720"/>
            <a:ext cx="7467600" cy="1143000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человека в юности подразумевает не только физическое созревание организма, но и социальную трансформацию.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cdn.hipwallpaper.com/i/89/13/jy5JV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6246853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Контингент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67544" y="1052736"/>
            <a:ext cx="36576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Акушерское дело</a:t>
            </a:r>
          </a:p>
          <a:p>
            <a:pPr algn="ctr">
              <a:buNone/>
            </a:pPr>
            <a:r>
              <a:rPr lang="ru-RU" b="1" dirty="0" smtClean="0"/>
              <a:t>114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108 (ж)        6 (м)</a:t>
            </a:r>
          </a:p>
          <a:p>
            <a:pPr>
              <a:buNone/>
            </a:pP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Возраст            количество человек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17        -          20</a:t>
            </a:r>
          </a:p>
          <a:p>
            <a:pPr>
              <a:buNone/>
            </a:pPr>
            <a:r>
              <a:rPr lang="ru-RU" b="1" dirty="0" smtClean="0"/>
              <a:t>18/20   -          76</a:t>
            </a:r>
          </a:p>
          <a:p>
            <a:pPr>
              <a:buNone/>
            </a:pPr>
            <a:r>
              <a:rPr lang="ru-RU" b="1" dirty="0" smtClean="0"/>
              <a:t>21/30   -           9</a:t>
            </a:r>
          </a:p>
          <a:p>
            <a:pPr>
              <a:buNone/>
            </a:pPr>
            <a:r>
              <a:rPr lang="ru-RU" b="1" dirty="0" smtClean="0"/>
              <a:t>31+      -           9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студенты, оставшиеся без попечения родителей –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иностранные студенты -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83968" y="1052736"/>
            <a:ext cx="365760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Сестринское дело</a:t>
            </a:r>
          </a:p>
          <a:p>
            <a:pPr algn="ctr">
              <a:buNone/>
            </a:pPr>
            <a:r>
              <a:rPr lang="ru-RU" b="1" dirty="0" smtClean="0"/>
              <a:t>65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56 (ж)       9(м)</a:t>
            </a:r>
          </a:p>
          <a:p>
            <a:pPr>
              <a:buNone/>
            </a:pP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Возраст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</a:t>
            </a: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количество человек</a:t>
            </a:r>
          </a:p>
          <a:p>
            <a:pPr>
              <a:buNone/>
            </a:pPr>
            <a:r>
              <a:rPr lang="ru-RU" b="1" dirty="0" smtClean="0"/>
              <a:t>17          -              13</a:t>
            </a:r>
          </a:p>
          <a:p>
            <a:pPr>
              <a:buNone/>
            </a:pPr>
            <a:r>
              <a:rPr lang="ru-RU" b="1" dirty="0" smtClean="0"/>
              <a:t>18/20     -              39</a:t>
            </a:r>
          </a:p>
          <a:p>
            <a:pPr>
              <a:buNone/>
            </a:pPr>
            <a:r>
              <a:rPr lang="ru-RU" b="1" dirty="0" smtClean="0"/>
              <a:t>21/30     -                7</a:t>
            </a:r>
          </a:p>
          <a:p>
            <a:pPr>
              <a:buNone/>
            </a:pPr>
            <a:r>
              <a:rPr lang="ru-RU" b="1" dirty="0" smtClean="0"/>
              <a:t>31+        -                6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студенты, оставшиеся без попечения родителей –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иностранные студенты -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547664" y="1916832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411760" y="1916832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5580112" y="1916832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228184" y="1916832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Акушерское дело 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очно-заочное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отделение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3"/>
          <p:cNvSpPr>
            <a:spLocks noGrp="1"/>
          </p:cNvSpPr>
          <p:nvPr>
            <p:ph sz="quarter" idx="1"/>
          </p:nvPr>
        </p:nvSpPr>
        <p:spPr>
          <a:xfrm>
            <a:off x="1835696" y="1340768"/>
            <a:ext cx="6131024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25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        24 (ж)                      1 (м)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Возраст            количество человек</a:t>
            </a:r>
          </a:p>
          <a:p>
            <a:pPr>
              <a:buNone/>
            </a:pPr>
            <a:r>
              <a:rPr lang="ru-RU" b="1" dirty="0" smtClean="0"/>
              <a:t>17                   -                      0</a:t>
            </a:r>
          </a:p>
          <a:p>
            <a:pPr>
              <a:buNone/>
            </a:pPr>
            <a:r>
              <a:rPr lang="ru-RU" b="1" dirty="0" smtClean="0"/>
              <a:t>18/30              -                      19</a:t>
            </a:r>
          </a:p>
          <a:p>
            <a:pPr>
              <a:buNone/>
            </a:pPr>
            <a:r>
              <a:rPr lang="ru-RU" b="1" dirty="0" smtClean="0"/>
              <a:t>31+                 </a:t>
            </a:r>
            <a:r>
              <a:rPr lang="ru-RU" b="1" smtClean="0"/>
              <a:t>-                      6</a:t>
            </a:r>
            <a:endParaRPr lang="ru-RU" b="1" dirty="0" smtClean="0"/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студенты, оставшиеся без попечения родителей –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иностранные студенты -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707904" y="1772816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92080" y="1844824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772816"/>
            <a:ext cx="7467600" cy="393764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Закладываются основы мировоззрения и самосознания человека  </a:t>
            </a:r>
          </a:p>
          <a:p>
            <a:endParaRPr lang="ru-RU" dirty="0" smtClean="0"/>
          </a:p>
          <a:p>
            <a:r>
              <a:rPr lang="ru-RU" dirty="0" smtClean="0"/>
              <a:t> построение внутренней схемы идеалов и ценностей, которые в дальнейшем станут основным руководством для поведения в обществе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60648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Возрастные особенности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(17-21)</a:t>
            </a:r>
            <a:endParaRPr lang="ru-RU" sz="2400" b="1" dirty="0"/>
          </a:p>
        </p:txBody>
      </p:sp>
      <p:pic>
        <p:nvPicPr>
          <p:cNvPr id="5122" name="Picture 2" descr="https://i.huffpost.com/gen/1207259/images/o-SAD-STUDENTS-facebo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93096"/>
            <a:ext cx="312555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476672"/>
            <a:ext cx="746760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Формируются моральные идеалы и гражданская позиция, а также учатся быть самостоятельными и независимыми от родителей 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</a:t>
            </a:r>
          </a:p>
          <a:p>
            <a:pPr algn="ctr"/>
            <a:r>
              <a:rPr lang="ru-RU" dirty="0" smtClean="0"/>
              <a:t>отстаивание эмоциональной независимости от взрослых</a:t>
            </a:r>
            <a:endParaRPr lang="ru-RU" dirty="0"/>
          </a:p>
        </p:txBody>
      </p:sp>
      <p:pic>
        <p:nvPicPr>
          <p:cNvPr id="7170" name="Picture 2" descr="https://stud-most.ru/800/600/https/parentingmattersnj.com/wp-content/uploads/2019/02/listen-kids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17032"/>
            <a:ext cx="3811352" cy="2540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439248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Начинают задумываться о будущем и планировать свой жизненный путь</a:t>
            </a:r>
          </a:p>
          <a:p>
            <a:pPr algn="ctr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/>
              <a:t>осознание особенностей института брака, подготовка к семейной жизни и ответственности, связанной с партнерством и воспитанием детей;</a:t>
            </a:r>
          </a:p>
          <a:p>
            <a:r>
              <a:rPr lang="ru-RU" dirty="0" smtClean="0"/>
              <a:t>формирование гражданской позиции и социальной модели поведения, укрепление собственных политических, идеологических, экологических и других взглядов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8" name="Picture 4" descr="https://31tv.ru/wp-content/uploads/2020/12/11-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25144"/>
            <a:ext cx="3150428" cy="1728192"/>
          </a:xfrm>
          <a:prstGeom prst="rect">
            <a:avLst/>
          </a:prstGeom>
          <a:noFill/>
        </p:spPr>
      </p:pic>
      <p:pic>
        <p:nvPicPr>
          <p:cNvPr id="6150" name="Picture 6" descr="https://www.competitiveedgeva.com/wp-content/uploads/2017/03/tee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725144"/>
            <a:ext cx="2590438" cy="1728192"/>
          </a:xfrm>
          <a:prstGeom prst="rect">
            <a:avLst/>
          </a:prstGeom>
          <a:noFill/>
        </p:spPr>
      </p:pic>
      <p:pic>
        <p:nvPicPr>
          <p:cNvPr id="6152" name="Picture 8" descr="https://cdnmyslo.ru/NewsImage/81/bf/81bf7ff7-ae45-469d-8686-9d3f98455a7a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25144"/>
            <a:ext cx="2914610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476672"/>
            <a:ext cx="7467600" cy="1972816"/>
          </a:xfrm>
        </p:spPr>
        <p:txBody>
          <a:bodyPr/>
          <a:lstStyle/>
          <a:p>
            <a:r>
              <a:rPr lang="ru-RU" dirty="0" smtClean="0"/>
              <a:t>Происходит анализ собственных способностей и возможностей для приобретения профессиональных навыков, поиск возможности проконсультироваться с авторитетными лицами</a:t>
            </a:r>
            <a:endParaRPr lang="ru-RU" dirty="0"/>
          </a:p>
        </p:txBody>
      </p:sp>
      <p:pic>
        <p:nvPicPr>
          <p:cNvPr id="3074" name="Picture 2" descr="https://need4study.com/uploads/articles/images/4747/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860032" y="3861048"/>
            <a:ext cx="3454657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www.aphorism.ru/picture/20200913042951-49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933056"/>
            <a:ext cx="329000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выборе профессии молодые люди проходят следующие психологические этапы: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осознание ценности выбранной сферы деятельности для общества;</a:t>
            </a:r>
          </a:p>
          <a:p>
            <a:r>
              <a:rPr lang="ru-RU" dirty="0" smtClean="0"/>
              <a:t>анализ актуальности профессии в разрезе текущей социальной и экономической ситуации в стране;</a:t>
            </a:r>
          </a:p>
          <a:p>
            <a:r>
              <a:rPr lang="ru-RU" dirty="0" smtClean="0"/>
              <a:t>поиск возможностей для приобретения необходимых профессиональных навыков и практической подготовки;</a:t>
            </a:r>
          </a:p>
          <a:p>
            <a:r>
              <a:rPr lang="ru-RU" dirty="0" smtClean="0"/>
              <a:t>определение профессиональных стремлений, перспектив карьерного роста;</a:t>
            </a:r>
          </a:p>
          <a:p>
            <a:r>
              <a:rPr lang="ru-RU" dirty="0" smtClean="0"/>
              <a:t>выбор других жизненных целей (личностных, семейных и др.) и их согласование с профессиональными;</a:t>
            </a:r>
          </a:p>
          <a:p>
            <a:r>
              <a:rPr lang="ru-RU" dirty="0" smtClean="0"/>
              <a:t>осознание внутренних и внешних препятствий, которые затруднят путь к выбранной цели.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553</TotalTime>
  <Words>537</Words>
  <Application>Microsoft Office PowerPoint</Application>
  <PresentationFormat>Экран 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Century Schoolbook</vt:lpstr>
      <vt:lpstr>Times New Roman</vt:lpstr>
      <vt:lpstr>Wingdings</vt:lpstr>
      <vt:lpstr>Wingdings 2</vt:lpstr>
      <vt:lpstr>Эркер</vt:lpstr>
      <vt:lpstr>Государственное бюджетное профессиональное образовательное учреждение Департамента здравоохранения города Москвы «Медицинский колледж №6» Структурное подразделение 4</vt:lpstr>
      <vt:lpstr>Развитие человека в юности подразумевает не только физическое созревание организма, но и социальную трансформацию.</vt:lpstr>
      <vt:lpstr>Контингент</vt:lpstr>
      <vt:lpstr>Акушерское дело  очно-заочное отделение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выборе профессии молодые люди проходят следующие психологические этапы: </vt:lpstr>
      <vt:lpstr>Основными задачами по содействию адаптации первокурсников к профессиональной образовательной среде колледжа считаются</vt:lpstr>
      <vt:lpstr>Рекомендации преподавателям по адаптации первокурсников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Департамента здравоохранения города Москвы «Медицинский колледж №6» Структурное подразделение 4</dc:title>
  <dc:creator>Admin</dc:creator>
  <cp:lastModifiedBy>Екатерина Николаевна Ланграф</cp:lastModifiedBy>
  <cp:revision>51</cp:revision>
  <dcterms:created xsi:type="dcterms:W3CDTF">2021-09-10T09:41:05Z</dcterms:created>
  <dcterms:modified xsi:type="dcterms:W3CDTF">2024-02-26T09:14:45Z</dcterms:modified>
</cp:coreProperties>
</file>