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58" r:id="rId5"/>
    <p:sldId id="262" r:id="rId6"/>
    <p:sldId id="263" r:id="rId7"/>
    <p:sldId id="264" r:id="rId8"/>
    <p:sldId id="266" r:id="rId9"/>
    <p:sldId id="265"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189A"/>
    <a:srgbClr val="42B228"/>
    <a:srgbClr val="BC14A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microsoft.com/office/2007/relationships/hdphoto" Target="../media/hdphoto9.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3.png"/><Relationship Id="rId5" Type="http://schemas.microsoft.com/office/2007/relationships/hdphoto" Target="../media/hdphoto8.wdp"/><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grpSp>
        <p:nvGrpSpPr>
          <p:cNvPr id="1026" name="docshapegroup1"/>
          <p:cNvGrpSpPr>
            <a:grpSpLocks/>
          </p:cNvGrpSpPr>
          <p:nvPr/>
        </p:nvGrpSpPr>
        <p:grpSpPr bwMode="auto">
          <a:xfrm>
            <a:off x="0" y="15875"/>
            <a:ext cx="9144000" cy="6842125"/>
            <a:chOff x="0" y="26"/>
            <a:chExt cx="14400" cy="10774"/>
          </a:xfrm>
        </p:grpSpPr>
        <p:pic>
          <p:nvPicPr>
            <p:cNvPr id="1027" name="docshape2"/>
            <p:cNvPicPr>
              <a:picLocks noChangeAspect="1" noChangeArrowheads="1"/>
            </p:cNvPicPr>
            <p:nvPr/>
          </p:nvPicPr>
          <p:blipFill>
            <a:blip r:embed="rId2" cstate="print"/>
            <a:srcRect/>
            <a:stretch>
              <a:fillRect/>
            </a:stretch>
          </p:blipFill>
          <p:spPr bwMode="auto">
            <a:xfrm>
              <a:off x="0" y="26"/>
              <a:ext cx="14400" cy="10774"/>
            </a:xfrm>
            <a:prstGeom prst="rect">
              <a:avLst/>
            </a:prstGeom>
            <a:noFill/>
            <a:ln w="9525">
              <a:noFill/>
              <a:miter lim="800000"/>
              <a:headEnd/>
              <a:tailEnd/>
            </a:ln>
          </p:spPr>
        </p:pic>
        <p:pic>
          <p:nvPicPr>
            <p:cNvPr id="1028" name="docshape3"/>
            <p:cNvPicPr>
              <a:picLocks noChangeAspect="1" noChangeArrowheads="1"/>
            </p:cNvPicPr>
            <p:nvPr/>
          </p:nvPicPr>
          <p:blipFill>
            <a:blip r:embed="rId3" cstate="print"/>
            <a:srcRect/>
            <a:stretch>
              <a:fillRect/>
            </a:stretch>
          </p:blipFill>
          <p:spPr bwMode="auto">
            <a:xfrm>
              <a:off x="3686" y="4490"/>
              <a:ext cx="7024" cy="5968"/>
            </a:xfrm>
            <a:prstGeom prst="rect">
              <a:avLst/>
            </a:prstGeom>
            <a:noFill/>
            <a:ln w="9525">
              <a:noFill/>
              <a:miter lim="800000"/>
              <a:headEnd/>
              <a:tailEnd/>
            </a:ln>
          </p:spPr>
        </p:pic>
      </p:grpSp>
      <p:grpSp>
        <p:nvGrpSpPr>
          <p:cNvPr id="1029" name="docshapegroup1"/>
          <p:cNvGrpSpPr>
            <a:grpSpLocks/>
          </p:cNvGrpSpPr>
          <p:nvPr/>
        </p:nvGrpSpPr>
        <p:grpSpPr bwMode="auto">
          <a:xfrm>
            <a:off x="0" y="0"/>
            <a:ext cx="9144000" cy="6842125"/>
            <a:chOff x="0" y="26"/>
            <a:chExt cx="14400" cy="10774"/>
          </a:xfrm>
        </p:grpSpPr>
        <p:pic>
          <p:nvPicPr>
            <p:cNvPr id="1030" name="docshape2"/>
            <p:cNvPicPr>
              <a:picLocks noChangeAspect="1" noChangeArrowheads="1"/>
            </p:cNvPicPr>
            <p:nvPr/>
          </p:nvPicPr>
          <p:blipFill>
            <a:blip r:embed="rId2" cstate="print"/>
            <a:srcRect/>
            <a:stretch>
              <a:fillRect/>
            </a:stretch>
          </p:blipFill>
          <p:spPr bwMode="auto">
            <a:xfrm>
              <a:off x="0" y="26"/>
              <a:ext cx="14400" cy="10774"/>
            </a:xfrm>
            <a:prstGeom prst="rect">
              <a:avLst/>
            </a:prstGeom>
            <a:noFill/>
            <a:ln w="9525">
              <a:noFill/>
              <a:miter lim="800000"/>
              <a:headEnd/>
              <a:tailEnd/>
            </a:ln>
          </p:spPr>
        </p:pic>
        <p:pic>
          <p:nvPicPr>
            <p:cNvPr id="1031" name="docshape3"/>
            <p:cNvPicPr>
              <a:picLocks noChangeAspect="1" noChangeArrowheads="1"/>
            </p:cNvPicPr>
            <p:nvPr/>
          </p:nvPicPr>
          <p:blipFill>
            <a:blip r:embed="rId3" cstate="print"/>
            <a:srcRect/>
            <a:stretch>
              <a:fillRect/>
            </a:stretch>
          </p:blipFill>
          <p:spPr bwMode="auto">
            <a:xfrm>
              <a:off x="3686" y="4490"/>
              <a:ext cx="7024" cy="5968"/>
            </a:xfrm>
            <a:prstGeom prst="rect">
              <a:avLst/>
            </a:prstGeom>
            <a:noFill/>
            <a:ln w="9525">
              <a:noFill/>
              <a:miter lim="800000"/>
              <a:headEnd/>
              <a:tailEnd/>
            </a:ln>
          </p:spPr>
        </p:pic>
      </p:grpSp>
      <p:sp>
        <p:nvSpPr>
          <p:cNvPr id="11" name="TextBox 10"/>
          <p:cNvSpPr txBox="1"/>
          <p:nvPr/>
        </p:nvSpPr>
        <p:spPr>
          <a:xfrm>
            <a:off x="683568" y="188640"/>
            <a:ext cx="7958933" cy="2708434"/>
          </a:xfrm>
          <a:prstGeom prst="rect">
            <a:avLst/>
          </a:prstGeom>
          <a:noFill/>
        </p:spPr>
        <p:txBody>
          <a:bodyPr wrap="square" rtlCol="0">
            <a:spAutoFit/>
          </a:bodyPr>
          <a:lstStyle/>
          <a:p>
            <a:r>
              <a:rPr lang="ru-RU" sz="3200" b="1" dirty="0" smtClean="0">
                <a:solidFill>
                  <a:srgbClr val="7030A0"/>
                </a:solidFill>
                <a:latin typeface="Times New Roman" pitchFamily="18" charset="0"/>
                <a:cs typeface="Times New Roman" pitchFamily="18" charset="0"/>
              </a:rPr>
              <a:t>               </a:t>
            </a:r>
            <a:r>
              <a:rPr lang="ru-RU" sz="2800" b="1" dirty="0" smtClean="0">
                <a:solidFill>
                  <a:srgbClr val="BC14A8"/>
                </a:solidFill>
                <a:latin typeface="Times New Roman" pitchFamily="18" charset="0"/>
                <a:cs typeface="Times New Roman" pitchFamily="18" charset="0"/>
              </a:rPr>
              <a:t>Консультация для родителей:</a:t>
            </a:r>
          </a:p>
          <a:p>
            <a:r>
              <a:rPr lang="ru-RU" sz="3200" b="1" dirty="0" smtClean="0">
                <a:solidFill>
                  <a:srgbClr val="7030A0"/>
                </a:solidFill>
                <a:latin typeface="Times New Roman" pitchFamily="18" charset="0"/>
                <a:cs typeface="Times New Roman" pitchFamily="18" charset="0"/>
              </a:rPr>
              <a:t>   «ИГРАЕМ - ЗВУКИ ЗАКРЕПЛЯЕМ»</a:t>
            </a:r>
          </a:p>
          <a:p>
            <a:pPr algn="ctr"/>
            <a:r>
              <a:rPr lang="ru-RU" sz="3200" b="1" dirty="0" smtClean="0">
                <a:solidFill>
                  <a:srgbClr val="7030A0"/>
                </a:solidFill>
                <a:latin typeface="Times New Roman" pitchFamily="18" charset="0"/>
                <a:cs typeface="Times New Roman" pitchFamily="18" charset="0"/>
              </a:rPr>
              <a:t> </a:t>
            </a:r>
            <a:r>
              <a:rPr lang="ru-RU" sz="2800" b="1" dirty="0" smtClean="0">
                <a:solidFill>
                  <a:schemeClr val="tx2">
                    <a:lumMod val="60000"/>
                    <a:lumOff val="40000"/>
                  </a:schemeClr>
                </a:solidFill>
                <a:latin typeface="Times New Roman" pitchFamily="18" charset="0"/>
                <a:cs typeface="Times New Roman" pitchFamily="18" charset="0"/>
              </a:rPr>
              <a:t>«Нетрадиционные приемы </a:t>
            </a:r>
          </a:p>
          <a:p>
            <a:pPr algn="ctr"/>
            <a:r>
              <a:rPr lang="ru-RU" sz="2800" b="1" dirty="0" smtClean="0">
                <a:solidFill>
                  <a:schemeClr val="tx2">
                    <a:lumMod val="60000"/>
                    <a:lumOff val="40000"/>
                  </a:schemeClr>
                </a:solidFill>
                <a:latin typeface="Times New Roman" pitchFamily="18" charset="0"/>
                <a:cs typeface="Times New Roman" pitchFamily="18" charset="0"/>
              </a:rPr>
              <a:t>автоматизации звуков»</a:t>
            </a:r>
          </a:p>
          <a:p>
            <a:pPr algn="ctr"/>
            <a:r>
              <a:rPr lang="ru-RU" sz="2800" b="1" smtClean="0">
                <a:solidFill>
                  <a:schemeClr val="tx2">
                    <a:lumMod val="60000"/>
                    <a:lumOff val="40000"/>
                  </a:schemeClr>
                </a:solidFill>
                <a:latin typeface="Times New Roman" pitchFamily="18" charset="0"/>
                <a:cs typeface="Times New Roman" pitchFamily="18" charset="0"/>
              </a:rPr>
              <a:t> </a:t>
            </a:r>
            <a:r>
              <a:rPr lang="ru-RU" sz="2800" b="1" smtClean="0">
                <a:solidFill>
                  <a:schemeClr val="tx2">
                    <a:lumMod val="60000"/>
                    <a:lumOff val="40000"/>
                  </a:schemeClr>
                </a:solidFill>
                <a:latin typeface="Times New Roman" pitchFamily="18" charset="0"/>
                <a:cs typeface="Times New Roman" pitchFamily="18" charset="0"/>
              </a:rPr>
              <a:t>                                                  </a:t>
            </a:r>
            <a:r>
              <a:rPr lang="ru-RU" b="1" smtClean="0">
                <a:solidFill>
                  <a:srgbClr val="B8189A"/>
                </a:solidFill>
                <a:latin typeface="Times New Roman" pitchFamily="18" charset="0"/>
                <a:cs typeface="Times New Roman" pitchFamily="18" charset="0"/>
              </a:rPr>
              <a:t>Подготовила</a:t>
            </a:r>
            <a:r>
              <a:rPr lang="ru-RU" b="1" dirty="0" smtClean="0">
                <a:solidFill>
                  <a:srgbClr val="B8189A"/>
                </a:solidFill>
                <a:latin typeface="Times New Roman" pitchFamily="18" charset="0"/>
                <a:cs typeface="Times New Roman" pitchFamily="18" charset="0"/>
              </a:rPr>
              <a:t>: учитель-логопед </a:t>
            </a:r>
          </a:p>
          <a:p>
            <a:pPr algn="r"/>
            <a:r>
              <a:rPr lang="ru-RU" b="1" dirty="0" err="1" smtClean="0">
                <a:solidFill>
                  <a:srgbClr val="B8189A"/>
                </a:solidFill>
                <a:latin typeface="Times New Roman" pitchFamily="18" charset="0"/>
                <a:cs typeface="Times New Roman" pitchFamily="18" charset="0"/>
              </a:rPr>
              <a:t>Мутовина</a:t>
            </a:r>
            <a:r>
              <a:rPr lang="ru-RU" b="1" dirty="0" smtClean="0">
                <a:solidFill>
                  <a:srgbClr val="B8189A"/>
                </a:solidFill>
                <a:latin typeface="Times New Roman" pitchFamily="18" charset="0"/>
                <a:cs typeface="Times New Roman" pitchFamily="18" charset="0"/>
              </a:rPr>
              <a:t> О.В.</a:t>
            </a:r>
            <a:endParaRPr lang="ru-RU" b="1" dirty="0">
              <a:solidFill>
                <a:srgbClr val="B8189A"/>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683568" y="2466376"/>
            <a:ext cx="7560840" cy="1944216"/>
          </a:xfrm>
        </p:spPr>
        <p:txBody>
          <a:bodyPr>
            <a:prstTxWarp prst="textArchUp">
              <a:avLst/>
            </a:prstTxWarp>
            <a:noAutofit/>
            <a:scene3d>
              <a:camera prst="orthographicFront"/>
              <a:lightRig rig="soft" dir="tl">
                <a:rot lat="0" lon="0" rev="0"/>
              </a:lightRig>
            </a:scene3d>
            <a:sp3d extrusionH="57150" contourW="25400" prstMaterial="matte">
              <a:bevelT w="25400" h="55880" prst="angle"/>
              <a:contourClr>
                <a:schemeClr val="accent2">
                  <a:tint val="20000"/>
                </a:schemeClr>
              </a:contourClr>
            </a:sp3d>
          </a:bodyPr>
          <a:lstStyle/>
          <a:p>
            <a:pPr marL="0" indent="0" algn="ctr">
              <a:buNone/>
            </a:pPr>
            <a:r>
              <a:rPr lang="ru-RU"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300" endPos="45500" dir="5400000" sy="-100000" algn="bl" rotWithShape="0"/>
                </a:effectLst>
                <a:latin typeface="Monotype Corsiva" pitchFamily="66" charset="0"/>
              </a:rPr>
              <a:t>Желаю удачи!</a:t>
            </a:r>
            <a:endParaRPr lang="ru-RU" sz="8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300" endPos="45500" dir="5400000" sy="-100000" algn="bl" rotWithShape="0"/>
              </a:effectLst>
              <a:latin typeface="Monotype Corsiva" pitchFamily="66" charset="0"/>
            </a:endParaRPr>
          </a:p>
        </p:txBody>
      </p:sp>
    </p:spTree>
    <p:extLst>
      <p:ext uri="{BB962C8B-B14F-4D97-AF65-F5344CB8AC3E}">
        <p14:creationId xmlns="" xmlns:p14="http://schemas.microsoft.com/office/powerpoint/2010/main" val="2193186510"/>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5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grpSp>
        <p:nvGrpSpPr>
          <p:cNvPr id="4" name="docshapegroup1"/>
          <p:cNvGrpSpPr>
            <a:grpSpLocks/>
          </p:cNvGrpSpPr>
          <p:nvPr/>
        </p:nvGrpSpPr>
        <p:grpSpPr bwMode="auto">
          <a:xfrm>
            <a:off x="0" y="15875"/>
            <a:ext cx="9144000" cy="6842125"/>
            <a:chOff x="0" y="26"/>
            <a:chExt cx="14400" cy="10774"/>
          </a:xfrm>
        </p:grpSpPr>
        <p:pic>
          <p:nvPicPr>
            <p:cNvPr id="1027" name="docshape2"/>
            <p:cNvPicPr>
              <a:picLocks noChangeAspect="1" noChangeArrowheads="1"/>
            </p:cNvPicPr>
            <p:nvPr/>
          </p:nvPicPr>
          <p:blipFill>
            <a:blip r:embed="rId2" cstate="print"/>
            <a:srcRect/>
            <a:stretch>
              <a:fillRect/>
            </a:stretch>
          </p:blipFill>
          <p:spPr bwMode="auto">
            <a:xfrm>
              <a:off x="0" y="26"/>
              <a:ext cx="14400" cy="10774"/>
            </a:xfrm>
            <a:prstGeom prst="rect">
              <a:avLst/>
            </a:prstGeom>
            <a:noFill/>
            <a:ln w="9525">
              <a:noFill/>
              <a:miter lim="800000"/>
              <a:headEnd/>
              <a:tailEnd/>
            </a:ln>
          </p:spPr>
        </p:pic>
        <p:pic>
          <p:nvPicPr>
            <p:cNvPr id="1028" name="docshape3"/>
            <p:cNvPicPr>
              <a:picLocks noChangeAspect="1" noChangeArrowheads="1"/>
            </p:cNvPicPr>
            <p:nvPr/>
          </p:nvPicPr>
          <p:blipFill>
            <a:blip r:embed="rId3" cstate="print"/>
            <a:srcRect/>
            <a:stretch>
              <a:fillRect/>
            </a:stretch>
          </p:blipFill>
          <p:spPr bwMode="auto">
            <a:xfrm>
              <a:off x="3686" y="4490"/>
              <a:ext cx="7024" cy="5968"/>
            </a:xfrm>
            <a:prstGeom prst="rect">
              <a:avLst/>
            </a:prstGeom>
            <a:noFill/>
            <a:ln w="9525">
              <a:noFill/>
              <a:miter lim="800000"/>
              <a:headEnd/>
              <a:tailEnd/>
            </a:ln>
          </p:spPr>
        </p:pic>
      </p:grpSp>
      <p:sp>
        <p:nvSpPr>
          <p:cNvPr id="11" name="TextBox 10"/>
          <p:cNvSpPr txBox="1"/>
          <p:nvPr/>
        </p:nvSpPr>
        <p:spPr>
          <a:xfrm>
            <a:off x="1547664" y="908720"/>
            <a:ext cx="7094837" cy="584775"/>
          </a:xfrm>
          <a:prstGeom prst="rect">
            <a:avLst/>
          </a:prstGeom>
          <a:noFill/>
        </p:spPr>
        <p:txBody>
          <a:bodyPr wrap="square" rtlCol="0">
            <a:spAutoFit/>
          </a:bodyPr>
          <a:lstStyle/>
          <a:p>
            <a:r>
              <a:rPr lang="ru-RU" sz="3200" dirty="0" smtClean="0">
                <a:latin typeface="Times New Roman" pitchFamily="18" charset="0"/>
                <a:cs typeface="Times New Roman" pitchFamily="18" charset="0"/>
              </a:rPr>
              <a:t>«ИГРАЕМ ЗВУКИ ЗАКРЕПЛЯЕМ»</a:t>
            </a:r>
            <a:endParaRPr lang="ru-RU" sz="3200" dirty="0">
              <a:latin typeface="Times New Roman" pitchFamily="18" charset="0"/>
              <a:cs typeface="Times New Roman" pitchFamily="18" charset="0"/>
            </a:endParaRPr>
          </a:p>
        </p:txBody>
      </p:sp>
      <p:pic>
        <p:nvPicPr>
          <p:cNvPr id="12" name="Picture 2"/>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115616" y="404664"/>
            <a:ext cx="6912768" cy="5847755"/>
          </a:xfrm>
          <a:prstGeom prst="rect">
            <a:avLst/>
          </a:prstGeom>
          <a:noFill/>
        </p:spPr>
        <p:txBody>
          <a:bodyPr wrap="square" rtlCol="0">
            <a:spAutoFit/>
          </a:bodyPr>
          <a:lstStyle/>
          <a:p>
            <a:pPr marL="73152" lvl="0" algn="just">
              <a:buSzPct val="64999"/>
            </a:pPr>
            <a:r>
              <a:rPr lang="ru-RU" sz="2400" b="1" i="1" dirty="0" smtClean="0">
                <a:solidFill>
                  <a:srgbClr val="533DA9"/>
                </a:solidFill>
              </a:rPr>
              <a:t>                       АВТОМАТИЗАЦИЯ </a:t>
            </a:r>
            <a:r>
              <a:rPr lang="ru-RU" sz="2400" b="1" i="1" dirty="0" smtClean="0">
                <a:solidFill>
                  <a:srgbClr val="533DA9"/>
                </a:solidFill>
              </a:rPr>
              <a:t>ЗВУКА -</a:t>
            </a:r>
            <a:endParaRPr lang="ru-RU" sz="2400" dirty="0" smtClean="0"/>
          </a:p>
          <a:p>
            <a:pPr marL="73152" lvl="0" algn="just">
              <a:spcBef>
                <a:spcPts val="589"/>
              </a:spcBef>
              <a:buSzPct val="65000"/>
            </a:pPr>
            <a:r>
              <a:rPr lang="ru-RU" sz="2400" dirty="0" smtClean="0">
                <a:solidFill>
                  <a:schemeClr val="dk1"/>
                </a:solidFill>
              </a:rPr>
              <a:t>            </a:t>
            </a:r>
            <a:r>
              <a:rPr lang="ru-RU" sz="2400" dirty="0" smtClean="0">
                <a:solidFill>
                  <a:schemeClr val="dk1"/>
                </a:solidFill>
                <a:latin typeface="+mj-lt"/>
                <a:cs typeface="Times New Roman" pitchFamily="18" charset="0"/>
              </a:rPr>
              <a:t>закрепление правильных движений    артикуляционного аппарата для произношения того или иного звука. Для того чтобы звук автоматизировать, его прежде необходимо научиться произносить изолированно, то есть отдельно от других звуков.</a:t>
            </a:r>
            <a:endParaRPr lang="ru-RU" sz="2400" dirty="0" smtClean="0">
              <a:latin typeface="+mj-lt"/>
              <a:cs typeface="Times New Roman" pitchFamily="18" charset="0"/>
            </a:endParaRPr>
          </a:p>
          <a:p>
            <a:pPr marL="73152" lvl="0" algn="just">
              <a:spcBef>
                <a:spcPts val="589"/>
              </a:spcBef>
              <a:buSzPct val="65000"/>
            </a:pPr>
            <a:r>
              <a:rPr lang="ru-RU" sz="2400" dirty="0" smtClean="0">
                <a:solidFill>
                  <a:schemeClr val="dk1"/>
                </a:solidFill>
                <a:latin typeface="+mj-lt"/>
                <a:cs typeface="Times New Roman" pitchFamily="18" charset="0"/>
              </a:rPr>
              <a:t>	Поставленный звук очень хрупкий, так как у ребёнка, произносящего тот или иной звук,  сложилась привычка неправильного, дефектного произношения.</a:t>
            </a:r>
            <a:endParaRPr lang="ru-RU" sz="2400" dirty="0" smtClean="0">
              <a:latin typeface="+mj-lt"/>
              <a:cs typeface="Times New Roman" pitchFamily="18" charset="0"/>
            </a:endParaRPr>
          </a:p>
          <a:p>
            <a:pPr marL="73152" lvl="0" algn="just">
              <a:spcBef>
                <a:spcPts val="589"/>
              </a:spcBef>
              <a:buSzPct val="65000"/>
            </a:pPr>
            <a:r>
              <a:rPr lang="ru-RU" sz="2400" dirty="0" smtClean="0">
                <a:solidFill>
                  <a:schemeClr val="dk1"/>
                </a:solidFill>
                <a:latin typeface="+mj-lt"/>
                <a:cs typeface="Times New Roman" pitchFamily="18" charset="0"/>
              </a:rPr>
              <a:t>            Автоматизируя звук в речи, вы избавляетесь от негативного стереотипа и закрепляете  новый, правильный.</a:t>
            </a:r>
            <a:endParaRPr lang="ru-RU" sz="2400" dirty="0" smtClean="0">
              <a:latin typeface="+mj-lt"/>
              <a:cs typeface="Times New Roman" pitchFamily="18" charset="0"/>
            </a:endParaRPr>
          </a:p>
          <a:p>
            <a:pPr marL="73152" lvl="0">
              <a:spcBef>
                <a:spcPts val="589"/>
              </a:spcBef>
              <a:buSzPct val="65000"/>
            </a:pPr>
            <a:r>
              <a:rPr lang="ru-RU" dirty="0" smtClean="0"/>
              <a:t>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grpSp>
        <p:nvGrpSpPr>
          <p:cNvPr id="4" name="docshapegroup1"/>
          <p:cNvGrpSpPr>
            <a:grpSpLocks/>
          </p:cNvGrpSpPr>
          <p:nvPr/>
        </p:nvGrpSpPr>
        <p:grpSpPr bwMode="auto">
          <a:xfrm>
            <a:off x="0" y="15875"/>
            <a:ext cx="9144000" cy="6842125"/>
            <a:chOff x="0" y="26"/>
            <a:chExt cx="14400" cy="10774"/>
          </a:xfrm>
        </p:grpSpPr>
        <p:pic>
          <p:nvPicPr>
            <p:cNvPr id="1027" name="docshape2"/>
            <p:cNvPicPr>
              <a:picLocks noChangeAspect="1" noChangeArrowheads="1"/>
            </p:cNvPicPr>
            <p:nvPr/>
          </p:nvPicPr>
          <p:blipFill>
            <a:blip r:embed="rId2" cstate="print"/>
            <a:srcRect/>
            <a:stretch>
              <a:fillRect/>
            </a:stretch>
          </p:blipFill>
          <p:spPr bwMode="auto">
            <a:xfrm>
              <a:off x="0" y="26"/>
              <a:ext cx="14400" cy="10774"/>
            </a:xfrm>
            <a:prstGeom prst="rect">
              <a:avLst/>
            </a:prstGeom>
            <a:noFill/>
            <a:ln w="9525">
              <a:noFill/>
              <a:miter lim="800000"/>
              <a:headEnd/>
              <a:tailEnd/>
            </a:ln>
          </p:spPr>
        </p:pic>
        <p:pic>
          <p:nvPicPr>
            <p:cNvPr id="1028" name="docshape3"/>
            <p:cNvPicPr>
              <a:picLocks noChangeAspect="1" noChangeArrowheads="1"/>
            </p:cNvPicPr>
            <p:nvPr/>
          </p:nvPicPr>
          <p:blipFill>
            <a:blip r:embed="rId3" cstate="print"/>
            <a:srcRect/>
            <a:stretch>
              <a:fillRect/>
            </a:stretch>
          </p:blipFill>
          <p:spPr bwMode="auto">
            <a:xfrm>
              <a:off x="3686" y="4490"/>
              <a:ext cx="7024" cy="5968"/>
            </a:xfrm>
            <a:prstGeom prst="rect">
              <a:avLst/>
            </a:prstGeom>
            <a:noFill/>
            <a:ln w="9525">
              <a:noFill/>
              <a:miter lim="800000"/>
              <a:headEnd/>
              <a:tailEnd/>
            </a:ln>
          </p:spPr>
        </p:pic>
      </p:grpSp>
      <p:sp>
        <p:nvSpPr>
          <p:cNvPr id="11" name="TextBox 10"/>
          <p:cNvSpPr txBox="1"/>
          <p:nvPr/>
        </p:nvSpPr>
        <p:spPr>
          <a:xfrm>
            <a:off x="1547664" y="908720"/>
            <a:ext cx="7094837" cy="584775"/>
          </a:xfrm>
          <a:prstGeom prst="rect">
            <a:avLst/>
          </a:prstGeom>
          <a:noFill/>
        </p:spPr>
        <p:txBody>
          <a:bodyPr wrap="square" rtlCol="0">
            <a:spAutoFit/>
          </a:bodyPr>
          <a:lstStyle/>
          <a:p>
            <a:r>
              <a:rPr lang="ru-RU" sz="3200" dirty="0" smtClean="0">
                <a:latin typeface="Times New Roman" pitchFamily="18" charset="0"/>
                <a:cs typeface="Times New Roman" pitchFamily="18" charset="0"/>
              </a:rPr>
              <a:t>«ИГРАЕМ ЗВУКИ ЗАКРЕПЛЯЕМ»</a:t>
            </a:r>
            <a:endParaRPr lang="ru-RU" sz="3200" dirty="0">
              <a:latin typeface="Times New Roman" pitchFamily="18" charset="0"/>
              <a:cs typeface="Times New Roman" pitchFamily="18" charset="0"/>
            </a:endParaRPr>
          </a:p>
        </p:txBody>
      </p:sp>
      <p:pic>
        <p:nvPicPr>
          <p:cNvPr id="12" name="Picture 2"/>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67544" y="404664"/>
            <a:ext cx="8064896" cy="5386090"/>
          </a:xfrm>
          <a:prstGeom prst="rect">
            <a:avLst/>
          </a:prstGeom>
          <a:noFill/>
        </p:spPr>
        <p:txBody>
          <a:bodyPr wrap="square" rtlCol="0">
            <a:spAutoFit/>
          </a:bodyPr>
          <a:lstStyle/>
          <a:p>
            <a:pPr marL="548640" lvl="0" indent="-411480" algn="just">
              <a:buClr>
                <a:srgbClr val="F9F9F9"/>
              </a:buClr>
              <a:buSzPts val="1820"/>
            </a:pPr>
            <a:r>
              <a:rPr lang="ru-RU" sz="2400" dirty="0" smtClean="0">
                <a:solidFill>
                  <a:schemeClr val="dk1"/>
                </a:solidFill>
                <a:latin typeface="Book Antiqua"/>
                <a:ea typeface="Book Antiqua"/>
                <a:cs typeface="Book Antiqua"/>
                <a:sym typeface="Book Antiqua"/>
              </a:rPr>
              <a:t>                 </a:t>
            </a:r>
            <a:r>
              <a:rPr lang="ru-RU" sz="2800" dirty="0" smtClean="0">
                <a:solidFill>
                  <a:schemeClr val="dk1"/>
                </a:solidFill>
                <a:latin typeface="+mj-lt"/>
                <a:ea typeface="Book Antiqua"/>
                <a:cs typeface="Times New Roman" pitchFamily="18" charset="0"/>
                <a:sym typeface="Book Antiqua"/>
              </a:rPr>
              <a:t>Нетрадиционные </a:t>
            </a:r>
            <a:r>
              <a:rPr lang="ru-RU" sz="2800" dirty="0" smtClean="0">
                <a:solidFill>
                  <a:schemeClr val="dk1"/>
                </a:solidFill>
                <a:latin typeface="+mj-lt"/>
                <a:ea typeface="Book Antiqua"/>
                <a:cs typeface="Times New Roman" pitchFamily="18" charset="0"/>
                <a:sym typeface="Book Antiqua"/>
              </a:rPr>
              <a:t>приёмы  позволяют        ускорить процесс автоматизации звуков, вызывают интерес к логопедическим занятиям , повышают уровень речевого развития старших  дошкольников и позволяют качественно подготовить их к школе.</a:t>
            </a:r>
          </a:p>
          <a:p>
            <a:pPr marL="548640" lvl="0" indent="-411480" algn="just">
              <a:spcBef>
                <a:spcPts val="0"/>
              </a:spcBef>
              <a:buNone/>
            </a:pPr>
            <a:r>
              <a:rPr lang="ru-RU" sz="2800" dirty="0" smtClean="0">
                <a:solidFill>
                  <a:schemeClr val="dk1"/>
                </a:solidFill>
                <a:latin typeface="+mj-lt"/>
                <a:cs typeface="Times New Roman" pitchFamily="18" charset="0"/>
              </a:rPr>
              <a:t>                  </a:t>
            </a:r>
            <a:r>
              <a:rPr lang="ru-RU" sz="2800" dirty="0" smtClean="0">
                <a:solidFill>
                  <a:schemeClr val="dk1"/>
                </a:solidFill>
                <a:latin typeface="+mj-lt"/>
                <a:cs typeface="Times New Roman" pitchFamily="18" charset="0"/>
              </a:rPr>
              <a:t>Данные </a:t>
            </a:r>
            <a:r>
              <a:rPr lang="ru-RU" sz="2800" dirty="0" smtClean="0">
                <a:solidFill>
                  <a:schemeClr val="dk1"/>
                </a:solidFill>
                <a:latin typeface="+mj-lt"/>
                <a:cs typeface="Times New Roman" pitchFamily="18" charset="0"/>
              </a:rPr>
              <a:t>приёмы автоматизации звуков просты в выполнении и доступны, не требуют         специальной подготовки и сложного оборудования.</a:t>
            </a:r>
          </a:p>
          <a:p>
            <a:pPr marL="548640" indent="-411480" algn="ctr">
              <a:spcBef>
                <a:spcPts val="0"/>
              </a:spcBef>
              <a:buNone/>
            </a:pPr>
            <a:r>
              <a:rPr lang="ru-RU" sz="2800" dirty="0" smtClean="0">
                <a:solidFill>
                  <a:schemeClr val="dk1"/>
                </a:solidFill>
                <a:latin typeface="+mj-lt"/>
                <a:ea typeface="Book Antiqua"/>
                <a:cs typeface="Times New Roman" pitchFamily="18" charset="0"/>
                <a:sym typeface="Book Antiqua"/>
              </a:rPr>
              <a:t>         </a:t>
            </a:r>
            <a:r>
              <a:rPr lang="ru-RU" sz="3200" b="1" i="1" dirty="0" smtClean="0">
                <a:solidFill>
                  <a:srgbClr val="533DA9"/>
                </a:solidFill>
                <a:latin typeface="+mj-lt"/>
                <a:cs typeface="Times New Roman" pitchFamily="18" charset="0"/>
              </a:rPr>
              <a:t>Представляю Вашему вниманию некоторые из них.</a:t>
            </a:r>
            <a:endParaRPr lang="ru-RU" sz="3200" b="1" i="1" dirty="0" smtClean="0">
              <a:solidFill>
                <a:srgbClr val="533DA9"/>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1196752"/>
            <a:ext cx="8229600" cy="1143000"/>
          </a:xfrm>
        </p:spPr>
        <p:txBody>
          <a:bodyPr>
            <a:normAutofit fontScale="90000"/>
          </a:bodyPr>
          <a:lstStyle/>
          <a:p>
            <a:r>
              <a:rPr lang="ru-RU" sz="3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Упражнение “Цветочек</a:t>
            </a:r>
            <a:r>
              <a:rPr lang="ru-RU" sz="3600"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a:t>
            </a:r>
            <a:r>
              <a:rPr lang="ru-RU" sz="3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
            </a:r>
            <a:br>
              <a:rPr lang="ru-RU" sz="36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br>
            <a:r>
              <a:rPr lang="ru-RU" sz="3100" dirty="0" smtClean="0"/>
              <a:t> </a:t>
            </a:r>
            <a:r>
              <a:rPr lang="ru-RU" sz="2700" dirty="0" smtClean="0"/>
              <a:t>(слоги </a:t>
            </a:r>
            <a:r>
              <a:rPr lang="ru-RU" sz="2700" dirty="0"/>
              <a:t>и слова проговариваются с разгибанием и загибанием </a:t>
            </a:r>
            <a:r>
              <a:rPr lang="ru-RU" sz="2700" dirty="0" smtClean="0"/>
              <a:t>пальчиков: лепестки </a:t>
            </a:r>
            <a:r>
              <a:rPr lang="ru-RU" sz="2700" dirty="0"/>
              <a:t>открываются и закрываются).</a:t>
            </a:r>
            <a:br>
              <a:rPr lang="ru-RU" sz="2700" dirty="0"/>
            </a:br>
            <a:r>
              <a:rPr lang="ru-RU" dirty="0"/>
              <a:t/>
            </a:r>
            <a:br>
              <a:rPr lang="ru-RU" dirty="0"/>
            </a:br>
            <a:endParaRPr lang="ru-RU" dirty="0"/>
          </a:p>
        </p:txBody>
      </p:sp>
      <p:pic>
        <p:nvPicPr>
          <p:cNvPr id="1026" name="Picture 2"/>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colorTemperature colorTemp="7200"/>
                    </a14:imgEffect>
                    <a14:imgEffect>
                      <a14:saturation sat="200000"/>
                    </a14:imgEffect>
                    <a14:imgEffect>
                      <a14:brightnessContrast contrast="20000"/>
                    </a14:imgEffect>
                  </a14:imgLayer>
                </a14:imgProps>
              </a:ext>
              <a:ext uri="{28A0092B-C50C-407E-A947-70E740481C1C}">
                <a14:useLocalDpi xmlns="" xmlns:a14="http://schemas.microsoft.com/office/drawing/2010/main"/>
              </a:ext>
            </a:extLst>
          </a:blip>
          <a:srcRect/>
          <a:stretch>
            <a:fillRect/>
          </a:stretch>
        </p:blipFill>
        <p:spPr bwMode="auto">
          <a:xfrm>
            <a:off x="1794548" y="2466109"/>
            <a:ext cx="5554903" cy="3240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82537849"/>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a:bodyPr>
          <a:lstStyle/>
          <a:p>
            <a:r>
              <a:rPr lang="ru-RU" sz="3600" i="1" dirty="0">
                <a:solidFill>
                  <a:srgbClr val="FF0000"/>
                </a:solidFill>
                <a:latin typeface="Georgia" pitchFamily="18" charset="0"/>
              </a:rPr>
              <a:t>“</a:t>
            </a:r>
            <a:r>
              <a:rPr lang="ru-RU" sz="3600" b="1" i="1" dirty="0">
                <a:solidFill>
                  <a:srgbClr val="FF0000"/>
                </a:solidFill>
                <a:latin typeface="Georgia" pitchFamily="18" charset="0"/>
              </a:rPr>
              <a:t>Скажи столько же раз”</a:t>
            </a:r>
            <a:endParaRPr lang="ru-RU" sz="3600" i="1" dirty="0">
              <a:solidFill>
                <a:srgbClr val="FF0000"/>
              </a:solidFill>
              <a:latin typeface="Georgia" pitchFamily="18" charset="0"/>
            </a:endParaRPr>
          </a:p>
        </p:txBody>
      </p:sp>
      <p:sp>
        <p:nvSpPr>
          <p:cNvPr id="3" name="Объект 2"/>
          <p:cNvSpPr>
            <a:spLocks noGrp="1"/>
          </p:cNvSpPr>
          <p:nvPr>
            <p:ph idx="1"/>
          </p:nvPr>
        </p:nvSpPr>
        <p:spPr>
          <a:xfrm>
            <a:off x="474681" y="1175502"/>
            <a:ext cx="8229600" cy="4525963"/>
          </a:xfrm>
        </p:spPr>
        <p:txBody>
          <a:bodyPr>
            <a:normAutofit/>
          </a:bodyPr>
          <a:lstStyle/>
          <a:p>
            <a:r>
              <a:rPr lang="ru-RU" sz="1800" dirty="0"/>
              <a:t>Бросить кубик, посчитать точки, сказать слово на заданный звук столько же раз (опора на зрительный анализатор</a:t>
            </a:r>
            <a:r>
              <a:rPr lang="ru-RU" sz="1800" dirty="0" smtClean="0"/>
              <a:t>).</a:t>
            </a:r>
          </a:p>
          <a:p>
            <a:r>
              <a:rPr lang="ru-RU" sz="1800" dirty="0" smtClean="0"/>
              <a:t>Послушай</a:t>
            </a:r>
            <a:r>
              <a:rPr lang="ru-RU" sz="1800" dirty="0"/>
              <a:t>, сколько раз взрослый хлопнет, топнет, ударит в бубен и т. п. и скажи столько же раз слово с нужным звуком (опора на слуховой анализатор).</a:t>
            </a:r>
          </a:p>
          <a:p>
            <a:endParaRPr lang="ru-RU" sz="1800" dirty="0"/>
          </a:p>
        </p:txBody>
      </p:sp>
      <p:pic>
        <p:nvPicPr>
          <p:cNvPr id="6146" name="Picture 2"/>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a:stretch/>
        </p:blipFill>
        <p:spPr bwMode="auto">
          <a:xfrm>
            <a:off x="914694" y="2538384"/>
            <a:ext cx="2001285" cy="1800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rotWithShape="1">
          <a:blip r:embed="rId4" cstate="email">
            <a:extLst>
              <a:ext uri="{28A0092B-C50C-407E-A947-70E740481C1C}">
                <a14:useLocalDpi xmlns="" xmlns:a14="http://schemas.microsoft.com/office/drawing/2010/main"/>
              </a:ext>
            </a:extLst>
          </a:blip>
          <a:srcRect/>
          <a:stretch/>
        </p:blipFill>
        <p:spPr bwMode="auto">
          <a:xfrm>
            <a:off x="5757665" y="2405279"/>
            <a:ext cx="2679754" cy="19333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cstate="email">
            <a:extLst>
              <a:ext uri="{BEBA8EAE-BF5A-486C-A8C5-ECC9F3942E4B}">
                <a14:imgProps xmlns="" xmlns:a14="http://schemas.microsoft.com/office/drawing/2010/main">
                  <a14:imgLayer r:embed="rId6">
                    <a14:imgEffect>
                      <a14:brightnessContrast bright="20000"/>
                    </a14:imgEffect>
                  </a14:imgLayer>
                </a14:imgProps>
              </a:ext>
              <a:ext uri="{28A0092B-C50C-407E-A947-70E740481C1C}">
                <a14:useLocalDpi xmlns="" xmlns:a14="http://schemas.microsoft.com/office/drawing/2010/main"/>
              </a:ext>
            </a:extLst>
          </a:blip>
          <a:srcRect/>
          <a:stretch>
            <a:fillRect/>
          </a:stretch>
        </p:blipFill>
        <p:spPr bwMode="auto">
          <a:xfrm>
            <a:off x="2771800" y="4221088"/>
            <a:ext cx="2759968" cy="20699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14462116"/>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a:bodyPr>
          <a:lstStyle/>
          <a:p>
            <a:r>
              <a:rPr lang="ru-RU" dirty="0">
                <a:solidFill>
                  <a:srgbClr val="FF0000"/>
                </a:solidFill>
                <a:effectLst>
                  <a:glow rad="63500">
                    <a:schemeClr val="accent5">
                      <a:satMod val="175000"/>
                      <a:alpha val="40000"/>
                    </a:schemeClr>
                  </a:glow>
                </a:effectLst>
                <a:latin typeface="Monotype Corsiva" pitchFamily="66" charset="0"/>
              </a:rPr>
              <a:t>“</a:t>
            </a:r>
            <a:r>
              <a:rPr lang="ru-RU" b="1" dirty="0">
                <a:solidFill>
                  <a:srgbClr val="FF0000"/>
                </a:solidFill>
                <a:effectLst>
                  <a:glow rad="63500">
                    <a:schemeClr val="accent5">
                      <a:satMod val="175000"/>
                      <a:alpha val="40000"/>
                    </a:schemeClr>
                  </a:glow>
                </a:effectLst>
                <a:latin typeface="Monotype Corsiva" pitchFamily="66" charset="0"/>
              </a:rPr>
              <a:t>Ступеньки”</a:t>
            </a:r>
            <a:endParaRPr lang="ru-RU" dirty="0">
              <a:solidFill>
                <a:srgbClr val="FF0000"/>
              </a:solidFill>
              <a:effectLst>
                <a:glow rad="63500">
                  <a:schemeClr val="accent5">
                    <a:satMod val="175000"/>
                    <a:alpha val="40000"/>
                  </a:schemeClr>
                </a:glow>
              </a:effectLst>
              <a:latin typeface="Monotype Corsiva" pitchFamily="66" charset="0"/>
            </a:endParaRPr>
          </a:p>
        </p:txBody>
      </p:sp>
      <p:sp>
        <p:nvSpPr>
          <p:cNvPr id="3" name="Объект 2"/>
          <p:cNvSpPr>
            <a:spLocks noGrp="1"/>
          </p:cNvSpPr>
          <p:nvPr>
            <p:ph idx="1"/>
          </p:nvPr>
        </p:nvSpPr>
        <p:spPr>
          <a:xfrm>
            <a:off x="466653" y="1562062"/>
            <a:ext cx="8229600" cy="4525963"/>
          </a:xfrm>
        </p:spPr>
        <p:txBody>
          <a:bodyPr>
            <a:normAutofit/>
          </a:bodyPr>
          <a:lstStyle/>
          <a:p>
            <a:r>
              <a:rPr lang="ru-RU" sz="1800" dirty="0"/>
              <a:t>Нужно прошагать пальчиками по нарисованным ступенькам вверх и вниз, правильно повторяя слово с нужным звуком. Ступеньки выкладываются самим ребенком на столе из кубиков. Задание остается прежним.</a:t>
            </a:r>
          </a:p>
        </p:txBody>
      </p:sp>
      <p:pic>
        <p:nvPicPr>
          <p:cNvPr id="5122" name="Picture 2"/>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980128" y="4256578"/>
            <a:ext cx="2818178" cy="235435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1898057" y="2505686"/>
            <a:ext cx="2491160" cy="17508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cstate="email">
            <a:extLst>
              <a:ext uri="{28A0092B-C50C-407E-A947-70E740481C1C}">
                <a14:useLocalDpi xmlns="" xmlns:a14="http://schemas.microsoft.com/office/drawing/2010/main"/>
              </a:ext>
            </a:extLst>
          </a:blip>
          <a:srcRect/>
          <a:stretch>
            <a:fillRect/>
          </a:stretch>
        </p:blipFill>
        <p:spPr bwMode="auto">
          <a:xfrm>
            <a:off x="4211960" y="2505686"/>
            <a:ext cx="2658143" cy="19005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90072574"/>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80864" y="31869"/>
            <a:ext cx="82296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a:ln w="11430"/>
                <a:solidFill>
                  <a:srgbClr val="FF0000"/>
                </a:solidFill>
                <a:effectLst>
                  <a:outerShdw blurRad="76200" dist="50800" dir="5400000" algn="tl" rotWithShape="0">
                    <a:srgbClr val="000000">
                      <a:alpha val="65000"/>
                    </a:srgbClr>
                  </a:outerShdw>
                </a:effectLst>
                <a:latin typeface="Monotype Corsiva" pitchFamily="66" charset="0"/>
              </a:rPr>
              <a:t>«Угадай-ка».</a:t>
            </a:r>
          </a:p>
        </p:txBody>
      </p:sp>
      <p:sp>
        <p:nvSpPr>
          <p:cNvPr id="3" name="Объект 2"/>
          <p:cNvSpPr>
            <a:spLocks noGrp="1"/>
          </p:cNvSpPr>
          <p:nvPr>
            <p:ph idx="1"/>
          </p:nvPr>
        </p:nvSpPr>
        <p:spPr>
          <a:xfrm>
            <a:off x="480864" y="857027"/>
            <a:ext cx="8229600" cy="4525963"/>
          </a:xfrm>
        </p:spPr>
        <p:txBody>
          <a:bodyPr>
            <a:normAutofit/>
          </a:bodyPr>
          <a:lstStyle/>
          <a:p>
            <a:r>
              <a:rPr lang="ru-RU" sz="1800" dirty="0" smtClean="0"/>
              <a:t>Разложить </a:t>
            </a:r>
            <a:r>
              <a:rPr lang="ru-RU" sz="1800" dirty="0"/>
              <a:t>6-7 картинок с нужным звуком. Попросить ребенка назвать картинку слева от..., справа от..., назови картинку между...., назови картинку перед..., картинку после.., назови картинку впереди..., назови картинку сзади..., назови картинку над..., картинку под...Перевернуть картинки изображением вниз, перемешать их. Ребенок берет любую картинку, переворачивает ее и называет увиденное изображение с нужным звуком.</a:t>
            </a:r>
          </a:p>
        </p:txBody>
      </p:sp>
      <p:pic>
        <p:nvPicPr>
          <p:cNvPr id="11267" name="Picture 3"/>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a:stretch/>
        </p:blipFill>
        <p:spPr bwMode="auto">
          <a:xfrm>
            <a:off x="3204864" y="2674124"/>
            <a:ext cx="2149360" cy="17198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1441882" y="2763150"/>
            <a:ext cx="1368152" cy="13506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rotWithShape="1">
          <a:blip r:embed="rId5" cstate="email">
            <a:extLst>
              <a:ext uri="{28A0092B-C50C-407E-A947-70E740481C1C}">
                <a14:useLocalDpi xmlns="" xmlns:a14="http://schemas.microsoft.com/office/drawing/2010/main"/>
              </a:ext>
            </a:extLst>
          </a:blip>
          <a:srcRect/>
          <a:stretch/>
        </p:blipFill>
        <p:spPr bwMode="auto">
          <a:xfrm>
            <a:off x="5292080" y="2700644"/>
            <a:ext cx="2394670" cy="13506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70" name="Picture 6"/>
          <p:cNvPicPr>
            <a:picLocks noChangeAspect="1" noChangeArrowheads="1"/>
          </p:cNvPicPr>
          <p:nvPr/>
        </p:nvPicPr>
        <p:blipFill rotWithShape="1">
          <a:blip r:embed="rId6" cstate="email">
            <a:extLst>
              <a:ext uri="{28A0092B-C50C-407E-A947-70E740481C1C}">
                <a14:useLocalDpi xmlns="" xmlns:a14="http://schemas.microsoft.com/office/drawing/2010/main"/>
              </a:ext>
            </a:extLst>
          </a:blip>
          <a:srcRect/>
          <a:stretch/>
        </p:blipFill>
        <p:spPr bwMode="auto">
          <a:xfrm>
            <a:off x="1333870" y="4252870"/>
            <a:ext cx="1584176" cy="18464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71" name="Picture 7"/>
          <p:cNvPicPr>
            <a:picLocks noChangeAspect="1" noChangeArrowheads="1"/>
          </p:cNvPicPr>
          <p:nvPr/>
        </p:nvPicPr>
        <p:blipFill>
          <a:blip r:embed="rId7" cstate="email">
            <a:extLst>
              <a:ext uri="{28A0092B-C50C-407E-A947-70E740481C1C}">
                <a14:useLocalDpi xmlns="" xmlns:a14="http://schemas.microsoft.com/office/drawing/2010/main"/>
              </a:ext>
            </a:extLst>
          </a:blip>
          <a:srcRect/>
          <a:stretch>
            <a:fillRect/>
          </a:stretch>
        </p:blipFill>
        <p:spPr bwMode="auto">
          <a:xfrm>
            <a:off x="3426858" y="4389050"/>
            <a:ext cx="1705372" cy="17053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72" name="Picture 8"/>
          <p:cNvPicPr>
            <a:picLocks noChangeAspect="1" noChangeArrowheads="1"/>
          </p:cNvPicPr>
          <p:nvPr/>
        </p:nvPicPr>
        <p:blipFill rotWithShape="1">
          <a:blip r:embed="rId8" cstate="email">
            <a:extLst>
              <a:ext uri="{28A0092B-C50C-407E-A947-70E740481C1C}">
                <a14:useLocalDpi xmlns="" xmlns:a14="http://schemas.microsoft.com/office/drawing/2010/main"/>
              </a:ext>
            </a:extLst>
          </a:blip>
          <a:srcRect/>
          <a:stretch/>
        </p:blipFill>
        <p:spPr bwMode="auto">
          <a:xfrm>
            <a:off x="5381577" y="4252871"/>
            <a:ext cx="2315223" cy="16238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91988386"/>
      </p:ext>
    </p:extLst>
  </p:cSld>
  <p:clrMapOvr>
    <a:masterClrMapping/>
  </p:clrMapOvr>
  <mc:AlternateContent xmlns:mc="http://schemas.openxmlformats.org/markup-compatibility/2006">
    <mc:Choice xmlns=""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80864" y="31869"/>
            <a:ext cx="82296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b="1" dirty="0">
                <a:solidFill>
                  <a:srgbClr val="FF0000"/>
                </a:solidFill>
                <a:latin typeface="Monotype Corsiva" pitchFamily="66" charset="0"/>
              </a:rPr>
              <a:t>Игра «Прятки».</a:t>
            </a:r>
            <a:endParaRPr lang="ru-RU" sz="5400" b="1" spc="50" dirty="0">
              <a:ln w="11430"/>
              <a:solidFill>
                <a:srgbClr val="FF0000"/>
              </a:solidFill>
              <a:effectLst>
                <a:outerShdw blurRad="76200" dist="50800" dir="5400000" algn="tl" rotWithShape="0">
                  <a:srgbClr val="000000">
                    <a:alpha val="65000"/>
                  </a:srgbClr>
                </a:outerShdw>
              </a:effectLst>
              <a:latin typeface="Monotype Corsiva" pitchFamily="66" charset="0"/>
            </a:endParaRPr>
          </a:p>
        </p:txBody>
      </p:sp>
      <p:sp>
        <p:nvSpPr>
          <p:cNvPr id="3" name="Объект 2"/>
          <p:cNvSpPr>
            <a:spLocks noGrp="1"/>
          </p:cNvSpPr>
          <p:nvPr>
            <p:ph idx="1"/>
          </p:nvPr>
        </p:nvSpPr>
        <p:spPr>
          <a:xfrm>
            <a:off x="480864" y="857027"/>
            <a:ext cx="8229600" cy="4525963"/>
          </a:xfrm>
        </p:spPr>
        <p:txBody>
          <a:bodyPr>
            <a:normAutofit/>
          </a:bodyPr>
          <a:lstStyle/>
          <a:p>
            <a:r>
              <a:rPr lang="ru-RU" sz="1800" dirty="0" smtClean="0"/>
              <a:t>Ребенок </a:t>
            </a:r>
            <a:r>
              <a:rPr lang="ru-RU" sz="1800" dirty="0"/>
              <a:t>смотрит на картинки. Закрывает глаза, взрослый прикрывает фишкой 2-3-4 изображения, ребенок открывает глаза и </a:t>
            </a:r>
            <a:r>
              <a:rPr lang="ru-RU" sz="1800" dirty="0" smtClean="0"/>
              <a:t>угадывает</a:t>
            </a:r>
            <a:r>
              <a:rPr lang="ru-RU" sz="1800" dirty="0"/>
              <a:t>, какие картинки спрятались под фишкой.</a:t>
            </a:r>
          </a:p>
        </p:txBody>
      </p:sp>
      <p:pic>
        <p:nvPicPr>
          <p:cNvPr id="13314" name="Picture 2"/>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259632" y="1916832"/>
            <a:ext cx="1360363" cy="2022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rotWithShape="1">
          <a:blip r:embed="rId4" cstate="email">
            <a:extLst>
              <a:ext uri="{BEBA8EAE-BF5A-486C-A8C5-ECC9F3942E4B}">
                <a14:imgProps xmlns="" xmlns:a14="http://schemas.microsoft.com/office/drawing/2010/main">
                  <a14:imgLayer r:embed="rId5">
                    <a14:imgEffect>
                      <a14:sharpenSoften amount="25000"/>
                    </a14:imgEffect>
                    <a14:imgEffect>
                      <a14:saturation sat="300000"/>
                    </a14:imgEffect>
                  </a14:imgLayer>
                </a14:imgProps>
              </a:ext>
              <a:ext uri="{28A0092B-C50C-407E-A947-70E740481C1C}">
                <a14:useLocalDpi xmlns="" xmlns:a14="http://schemas.microsoft.com/office/drawing/2010/main"/>
              </a:ext>
            </a:extLst>
          </a:blip>
          <a:srcRect/>
          <a:stretch/>
        </p:blipFill>
        <p:spPr bwMode="auto">
          <a:xfrm>
            <a:off x="3316932" y="2054277"/>
            <a:ext cx="1816851" cy="2129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6" cstate="email">
            <a:extLst>
              <a:ext uri="{BEBA8EAE-BF5A-486C-A8C5-ECC9F3942E4B}">
                <a14:imgProps xmlns="" xmlns:a14="http://schemas.microsoft.com/office/drawing/2010/main">
                  <a14:imgLayer r:embed="rId7">
                    <a14:imgEffect>
                      <a14:sharpenSoften amount="50000"/>
                    </a14:imgEffect>
                    <a14:imgEffect>
                      <a14:colorTemperature colorTemp="8800"/>
                    </a14:imgEffect>
                    <a14:imgEffect>
                      <a14:brightnessContrast contrast="40000"/>
                    </a14:imgEffect>
                  </a14:imgLayer>
                </a14:imgProps>
              </a:ext>
              <a:ext uri="{28A0092B-C50C-407E-A947-70E740481C1C}">
                <a14:useLocalDpi xmlns="" xmlns:a14="http://schemas.microsoft.com/office/drawing/2010/main"/>
              </a:ext>
            </a:extLst>
          </a:blip>
          <a:srcRect/>
          <a:stretch>
            <a:fillRect/>
          </a:stretch>
        </p:blipFill>
        <p:spPr bwMode="auto">
          <a:xfrm>
            <a:off x="5173024" y="1699486"/>
            <a:ext cx="2471355" cy="21995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18" name="Picture 6"/>
          <p:cNvPicPr>
            <a:picLocks noChangeAspect="1" noChangeArrowheads="1"/>
          </p:cNvPicPr>
          <p:nvPr/>
        </p:nvPicPr>
        <p:blipFill rotWithShape="1">
          <a:blip r:embed="rId8" cstate="email">
            <a:extLst>
              <a:ext uri="{28A0092B-C50C-407E-A947-70E740481C1C}">
                <a14:useLocalDpi xmlns="" xmlns:a14="http://schemas.microsoft.com/office/drawing/2010/main"/>
              </a:ext>
            </a:extLst>
          </a:blip>
          <a:srcRect/>
          <a:stretch/>
        </p:blipFill>
        <p:spPr bwMode="auto">
          <a:xfrm>
            <a:off x="1259632" y="4104094"/>
            <a:ext cx="1563067" cy="19320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19" name="Picture 7"/>
          <p:cNvPicPr>
            <a:picLocks noChangeAspect="1" noChangeArrowheads="1"/>
          </p:cNvPicPr>
          <p:nvPr/>
        </p:nvPicPr>
        <p:blipFill>
          <a:blip r:embed="rId9" cstate="email">
            <a:extLst>
              <a:ext uri="{28A0092B-C50C-407E-A947-70E740481C1C}">
                <a14:useLocalDpi xmlns="" xmlns:a14="http://schemas.microsoft.com/office/drawing/2010/main"/>
              </a:ext>
            </a:extLst>
          </a:blip>
          <a:srcRect/>
          <a:stretch>
            <a:fillRect/>
          </a:stretch>
        </p:blipFill>
        <p:spPr bwMode="auto">
          <a:xfrm>
            <a:off x="3316932" y="4262195"/>
            <a:ext cx="1921396" cy="18221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20" name="Picture 8"/>
          <p:cNvPicPr>
            <a:picLocks noChangeAspect="1" noChangeArrowheads="1"/>
          </p:cNvPicPr>
          <p:nvPr/>
        </p:nvPicPr>
        <p:blipFill>
          <a:blip r:embed="rId10" cstate="email">
            <a:extLst>
              <a:ext uri="{28A0092B-C50C-407E-A947-70E740481C1C}">
                <a14:useLocalDpi xmlns="" xmlns:a14="http://schemas.microsoft.com/office/drawing/2010/main"/>
              </a:ext>
            </a:extLst>
          </a:blip>
          <a:srcRect/>
          <a:stretch>
            <a:fillRect/>
          </a:stretch>
        </p:blipFill>
        <p:spPr bwMode="auto">
          <a:xfrm>
            <a:off x="5653857" y="4046189"/>
            <a:ext cx="1691747" cy="20479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21" name="Picture 9"/>
          <p:cNvPicPr>
            <a:picLocks noChangeAspect="1" noChangeArrowheads="1"/>
          </p:cNvPicPr>
          <p:nvPr/>
        </p:nvPicPr>
        <p:blipFill rotWithShape="1">
          <a:blip r:embed="rId11" cstate="email">
            <a:extLst>
              <a:ext uri="{28A0092B-C50C-407E-A947-70E740481C1C}">
                <a14:useLocalDpi xmlns="" xmlns:a14="http://schemas.microsoft.com/office/drawing/2010/main"/>
              </a:ext>
            </a:extLst>
          </a:blip>
          <a:srcRect/>
          <a:stretch/>
        </p:blipFill>
        <p:spPr bwMode="auto">
          <a:xfrm>
            <a:off x="3497319" y="2196038"/>
            <a:ext cx="1456075" cy="1463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5280944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13321"/>
                                        </p:tgtEl>
                                      </p:cBhvr>
                                    </p:animEffect>
                                    <p:set>
                                      <p:cBhvr>
                                        <p:cTn id="7" dur="1" fill="hold">
                                          <p:stCondLst>
                                            <p:cond delay="499"/>
                                          </p:stCondLst>
                                        </p:cTn>
                                        <p:tgtEl>
                                          <p:spTgt spid="133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7481" y="9484"/>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80864" y="31869"/>
            <a:ext cx="82296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4800" b="1" spc="50" dirty="0">
                <a:ln w="11430"/>
                <a:solidFill>
                  <a:srgbClr val="FF0000"/>
                </a:solidFill>
                <a:effectLst>
                  <a:outerShdw blurRad="76200" dist="50800" dir="5400000" algn="tl" rotWithShape="0">
                    <a:srgbClr val="000000">
                      <a:alpha val="65000"/>
                    </a:srgbClr>
                  </a:outerShdw>
                </a:effectLst>
                <a:latin typeface="Monotype Corsiva" pitchFamily="66" charset="0"/>
              </a:rPr>
              <a:t>Игра «День — ночь».</a:t>
            </a:r>
          </a:p>
        </p:txBody>
      </p:sp>
      <p:sp>
        <p:nvSpPr>
          <p:cNvPr id="3" name="Объект 2"/>
          <p:cNvSpPr>
            <a:spLocks noGrp="1"/>
          </p:cNvSpPr>
          <p:nvPr>
            <p:ph idx="1"/>
          </p:nvPr>
        </p:nvSpPr>
        <p:spPr>
          <a:xfrm>
            <a:off x="480864" y="857027"/>
            <a:ext cx="8229600" cy="4525963"/>
          </a:xfrm>
        </p:spPr>
        <p:txBody>
          <a:bodyPr>
            <a:normAutofit/>
          </a:bodyPr>
          <a:lstStyle/>
          <a:p>
            <a:r>
              <a:rPr lang="ru-RU" sz="1800" dirty="0" smtClean="0"/>
              <a:t>Ребенок </a:t>
            </a:r>
            <a:r>
              <a:rPr lang="ru-RU" sz="1800" dirty="0"/>
              <a:t>смотрит на картинки. </a:t>
            </a:r>
            <a:r>
              <a:rPr lang="ru-RU" sz="1800" dirty="0" smtClean="0"/>
              <a:t>Закрывает глаза. Наступает ночь. Взрослый </a:t>
            </a:r>
            <a:r>
              <a:rPr lang="ru-RU" sz="1800" dirty="0"/>
              <a:t>меняет местами, убирает или добавляет картинку. Наступает день. Ребенок открывает глаза и говорит, что изменилось, произнося правильно слово с нужным звуком.</a:t>
            </a:r>
          </a:p>
        </p:txBody>
      </p:sp>
      <p:pic>
        <p:nvPicPr>
          <p:cNvPr id="12290" name="Picture 2"/>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899118" y="2791784"/>
            <a:ext cx="2019819" cy="11683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rotWithShape="1">
          <a:blip r:embed="rId4" cstate="email">
            <a:extLst>
              <a:ext uri="{28A0092B-C50C-407E-A947-70E740481C1C}">
                <a14:useLocalDpi xmlns="" xmlns:a14="http://schemas.microsoft.com/office/drawing/2010/main"/>
              </a:ext>
            </a:extLst>
          </a:blip>
          <a:srcRect/>
          <a:stretch/>
        </p:blipFill>
        <p:spPr bwMode="auto">
          <a:xfrm>
            <a:off x="3131840" y="2420888"/>
            <a:ext cx="1776667" cy="18413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cstate="email">
            <a:extLst>
              <a:ext uri="{28A0092B-C50C-407E-A947-70E740481C1C}">
                <a14:useLocalDpi xmlns="" xmlns:a14="http://schemas.microsoft.com/office/drawing/2010/main"/>
              </a:ext>
            </a:extLst>
          </a:blip>
          <a:srcRect/>
          <a:stretch>
            <a:fillRect/>
          </a:stretch>
        </p:blipFill>
        <p:spPr bwMode="auto">
          <a:xfrm>
            <a:off x="988715" y="4374305"/>
            <a:ext cx="2143125" cy="1314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rotWithShape="1">
          <a:blip r:embed="rId6" cstate="email">
            <a:extLst>
              <a:ext uri="{28A0092B-C50C-407E-A947-70E740481C1C}">
                <a14:useLocalDpi xmlns="" xmlns:a14="http://schemas.microsoft.com/office/drawing/2010/main"/>
              </a:ext>
            </a:extLst>
          </a:blip>
          <a:srcRect l="15650" t="12757" r="12598" b="9358"/>
          <a:stretch/>
        </p:blipFill>
        <p:spPr bwMode="auto">
          <a:xfrm>
            <a:off x="5381577" y="2132856"/>
            <a:ext cx="2545618" cy="19579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7" cstate="email">
            <a:extLst>
              <a:ext uri="{28A0092B-C50C-407E-A947-70E740481C1C}">
                <a14:useLocalDpi xmlns="" xmlns:a14="http://schemas.microsoft.com/office/drawing/2010/main"/>
              </a:ext>
            </a:extLst>
          </a:blip>
          <a:srcRect/>
          <a:stretch>
            <a:fillRect/>
          </a:stretch>
        </p:blipFill>
        <p:spPr bwMode="auto">
          <a:xfrm>
            <a:off x="3116676" y="4374305"/>
            <a:ext cx="2086452" cy="16618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2296" name="Picture 8"/>
          <p:cNvPicPr>
            <a:picLocks noChangeAspect="1" noChangeArrowheads="1"/>
          </p:cNvPicPr>
          <p:nvPr/>
        </p:nvPicPr>
        <p:blipFill rotWithShape="1">
          <a:blip r:embed="rId8" cstate="email">
            <a:extLst>
              <a:ext uri="{28A0092B-C50C-407E-A947-70E740481C1C}">
                <a14:useLocalDpi xmlns="" xmlns:a14="http://schemas.microsoft.com/office/drawing/2010/main"/>
              </a:ext>
            </a:extLst>
          </a:blip>
          <a:srcRect/>
          <a:stretch/>
        </p:blipFill>
        <p:spPr bwMode="auto">
          <a:xfrm>
            <a:off x="5652120" y="4374305"/>
            <a:ext cx="1679938" cy="15698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944770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371</Words>
  <Application>Microsoft Office PowerPoint</Application>
  <PresentationFormat>Экран (4:3)</PresentationFormat>
  <Paragraphs>29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Упражнение “Цветочек”  (слоги и слова проговариваются с разгибанием и загибанием пальчиков: лепестки открываются и закрываются).  </vt:lpstr>
      <vt:lpstr>“Скажи столько же раз”</vt:lpstr>
      <vt:lpstr>“Ступеньки”</vt:lpstr>
      <vt:lpstr>«Угадай-ка».</vt:lpstr>
      <vt:lpstr>Игра «Прятки».</vt:lpstr>
      <vt:lpstr>Игра «День — ночь».</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4</cp:revision>
  <dcterms:created xsi:type="dcterms:W3CDTF">2024-02-03T18:18:38Z</dcterms:created>
  <dcterms:modified xsi:type="dcterms:W3CDTF">2024-02-03T18:58:56Z</dcterms:modified>
</cp:coreProperties>
</file>