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281" r:id="rId3"/>
    <p:sldId id="282" r:id="rId4"/>
    <p:sldId id="283" r:id="rId5"/>
    <p:sldId id="292" r:id="rId6"/>
    <p:sldId id="270" r:id="rId7"/>
    <p:sldId id="285" r:id="rId8"/>
    <p:sldId id="286" r:id="rId9"/>
    <p:sldId id="271" r:id="rId10"/>
    <p:sldId id="272" r:id="rId11"/>
    <p:sldId id="284" r:id="rId12"/>
    <p:sldId id="273" r:id="rId13"/>
    <p:sldId id="287" r:id="rId14"/>
    <p:sldId id="293" r:id="rId15"/>
    <p:sldId id="294" r:id="rId16"/>
    <p:sldId id="295" r:id="rId17"/>
    <p:sldId id="266" r:id="rId18"/>
  </p:sldIdLst>
  <p:sldSz cx="12192000" cy="6858000"/>
  <p:notesSz cx="12192000" cy="6858000"/>
  <p:embeddedFontLst>
    <p:embeddedFont>
      <p:font typeface="EWUGQM+Calibri" panose="020B0604020202020204" charset="0"/>
      <p:regular r:id="rId20"/>
    </p:embeddedFont>
    <p:embeddedFont>
      <p:font typeface="FBNWBK+Calibri Bold" panose="020B0604020202020204" charset="0"/>
      <p:regular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TJPSMG+Calibri" panose="020B0604020202020204" charset="0"/>
      <p:regular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912" y="7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45BCF-1561-4ABF-9D93-125806649D0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AE4A6-588E-4651-9BC0-6A54A09BBF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082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AE4A6-588E-4651-9BC0-6A54A09BBF5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914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AE4A6-588E-4651-9BC0-6A54A09BBF5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298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AE4A6-588E-4651-9BC0-6A54A09BBF5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718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AE4A6-588E-4651-9BC0-6A54A09BBF5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992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AE4A6-588E-4651-9BC0-6A54A09BBF5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4167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AE4A6-588E-4651-9BC0-6A54A09BBF5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79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AE4A6-588E-4651-9BC0-6A54A09BBF5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828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51384" y="750997"/>
            <a:ext cx="10540955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Муниципальное </a:t>
            </a:r>
            <a:r>
              <a:rPr sz="1600" spc="-12" dirty="0">
                <a:solidFill>
                  <a:srgbClr val="000000"/>
                </a:solidFill>
                <a:latin typeface="TJPSMG+Calibri"/>
                <a:cs typeface="TJPSMG+Calibri"/>
              </a:rPr>
              <a:t>бюджетное</a:t>
            </a:r>
            <a:r>
              <a:rPr sz="1600" spc="37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общеобразовательное</a:t>
            </a:r>
            <a:r>
              <a:rPr sz="1600" spc="32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учреждение</a:t>
            </a:r>
            <a:r>
              <a:rPr sz="1600" spc="20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Видновская</a:t>
            </a:r>
            <a:r>
              <a:rPr sz="1600" spc="15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средняя</a:t>
            </a:r>
            <a:r>
              <a:rPr sz="1600" spc="25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общеобразовательная</a:t>
            </a:r>
            <a:r>
              <a:rPr sz="1600" spc="25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spc="-14" dirty="0">
                <a:solidFill>
                  <a:srgbClr val="000000"/>
                </a:solidFill>
                <a:latin typeface="TJPSMG+Calibri"/>
                <a:cs typeface="TJPSMG+Calibri"/>
              </a:rPr>
              <a:t>школа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 № 7</a:t>
            </a:r>
          </a:p>
          <a:p>
            <a:pPr marL="947978" marR="0">
              <a:lnSpc>
                <a:spcPts val="1932"/>
              </a:lnSpc>
              <a:spcBef>
                <a:spcPts val="5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Здание по адресу:</a:t>
            </a:r>
            <a:r>
              <a:rPr sz="1600" spc="16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142701,</a:t>
            </a:r>
            <a:r>
              <a:rPr sz="1600" spc="60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Московская область, Ленинский</a:t>
            </a:r>
            <a:r>
              <a:rPr sz="1600" spc="20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spc="-17" dirty="0">
                <a:solidFill>
                  <a:srgbClr val="000000"/>
                </a:solidFill>
                <a:latin typeface="TJPSMG+Calibri"/>
                <a:cs typeface="TJPSMG+Calibri"/>
              </a:rPr>
              <a:t>г.о.,</a:t>
            </a:r>
            <a:r>
              <a:rPr sz="1600" spc="16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spc="-78" dirty="0">
                <a:solidFill>
                  <a:srgbClr val="000000"/>
                </a:solidFill>
                <a:latin typeface="TJPSMG+Calibri"/>
                <a:cs typeface="TJPSMG+Calibri"/>
              </a:rPr>
              <a:t>г.</a:t>
            </a:r>
            <a:r>
              <a:rPr sz="1600" spc="67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Видное,</a:t>
            </a:r>
            <a:r>
              <a:rPr sz="1600" spc="33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проезд</a:t>
            </a:r>
            <a:r>
              <a:rPr sz="1600" spc="21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Жуковский,</a:t>
            </a:r>
            <a:r>
              <a:rPr sz="1600" spc="18" dirty="0">
                <a:solidFill>
                  <a:srgbClr val="000000"/>
                </a:solidFill>
                <a:latin typeface="TJPSMG+Calibri"/>
                <a:cs typeface="TJPSMG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TJPSMG+Calibri"/>
                <a:cs typeface="TJPSMG+Calibri"/>
              </a:rPr>
              <a:t>д.35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719736" y="2471310"/>
            <a:ext cx="5727159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197"/>
              </a:lnSpc>
            </a:pPr>
            <a:r>
              <a:rPr lang="ru-RU" b="1" dirty="0" smtClean="0">
                <a:solidFill>
                  <a:srgbClr val="000000"/>
                </a:solidFill>
                <a:latin typeface="FBNWBK+Calibri Bold"/>
                <a:cs typeface="FBNWBK+Calibri Bold"/>
              </a:rPr>
              <a:t> Исследовательский проект</a:t>
            </a:r>
            <a:r>
              <a:rPr lang="ru-RU" sz="1800" b="1" dirty="0" smtClean="0">
                <a:solidFill>
                  <a:srgbClr val="000000"/>
                </a:solidFill>
                <a:latin typeface="FBNWBK+Calibri Bold"/>
                <a:cs typeface="FBNWBK+Calibri Bold"/>
              </a:rPr>
              <a:t> на тему:</a:t>
            </a:r>
            <a:endParaRPr sz="1800" b="1" dirty="0">
              <a:solidFill>
                <a:srgbClr val="000000"/>
              </a:solidFill>
              <a:latin typeface="FBNWBK+Calibri Bold"/>
              <a:cs typeface="FBNWBK+Calibri 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55440" y="2789000"/>
            <a:ext cx="10348525" cy="2308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4394"/>
              </a:lnSpc>
              <a:spcBef>
                <a:spcPts val="0"/>
              </a:spcBef>
              <a:spcAft>
                <a:spcPts val="0"/>
              </a:spcAft>
            </a:pPr>
            <a:r>
              <a:rPr sz="3200" b="1" spc="-10" dirty="0" smtClean="0">
                <a:solidFill>
                  <a:srgbClr val="002060"/>
                </a:solidFill>
                <a:latin typeface="FBNWBK+Calibri Bold"/>
                <a:cs typeface="FBNWBK+Calibri Bold"/>
              </a:rPr>
              <a:t>«</a:t>
            </a:r>
            <a:r>
              <a:rPr lang="ru-RU" sz="3200" b="1" spc="-10" dirty="0" smtClean="0">
                <a:solidFill>
                  <a:srgbClr val="002060"/>
                </a:solidFill>
                <a:latin typeface="FBNWBK+Calibri Bold"/>
                <a:cs typeface="FBNWBK+Calibri Bold"/>
              </a:rPr>
              <a:t>Выращивание грибов-шампиньонов в условиях группы  детского сада</a:t>
            </a:r>
            <a:r>
              <a:rPr sz="3200" b="1" spc="-11" dirty="0" smtClean="0">
                <a:solidFill>
                  <a:srgbClr val="002060"/>
                </a:solidFill>
                <a:latin typeface="FBNWBK+Calibri Bold"/>
                <a:cs typeface="FBNWBK+Calibri Bold"/>
              </a:rPr>
              <a:t>"</a:t>
            </a:r>
            <a:endParaRPr lang="ru-RU" sz="3200" b="1" spc="-11" dirty="0" smtClean="0">
              <a:solidFill>
                <a:srgbClr val="002060"/>
              </a:solidFill>
              <a:latin typeface="FBNWBK+Calibri Bold"/>
              <a:cs typeface="FBNWBK+Calibri Bold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(для детей с ТНР подготовительной группы №6)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краткосрочный с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18.12.23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31.01.24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ts val="4394"/>
              </a:lnSpc>
              <a:spcBef>
                <a:spcPts val="0"/>
              </a:spcBef>
              <a:spcAft>
                <a:spcPts val="0"/>
              </a:spcAft>
            </a:pPr>
            <a:endParaRPr sz="3600" b="1" spc="-11" dirty="0">
              <a:solidFill>
                <a:srgbClr val="002060"/>
              </a:solidFill>
              <a:latin typeface="FBNWBK+Calibri Bold"/>
              <a:cs typeface="FBNWBK+Calibri 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40216" y="4341150"/>
            <a:ext cx="3365855" cy="487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r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endParaRPr lang="ru-RU" sz="1600" dirty="0" smtClean="0">
              <a:solidFill>
                <a:srgbClr val="000000"/>
              </a:solidFill>
              <a:latin typeface="TJPSMG+Calibri"/>
              <a:cs typeface="TJPSMG+Calibri"/>
            </a:endParaRPr>
          </a:p>
          <a:p>
            <a:pPr marL="0" marR="0" algn="r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JPSMG+Calibri"/>
                <a:cs typeface="TJPSMG+Calibri"/>
              </a:rPr>
              <a:t>Подготовили </a:t>
            </a:r>
            <a:r>
              <a:rPr sz="1600" dirty="0" smtClean="0">
                <a:solidFill>
                  <a:srgbClr val="000000"/>
                </a:solidFill>
                <a:latin typeface="TJPSMG+Calibri"/>
                <a:cs typeface="TJPSMG+Calibri"/>
              </a:rPr>
              <a:t>:</a:t>
            </a:r>
            <a:endParaRPr sz="1600" dirty="0">
              <a:solidFill>
                <a:srgbClr val="000000"/>
              </a:solidFill>
              <a:latin typeface="TJPSMG+Calibri"/>
              <a:cs typeface="TJPSMG+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32013" y="4927393"/>
            <a:ext cx="3171952" cy="730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spc="-22" dirty="0" err="1">
                <a:solidFill>
                  <a:srgbClr val="000000"/>
                </a:solidFill>
                <a:cs typeface="TJPSMG+Calibri"/>
              </a:rPr>
              <a:t>Дудка</a:t>
            </a:r>
            <a:r>
              <a:rPr sz="1600" dirty="0" err="1">
                <a:solidFill>
                  <a:srgbClr val="000000"/>
                </a:solidFill>
                <a:cs typeface="EWUGQM+Calibri"/>
              </a:rPr>
              <a:t>-</a:t>
            </a:r>
            <a:r>
              <a:rPr sz="1600" dirty="0" err="1">
                <a:solidFill>
                  <a:srgbClr val="000000"/>
                </a:solidFill>
                <a:cs typeface="TJPSMG+Calibri"/>
              </a:rPr>
              <a:t>Батовская</a:t>
            </a:r>
            <a:r>
              <a:rPr sz="1600" spc="-29" dirty="0">
                <a:solidFill>
                  <a:srgbClr val="000000"/>
                </a:solidFill>
                <a:cs typeface="TJPSMG+Calibri"/>
              </a:rPr>
              <a:t> </a:t>
            </a:r>
            <a:r>
              <a:rPr sz="1600" dirty="0" smtClean="0">
                <a:solidFill>
                  <a:srgbClr val="000000"/>
                </a:solidFill>
                <a:cs typeface="TJPSMG+Calibri"/>
              </a:rPr>
              <a:t>Н.В.,</a:t>
            </a:r>
            <a:r>
              <a:rPr lang="ru-RU" sz="1600" dirty="0" smtClean="0">
                <a:solidFill>
                  <a:srgbClr val="000000"/>
                </a:solidFill>
                <a:cs typeface="TJPSMG+Calibri"/>
              </a:rPr>
              <a:t>воспитатель;</a:t>
            </a:r>
          </a:p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cs typeface="TJPSMG+Calibri"/>
              </a:rPr>
              <a:t>Федорова </a:t>
            </a:r>
            <a:r>
              <a:rPr lang="ru-RU" sz="1600" dirty="0" err="1" smtClean="0">
                <a:solidFill>
                  <a:srgbClr val="000000"/>
                </a:solidFill>
                <a:cs typeface="TJPSMG+Calibri"/>
              </a:rPr>
              <a:t>Н.Н.,воспитатель</a:t>
            </a:r>
            <a:r>
              <a:rPr lang="ru-RU" sz="1600" dirty="0" smtClean="0">
                <a:solidFill>
                  <a:srgbClr val="000000"/>
                </a:solidFill>
                <a:cs typeface="TJPSMG+Calibri"/>
              </a:rPr>
              <a:t>;</a:t>
            </a:r>
          </a:p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 smtClean="0">
                <a:solidFill>
                  <a:srgbClr val="000000"/>
                </a:solidFill>
                <a:cs typeface="TJPSMG+Calibri"/>
              </a:rPr>
              <a:t>Марук</a:t>
            </a:r>
            <a:r>
              <a:rPr lang="ru-RU" sz="1600" dirty="0" smtClean="0">
                <a:solidFill>
                  <a:srgbClr val="000000"/>
                </a:solidFill>
                <a:cs typeface="TJPSMG+Calibri"/>
              </a:rPr>
              <a:t> </a:t>
            </a:r>
            <a:r>
              <a:rPr lang="ru-RU" sz="1600" dirty="0" err="1" smtClean="0">
                <a:solidFill>
                  <a:srgbClr val="000000"/>
                </a:solidFill>
                <a:cs typeface="TJPSMG+Calibri"/>
              </a:rPr>
              <a:t>М.И.,учитель</a:t>
            </a:r>
            <a:r>
              <a:rPr lang="ru-RU" sz="1600" dirty="0" smtClean="0">
                <a:solidFill>
                  <a:srgbClr val="000000"/>
                </a:solidFill>
                <a:cs typeface="TJPSMG+Calibri"/>
              </a:rPr>
              <a:t>-</a:t>
            </a:r>
            <a:r>
              <a:rPr lang="ru-RU" sz="1600" smtClean="0">
                <a:solidFill>
                  <a:srgbClr val="000000"/>
                </a:solidFill>
                <a:cs typeface="TJPSMG+Calibri"/>
              </a:rPr>
              <a:t>логопед</a:t>
            </a:r>
            <a:r>
              <a:rPr lang="ru-RU" sz="1600" dirty="0" smtClean="0">
                <a:solidFill>
                  <a:srgbClr val="000000"/>
                </a:solidFill>
                <a:cs typeface="TJPSMG+Calibri"/>
              </a:rPr>
              <a:t>.</a:t>
            </a:r>
            <a:endParaRPr sz="1600" dirty="0">
              <a:solidFill>
                <a:srgbClr val="000000"/>
              </a:solidFill>
              <a:cs typeface="TJPSMG+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03799" y="6040167"/>
            <a:ext cx="1454260" cy="285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spc="-10" dirty="0">
                <a:solidFill>
                  <a:srgbClr val="000000"/>
                </a:solidFill>
                <a:latin typeface="TJPSMG+Calibri"/>
                <a:cs typeface="TJPSMG+Calibri"/>
              </a:rPr>
              <a:t>г.Видное,2023г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7368" y="404664"/>
            <a:ext cx="11449272" cy="47192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endParaRPr lang="ru-RU" dirty="0" smtClean="0"/>
          </a:p>
          <a:p>
            <a:pPr algn="ctr">
              <a:lnSpc>
                <a:spcPts val="2197"/>
              </a:lnSpc>
            </a:pPr>
            <a:r>
              <a:rPr lang="ru-RU" dirty="0" smtClean="0"/>
              <a:t>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Практический этап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400" dirty="0" smtClean="0"/>
          </a:p>
          <a:p>
            <a:r>
              <a:rPr lang="ru-RU" sz="2000" dirty="0"/>
              <a:t>Методы и материалы исследования:</a:t>
            </a:r>
          </a:p>
          <a:p>
            <a:r>
              <a:rPr lang="ru-RU" sz="2000" dirty="0"/>
              <a:t>р</a:t>
            </a:r>
            <a:r>
              <a:rPr lang="ru-RU" sz="2000" dirty="0" smtClean="0"/>
              <a:t>абота </a:t>
            </a:r>
            <a:r>
              <a:rPr lang="ru-RU" sz="2000" dirty="0"/>
              <a:t>проводилась в течение 28 дней с </a:t>
            </a:r>
            <a:r>
              <a:rPr lang="ru-RU" sz="2000" dirty="0" smtClean="0"/>
              <a:t>18.12.2023. </a:t>
            </a:r>
            <a:r>
              <a:rPr lang="ru-RU" sz="2000" dirty="0"/>
              <a:t>по </a:t>
            </a:r>
            <a:r>
              <a:rPr lang="ru-RU" sz="2000" dirty="0" smtClean="0"/>
              <a:t>31.01.2024 </a:t>
            </a:r>
            <a:r>
              <a:rPr lang="ru-RU" sz="2000" dirty="0"/>
              <a:t>г.</a:t>
            </a:r>
          </a:p>
          <a:p>
            <a:r>
              <a:rPr lang="ru-RU" sz="2000" dirty="0"/>
              <a:t>Использована инструкция по выращиванию шампиньонов:</a:t>
            </a:r>
          </a:p>
          <a:p>
            <a:r>
              <a:rPr lang="ru-RU" sz="2000" dirty="0" smtClean="0"/>
              <a:t>1.Коробку </a:t>
            </a:r>
            <a:r>
              <a:rPr lang="ru-RU" sz="2000" dirty="0"/>
              <a:t>с уже нанесённой покровной почвой поставить в помещение с температурой +20 – 22 С. Необходимо сразу полить водой из распылителя в дозе по 50 мл два раза в день в течение трёх дней. Температура воды +22. После поливки каждый раз закрывать пакетом.</a:t>
            </a:r>
          </a:p>
          <a:p>
            <a:r>
              <a:rPr lang="ru-RU" sz="2000" dirty="0"/>
              <a:t>2. В течение 10–16 дней станет происходить прорастание мицелия. Покровная почва будет пронизана белыми нитями. </a:t>
            </a:r>
          </a:p>
          <a:p>
            <a:pPr>
              <a:lnSpc>
                <a:spcPts val="2197"/>
              </a:lnSpc>
            </a:pPr>
            <a:endParaRPr lang="ru-RU" sz="2000" dirty="0" smtClean="0"/>
          </a:p>
          <a:p>
            <a:pPr>
              <a:lnSpc>
                <a:spcPts val="2197"/>
              </a:lnSpc>
            </a:pPr>
            <a:endParaRPr lang="ru-RU" sz="2000" dirty="0"/>
          </a:p>
          <a:p>
            <a:pPr>
              <a:lnSpc>
                <a:spcPts val="2197"/>
              </a:lnSpc>
            </a:pPr>
            <a:endParaRPr lang="ru-RU" dirty="0" smtClean="0">
              <a:solidFill>
                <a:srgbClr val="000000"/>
              </a:solidFill>
              <a:latin typeface="TJPSMG+Calibri"/>
              <a:cs typeface="TJPSMG+Calibri"/>
            </a:endParaRPr>
          </a:p>
          <a:p>
            <a:pPr>
              <a:lnSpc>
                <a:spcPts val="2197"/>
              </a:lnSpc>
            </a:pPr>
            <a:endParaRPr lang="ru-RU" dirty="0" smtClean="0">
              <a:solidFill>
                <a:srgbClr val="000000"/>
              </a:solidFill>
              <a:latin typeface="TJPSMG+Calibri"/>
              <a:cs typeface="TJPSMG+Calibri"/>
            </a:endParaRPr>
          </a:p>
          <a:p>
            <a:pPr>
              <a:lnSpc>
                <a:spcPts val="2197"/>
              </a:lnSpc>
            </a:pPr>
            <a:endParaRPr lang="ru-RU" dirty="0">
              <a:solidFill>
                <a:srgbClr val="000000"/>
              </a:solidFill>
              <a:latin typeface="TJPSMG+Calibri"/>
              <a:cs typeface="TJPSMG+Calibri"/>
            </a:endParaRPr>
          </a:p>
          <a:p>
            <a:pPr>
              <a:lnSpc>
                <a:spcPts val="2197"/>
              </a:lnSpc>
            </a:pPr>
            <a:endParaRPr sz="1800" dirty="0">
              <a:solidFill>
                <a:srgbClr val="000000"/>
              </a:solidFill>
              <a:latin typeface="TJPSMG+Calibri"/>
              <a:cs typeface="TJPSMG+Calibri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2883" y="3589351"/>
            <a:ext cx="3061877" cy="30806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25" y="3589352"/>
            <a:ext cx="2902331" cy="30922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73087" y="3617143"/>
            <a:ext cx="3080663" cy="296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12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7368" y="404664"/>
            <a:ext cx="11449272" cy="53091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197"/>
              </a:lnSpc>
            </a:pPr>
            <a:r>
              <a:rPr lang="ru-RU" dirty="0" smtClean="0"/>
              <a:t>3.</a:t>
            </a:r>
            <a:r>
              <a:rPr lang="ru-RU" sz="2000" dirty="0" smtClean="0"/>
              <a:t>Когда </a:t>
            </a:r>
            <a:r>
              <a:rPr lang="ru-RU" sz="2000" dirty="0"/>
              <a:t>грибы будут размером с горошину, необходимо поливать их водой в объёме 50 мл два раза в день.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4.Грибы  </a:t>
            </a:r>
            <a:r>
              <a:rPr lang="ru-RU" sz="2000" dirty="0"/>
              <a:t>дают </a:t>
            </a:r>
            <a:r>
              <a:rPr lang="ru-RU" sz="2000" dirty="0" smtClean="0"/>
              <a:t>от трёх до пяти волн урожая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5.После </a:t>
            </a:r>
            <a:r>
              <a:rPr lang="ru-RU" sz="2000" dirty="0"/>
              <a:t>сбора первой волны шампиньонов вновь необходим полив в этих же объёмах в течение 2-3 дней. Такой же полив проводить после второй и третьей волны.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6.Сбор </a:t>
            </a:r>
            <a:r>
              <a:rPr lang="ru-RU" sz="2000" dirty="0"/>
              <a:t>грибов – ответственный этап, так как почва очень рыхлая, и мицелий легко можно повредить. Шампиньоны нужно не срезать, а выкручивать за шляпку, доставая гриб вместе с корешками. </a:t>
            </a:r>
          </a:p>
          <a:p>
            <a:r>
              <a:rPr lang="ru-RU" sz="2000" dirty="0"/>
              <a:t>Практическая работа по выращиванию шампиньонов: пошаговое выполнение инструкции, учет температуры и влажности, наблюдение, опрыскивание, сбор, измерение, фотографирование.</a:t>
            </a:r>
          </a:p>
          <a:p>
            <a:r>
              <a:rPr lang="ru-RU" sz="2000" dirty="0"/>
              <a:t>Сравнение полученного урожая шампиньонов с предполагаемым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Социологический </a:t>
            </a:r>
            <a:r>
              <a:rPr lang="ru-RU" sz="2000" dirty="0"/>
              <a:t>опрос с целью привлечения внимания к данному способу выращивания грибов.</a:t>
            </a:r>
          </a:p>
          <a:p>
            <a:pPr>
              <a:lnSpc>
                <a:spcPts val="2197"/>
              </a:lnSpc>
            </a:pPr>
            <a:endParaRPr lang="ru-RU" sz="2000" dirty="0"/>
          </a:p>
          <a:p>
            <a:pPr>
              <a:lnSpc>
                <a:spcPts val="2197"/>
              </a:lnSpc>
            </a:pPr>
            <a:endParaRPr lang="ru-RU" sz="2000" dirty="0" smtClean="0"/>
          </a:p>
          <a:p>
            <a:pPr>
              <a:lnSpc>
                <a:spcPts val="2197"/>
              </a:lnSpc>
            </a:pPr>
            <a:endParaRPr lang="ru-RU" sz="2000" dirty="0"/>
          </a:p>
          <a:p>
            <a:pPr>
              <a:lnSpc>
                <a:spcPts val="2197"/>
              </a:lnSpc>
            </a:pPr>
            <a:endParaRPr lang="ru-RU" dirty="0" smtClean="0">
              <a:solidFill>
                <a:srgbClr val="000000"/>
              </a:solidFill>
              <a:latin typeface="TJPSMG+Calibri"/>
              <a:cs typeface="TJPSMG+Calibri"/>
            </a:endParaRPr>
          </a:p>
          <a:p>
            <a:pPr>
              <a:lnSpc>
                <a:spcPts val="2197"/>
              </a:lnSpc>
            </a:pPr>
            <a:endParaRPr lang="ru-RU" dirty="0" smtClean="0">
              <a:solidFill>
                <a:srgbClr val="000000"/>
              </a:solidFill>
              <a:latin typeface="TJPSMG+Calibri"/>
              <a:cs typeface="TJPSMG+Calibri"/>
            </a:endParaRPr>
          </a:p>
          <a:p>
            <a:pPr>
              <a:lnSpc>
                <a:spcPts val="2197"/>
              </a:lnSpc>
            </a:pPr>
            <a:endParaRPr lang="ru-RU" dirty="0">
              <a:solidFill>
                <a:srgbClr val="000000"/>
              </a:solidFill>
              <a:latin typeface="TJPSMG+Calibri"/>
              <a:cs typeface="TJPSMG+Calibri"/>
            </a:endParaRPr>
          </a:p>
          <a:p>
            <a:pPr>
              <a:lnSpc>
                <a:spcPts val="2197"/>
              </a:lnSpc>
            </a:pPr>
            <a:endParaRPr sz="1800" dirty="0">
              <a:solidFill>
                <a:srgbClr val="000000"/>
              </a:solidFill>
              <a:latin typeface="TJPSMG+Calibri"/>
              <a:cs typeface="TJPSMG+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2201" y="4365102"/>
            <a:ext cx="3158862" cy="21555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8" y="4365103"/>
            <a:ext cx="3461063" cy="21666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11312" y="3715783"/>
            <a:ext cx="2166687" cy="346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3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456368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>
            <a:hlinkHover r:id="" action="ppaction://noaction" highlightClick="1"/>
          </p:cNvPr>
          <p:cNvSpPr txBox="1"/>
          <p:nvPr/>
        </p:nvSpPr>
        <p:spPr>
          <a:xfrm>
            <a:off x="191344" y="404664"/>
            <a:ext cx="12000656" cy="2821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197"/>
              </a:lnSpc>
            </a:pPr>
            <a:r>
              <a:rPr lang="ru-RU" sz="2000" dirty="0" smtClean="0"/>
              <a:t> </a:t>
            </a:r>
          </a:p>
          <a:p>
            <a:pPr>
              <a:lnSpc>
                <a:spcPts val="2197"/>
              </a:lnSpc>
            </a:pPr>
            <a:r>
              <a:rPr lang="ru-RU" sz="2000" dirty="0" smtClean="0"/>
              <a:t>  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ts val="2197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Собрали первый урожай – 3 шампиньона(первая волна</a:t>
            </a:r>
            <a:r>
              <a:rPr lang="ru-RU" sz="2000" dirty="0" smtClean="0"/>
              <a:t>).</a:t>
            </a:r>
          </a:p>
          <a:p>
            <a:pPr algn="ctr">
              <a:lnSpc>
                <a:spcPts val="2197"/>
              </a:lnSpc>
            </a:pPr>
            <a:r>
              <a:rPr lang="ru-RU" sz="2000" dirty="0" smtClean="0"/>
              <a:t> </a:t>
            </a:r>
          </a:p>
          <a:p>
            <a:pPr>
              <a:lnSpc>
                <a:spcPts val="2197"/>
              </a:lnSpc>
            </a:pPr>
            <a:r>
              <a:rPr lang="ru-RU" sz="2000" dirty="0" smtClean="0"/>
              <a:t>Для этого обхватывали гриб за шляпку и поворачивали. Другой рукой придерживали почву рядом. После сбора – обильный полив. Грибы крупные , плотные, упругие, достаточно тяжёлые, шляпка и ножка толстые, на ощупь влажные. Грибы яркого белого цвета, с приятным запахом.</a:t>
            </a:r>
          </a:p>
          <a:p>
            <a:pPr>
              <a:lnSpc>
                <a:spcPts val="2197"/>
              </a:lnSpc>
            </a:pPr>
            <a:endParaRPr lang="ru-RU" dirty="0" smtClean="0"/>
          </a:p>
          <a:p>
            <a:pPr>
              <a:lnSpc>
                <a:spcPts val="2197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JPSMG+Calibri"/>
            </a:endParaRPr>
          </a:p>
          <a:p>
            <a:pPr>
              <a:lnSpc>
                <a:spcPts val="2197"/>
              </a:lnSpc>
            </a:pPr>
            <a:endParaRPr sz="2000" dirty="0">
              <a:solidFill>
                <a:srgbClr val="000000"/>
              </a:solidFill>
              <a:cs typeface="TJPSMG+Calibri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480" y="2636912"/>
            <a:ext cx="5724128" cy="38884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045" y="2636520"/>
            <a:ext cx="3782294" cy="388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0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-36512" y="1"/>
            <a:ext cx="12456368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>
            <a:hlinkHover r:id="" action="ppaction://noaction" highlightClick="1"/>
          </p:cNvPr>
          <p:cNvSpPr txBox="1"/>
          <p:nvPr/>
        </p:nvSpPr>
        <p:spPr>
          <a:xfrm>
            <a:off x="191344" y="404664"/>
            <a:ext cx="12000656" cy="1410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197"/>
              </a:lnSpc>
            </a:pPr>
            <a:r>
              <a:rPr lang="ru-RU" sz="2000" dirty="0" smtClean="0"/>
              <a:t> </a:t>
            </a:r>
          </a:p>
          <a:p>
            <a:pPr>
              <a:lnSpc>
                <a:spcPts val="2197"/>
              </a:lnSpc>
            </a:pPr>
            <a:r>
              <a:rPr lang="ru-RU" sz="2000" dirty="0" smtClean="0"/>
              <a:t>   </a:t>
            </a:r>
          </a:p>
          <a:p>
            <a:pPr algn="ctr">
              <a:lnSpc>
                <a:spcPts val="2197"/>
              </a:lnSpc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Собрали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второй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урожай –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5 шампиньонов(вторая волна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lnSpc>
                <a:spcPts val="2197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cs typeface="TJPSMG+Calibri"/>
            </a:endParaRPr>
          </a:p>
          <a:p>
            <a:pPr>
              <a:lnSpc>
                <a:spcPts val="2197"/>
              </a:lnSpc>
            </a:pPr>
            <a:endParaRPr sz="2000" dirty="0">
              <a:solidFill>
                <a:srgbClr val="000000"/>
              </a:solidFill>
              <a:cs typeface="TJPSMG+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594" y="2219971"/>
            <a:ext cx="4288318" cy="35794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806" y="2214144"/>
            <a:ext cx="4321937" cy="358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4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-19924" y="1"/>
            <a:ext cx="12192000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>
            <a:hlinkHover r:id="" action="ppaction://noaction" highlightClick="1"/>
          </p:cNvPr>
          <p:cNvSpPr txBox="1"/>
          <p:nvPr/>
        </p:nvSpPr>
        <p:spPr>
          <a:xfrm>
            <a:off x="191344" y="404664"/>
            <a:ext cx="12000656" cy="846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197"/>
              </a:lnSpc>
            </a:pPr>
            <a:r>
              <a:rPr lang="ru-RU" sz="2000" dirty="0" smtClean="0"/>
              <a:t> </a:t>
            </a:r>
          </a:p>
          <a:p>
            <a:pPr algn="ctr">
              <a:lnSpc>
                <a:spcPts val="2197"/>
              </a:lnSpc>
            </a:pPr>
            <a:r>
              <a:rPr lang="ru-RU" sz="2400" dirty="0" smtClean="0"/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Собрали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третий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урожай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cs typeface="TJPSMG+Calibri"/>
            </a:endParaRPr>
          </a:p>
          <a:p>
            <a:pPr>
              <a:lnSpc>
                <a:spcPts val="2197"/>
              </a:lnSpc>
            </a:pPr>
            <a:endParaRPr sz="2400" dirty="0">
              <a:solidFill>
                <a:srgbClr val="000000"/>
              </a:solidFill>
              <a:cs typeface="TJPSMG+Calibri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4807" y="1362187"/>
            <a:ext cx="2686042" cy="28877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383806" y="1475456"/>
            <a:ext cx="2972362" cy="26820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384359" y="1467073"/>
            <a:ext cx="3046790" cy="26820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32" y="4382219"/>
            <a:ext cx="3295702" cy="235057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762" y="4373488"/>
            <a:ext cx="3285991" cy="235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8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456368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>
            <a:hlinkHover r:id="" action="ppaction://noaction" highlightClick="1"/>
          </p:cNvPr>
          <p:cNvSpPr txBox="1"/>
          <p:nvPr/>
        </p:nvSpPr>
        <p:spPr>
          <a:xfrm>
            <a:off x="191344" y="404664"/>
            <a:ext cx="12000656" cy="5380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197"/>
              </a:lnSpc>
            </a:pPr>
            <a:r>
              <a:rPr lang="ru-RU" sz="2000" dirty="0" smtClean="0"/>
              <a:t> </a:t>
            </a:r>
          </a:p>
          <a:p>
            <a:pPr>
              <a:lnSpc>
                <a:spcPts val="2197"/>
              </a:lnSpc>
            </a:pPr>
            <a:endParaRPr lang="ru-RU" sz="2000" dirty="0" smtClean="0"/>
          </a:p>
          <a:p>
            <a:pPr algn="ctr">
              <a:lnSpc>
                <a:spcPts val="2197"/>
              </a:lnSpc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Выводы</a:t>
            </a:r>
          </a:p>
          <a:p>
            <a:pPr>
              <a:lnSpc>
                <a:spcPts val="2197"/>
              </a:lnSpc>
            </a:pPr>
            <a:r>
              <a:rPr lang="ru-RU" dirty="0"/>
              <a:t> </a:t>
            </a:r>
            <a:r>
              <a:rPr lang="ru-RU" sz="2000" dirty="0"/>
              <a:t>1</a:t>
            </a:r>
            <a:r>
              <a:rPr lang="ru-RU" sz="2000" dirty="0" smtClean="0"/>
              <a:t>.Мы </a:t>
            </a:r>
            <a:r>
              <a:rPr lang="ru-RU" sz="2000" dirty="0"/>
              <a:t>изучили источники информации по теме. В результате проделанной работы узнали о царстве грибов и их роли в природе. Шампиньоны – ценные съедобные грибы с приятным вкусом и </a:t>
            </a:r>
            <a:r>
              <a:rPr lang="ru-RU" sz="2000" dirty="0" smtClean="0"/>
              <a:t>запахом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ts val="2197"/>
              </a:lnSpc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ts val="2197"/>
              </a:lnSpc>
            </a:pPr>
            <a:r>
              <a:rPr lang="ru-RU" sz="2000" dirty="0"/>
              <a:t> </a:t>
            </a:r>
            <a:r>
              <a:rPr lang="ru-RU" sz="2000" dirty="0" smtClean="0"/>
              <a:t>2.Шампиньоны </a:t>
            </a:r>
            <a:r>
              <a:rPr lang="ru-RU" sz="2000" dirty="0"/>
              <a:t>можно вырастить в помещении. Но для этого необходимо подготовить грунт, определить место с постоянной температурой и влажностью воздуха, соблюдать инструкцию по выращиванию грибов. Мы узнали, что для урожая грибов большое значение играет качество грибницы. Поэтому в начале работы надо убедиться, что грибница здорова</a:t>
            </a:r>
            <a:r>
              <a:rPr lang="ru-RU" sz="2000" dirty="0" smtClean="0"/>
              <a:t>.</a:t>
            </a:r>
          </a:p>
          <a:p>
            <a:pPr>
              <a:lnSpc>
                <a:spcPts val="2197"/>
              </a:lnSpc>
            </a:pPr>
            <a:endParaRPr lang="ru-RU" sz="2000" dirty="0" smtClean="0"/>
          </a:p>
          <a:p>
            <a:r>
              <a:rPr lang="ru-RU" sz="2000" dirty="0"/>
              <a:t> </a:t>
            </a:r>
            <a:r>
              <a:rPr lang="ru-RU" sz="2000" dirty="0" smtClean="0"/>
              <a:t>3.Выращивание </a:t>
            </a:r>
            <a:r>
              <a:rPr lang="ru-RU" sz="2000" dirty="0"/>
              <a:t>шампиньонов убедило, что даже в помещении можно вырастить грибы. Имея готовую «станцию» по выращиванию грибов, нужно только выполнять режим ухода за грибницей. Отдача дружного урожая показала, что мы справились с этой работой. Данный проект вызвал интерес среди детей и взрослых, он посильный по возрасту, не требует специальных умений, не занимает много времени. С другой стороны, впервые выращивая шампиньоны, мы учились работать по инструкции, правильно собирать урожай.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endParaRPr sz="2400" dirty="0">
              <a:solidFill>
                <a:schemeClr val="tx2">
                  <a:lumMod val="75000"/>
                </a:schemeClr>
              </a:solidFill>
              <a:cs typeface="TJPSMG+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876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13400" y="1"/>
            <a:ext cx="12456368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>
            <a:hlinkHover r:id="" action="ppaction://noaction" highlightClick="1"/>
          </p:cNvPr>
          <p:cNvSpPr txBox="1"/>
          <p:nvPr/>
        </p:nvSpPr>
        <p:spPr>
          <a:xfrm>
            <a:off x="191344" y="404664"/>
            <a:ext cx="12000656" cy="15491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197"/>
              </a:lnSpc>
            </a:pPr>
            <a:r>
              <a:rPr lang="ru-RU" sz="2000" dirty="0" smtClean="0"/>
              <a:t> </a:t>
            </a:r>
          </a:p>
          <a:p>
            <a:pPr algn="ctr">
              <a:lnSpc>
                <a:spcPts val="2197"/>
              </a:lnSpc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Заключение.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Наша гипотеза подтвердилась. В ходе работы мы смогли получить несколько «волн» роста шампиньонов.</a:t>
            </a:r>
            <a:r>
              <a:rPr lang="ru-RU" sz="2400" dirty="0"/>
              <a:t/>
            </a:r>
            <a:br>
              <a:rPr lang="ru-RU" sz="2400" dirty="0"/>
            </a:br>
            <a:endParaRPr sz="2400" dirty="0">
              <a:solidFill>
                <a:schemeClr val="tx2">
                  <a:lumMod val="75000"/>
                </a:schemeClr>
              </a:solidFill>
              <a:cs typeface="TJPSMG+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716" y="2321009"/>
            <a:ext cx="6480720" cy="416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26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431794" y="2706531"/>
            <a:ext cx="5232662" cy="596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394"/>
              </a:lnSpc>
              <a:spcBef>
                <a:spcPts val="0"/>
              </a:spcBef>
              <a:spcAft>
                <a:spcPts val="0"/>
              </a:spcAft>
            </a:pPr>
            <a:r>
              <a:rPr sz="3600" b="1" spc="-14" dirty="0">
                <a:solidFill>
                  <a:srgbClr val="002060"/>
                </a:solidFill>
                <a:latin typeface="FBNWBK+Calibri Bold"/>
                <a:cs typeface="FBNWBK+Calibri Bold"/>
              </a:rPr>
              <a:t>СПАСИБО</a:t>
            </a:r>
            <a:r>
              <a:rPr sz="3600" b="1" dirty="0">
                <a:solidFill>
                  <a:srgbClr val="002060"/>
                </a:solidFill>
                <a:latin typeface="FBNWBK+Calibri Bold"/>
                <a:cs typeface="FBNWBK+Calibri Bold"/>
              </a:rPr>
              <a:t> </a:t>
            </a:r>
            <a:r>
              <a:rPr sz="3600" b="1" spc="-18" dirty="0">
                <a:solidFill>
                  <a:srgbClr val="002060"/>
                </a:solidFill>
                <a:latin typeface="FBNWBK+Calibri Bold"/>
                <a:cs typeface="FBNWBK+Calibri Bold"/>
              </a:rPr>
              <a:t>ЗА</a:t>
            </a:r>
            <a:r>
              <a:rPr sz="3600" b="1" spc="18" dirty="0">
                <a:solidFill>
                  <a:srgbClr val="002060"/>
                </a:solidFill>
                <a:latin typeface="FBNWBK+Calibri Bold"/>
                <a:cs typeface="FBNWBK+Calibri Bold"/>
              </a:rPr>
              <a:t> </a:t>
            </a:r>
            <a:r>
              <a:rPr sz="3600" b="1" dirty="0">
                <a:solidFill>
                  <a:srgbClr val="002060"/>
                </a:solidFill>
                <a:latin typeface="FBNWBK+Calibri Bold"/>
                <a:cs typeface="FBNWBK+Calibri Bold"/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3840" y="4233"/>
            <a:ext cx="12192000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11424" y="1148478"/>
            <a:ext cx="10684915" cy="1410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r>
              <a:rPr lang="ru-RU" sz="2400" b="1" u="sng" dirty="0" smtClean="0">
                <a:solidFill>
                  <a:schemeClr val="tx2">
                    <a:lumMod val="75000"/>
                  </a:schemeClr>
                </a:solidFill>
              </a:rPr>
              <a:t>Актуальность</a:t>
            </a:r>
            <a:r>
              <a:rPr lang="ru-RU" sz="2400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u="sng" dirty="0" smtClean="0">
                <a:solidFill>
                  <a:schemeClr val="tx2">
                    <a:lumMod val="75000"/>
                  </a:schemeClr>
                </a:solidFill>
              </a:rPr>
              <a:t>проекта:</a:t>
            </a:r>
            <a:r>
              <a:rPr lang="ru-RU" sz="2000" dirty="0"/>
              <a:t> </a:t>
            </a:r>
            <a:r>
              <a:rPr lang="ru-RU" sz="2000" dirty="0" smtClean="0"/>
              <a:t>грибы </a:t>
            </a:r>
            <a:r>
              <a:rPr lang="ru-RU" sz="2000" dirty="0"/>
              <a:t>- интересная часть живого мира. Долгое время вплоть до конца XVIII века учёные спорили, к какому царству их отнести – растений или животных, пока не выделили отдельное царство – царство грибов. Среди грибов наиболее популярны шампиньоны. </a:t>
            </a:r>
            <a:r>
              <a:rPr lang="ru-RU" sz="2000" dirty="0" smtClean="0"/>
              <a:t>Мы долго </a:t>
            </a:r>
            <a:r>
              <a:rPr lang="ru-RU" sz="2000" dirty="0"/>
              <a:t>думали, какой эксперимент провести с детьми старшего дошкольного возраста? Решили вырастить грибы. </a:t>
            </a:r>
            <a:endParaRPr sz="2000" dirty="0" smtClean="0">
              <a:cs typeface="TJPSMG+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0969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-12357"/>
            <a:ext cx="12192000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11424" y="1148478"/>
            <a:ext cx="10684915" cy="3088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Цель:</a:t>
            </a:r>
            <a:r>
              <a:rPr lang="ru-RU" dirty="0"/>
              <a:t> </a:t>
            </a:r>
            <a:r>
              <a:rPr lang="ru-RU" sz="2000" dirty="0"/>
              <a:t>вырастить шампиньоны в условиях группы детского сада</a:t>
            </a:r>
            <a:r>
              <a:rPr lang="ru-RU" sz="2000" dirty="0" smtClean="0"/>
              <a:t>.</a:t>
            </a:r>
          </a:p>
          <a:p>
            <a:pPr>
              <a:lnSpc>
                <a:spcPts val="2197"/>
              </a:lnSpc>
            </a:pPr>
            <a:endParaRPr lang="ru-RU" sz="2000" dirty="0">
              <a:cs typeface="TJPSMG+Calibri"/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Задачи</a:t>
            </a:r>
            <a:r>
              <a:rPr lang="ru-RU" sz="2000" b="1" dirty="0">
                <a:solidFill>
                  <a:srgbClr val="002060"/>
                </a:solidFill>
              </a:rPr>
              <a:t>:</a:t>
            </a:r>
            <a:r>
              <a:rPr lang="ru-RU" sz="2000" dirty="0"/>
              <a:t> </a:t>
            </a:r>
          </a:p>
          <a:p>
            <a:r>
              <a:rPr lang="ru-RU" sz="2000" dirty="0"/>
              <a:t>1. Изучить информацию о грибах, их особенностях и значении в природе. Узнать о съедобных грибах – шампиньонах.</a:t>
            </a:r>
          </a:p>
          <a:p>
            <a:r>
              <a:rPr lang="ru-RU" sz="2000" dirty="0"/>
              <a:t>2. Определить, какие условия важны для выращивания шампиньонов в домашних условиях.</a:t>
            </a:r>
          </a:p>
          <a:p>
            <a:r>
              <a:rPr lang="ru-RU" sz="2000" dirty="0"/>
              <a:t>3. Освоить и описать методику выращивания шампиньонов.</a:t>
            </a:r>
          </a:p>
          <a:p>
            <a:r>
              <a:rPr lang="ru-RU" sz="2000" dirty="0"/>
              <a:t>4. Сделать вывод о возможности выращивания грибов в условиях группы детского сада</a:t>
            </a:r>
            <a:r>
              <a:rPr lang="ru-RU" dirty="0"/>
              <a:t>.</a:t>
            </a:r>
          </a:p>
          <a:p>
            <a:r>
              <a:rPr lang="ru-RU" sz="2000" dirty="0"/>
              <a:t/>
            </a:r>
            <a:br>
              <a:rPr lang="ru-RU" sz="2000" dirty="0"/>
            </a:br>
            <a:endParaRPr sz="2000" dirty="0" smtClean="0">
              <a:cs typeface="TJPSMG+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3196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-12357"/>
            <a:ext cx="12192000" cy="685799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11424" y="1148478"/>
            <a:ext cx="10684915" cy="6319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Гипотеза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ru-RU" sz="2000" dirty="0"/>
              <a:t> грибы шампиньоны можно разводить в помещении. 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Объект исследования</a:t>
            </a:r>
            <a:r>
              <a:rPr lang="ru-RU" dirty="0"/>
              <a:t>: </a:t>
            </a:r>
            <a:r>
              <a:rPr lang="ru-RU" sz="2000" dirty="0"/>
              <a:t>грибы шампиньоны.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Предмет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: </a:t>
            </a:r>
            <a:r>
              <a:rPr lang="ru-RU" sz="2000" dirty="0"/>
              <a:t>выращивание шампиньонов в условиях группы ДОУ.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Методы работы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ru-RU" sz="2000" dirty="0"/>
              <a:t>Изучение источников информации.</a:t>
            </a:r>
          </a:p>
          <a:p>
            <a:r>
              <a:rPr lang="ru-RU" sz="2000" dirty="0" smtClean="0"/>
              <a:t>Прогнозирование.</a:t>
            </a:r>
            <a:endParaRPr lang="ru-RU" sz="2000" dirty="0"/>
          </a:p>
          <a:p>
            <a:r>
              <a:rPr lang="ru-RU" sz="2000" dirty="0"/>
              <a:t>Социологический </a:t>
            </a:r>
            <a:r>
              <a:rPr lang="ru-RU" sz="2000" dirty="0" smtClean="0"/>
              <a:t>опрос.</a:t>
            </a:r>
            <a:endParaRPr lang="ru-RU" sz="2000" dirty="0"/>
          </a:p>
          <a:p>
            <a:r>
              <a:rPr lang="ru-RU" sz="2000" dirty="0"/>
              <a:t>Наблюдение и </a:t>
            </a:r>
            <a:r>
              <a:rPr lang="ru-RU" sz="2000" dirty="0" smtClean="0"/>
              <a:t>описание.</a:t>
            </a:r>
            <a:endParaRPr lang="ru-RU" sz="2000" dirty="0"/>
          </a:p>
          <a:p>
            <a:r>
              <a:rPr lang="ru-RU" sz="2000" dirty="0"/>
              <a:t>Измерение.</a:t>
            </a:r>
          </a:p>
          <a:p>
            <a:r>
              <a:rPr lang="ru-RU" sz="2000" dirty="0" smtClean="0"/>
              <a:t>Фотографирование.</a:t>
            </a:r>
            <a:endParaRPr lang="ru-RU" sz="2000" dirty="0"/>
          </a:p>
          <a:p>
            <a:r>
              <a:rPr lang="ru-RU" sz="2000" dirty="0"/>
              <a:t>Сравнение.</a:t>
            </a:r>
          </a:p>
          <a:p>
            <a:r>
              <a:rPr lang="ru-RU" sz="2000" dirty="0"/>
              <a:t>Обобщение</a:t>
            </a:r>
            <a:r>
              <a:rPr lang="ru-RU" sz="2000" dirty="0" smtClean="0"/>
              <a:t>.</a:t>
            </a:r>
          </a:p>
          <a:p>
            <a:r>
              <a:rPr lang="ru-RU" sz="2400" b="1" dirty="0">
                <a:solidFill>
                  <a:srgbClr val="002060"/>
                </a:solidFill>
                <a:latin typeface="FBNWBK+Calibri Bold"/>
                <a:cs typeface="FBNWBK+Calibri Bold"/>
              </a:rPr>
              <a:t>Практическая </a:t>
            </a:r>
            <a:r>
              <a:rPr lang="ru-RU" sz="2400" b="1" dirty="0" smtClean="0">
                <a:solidFill>
                  <a:srgbClr val="002060"/>
                </a:solidFill>
                <a:latin typeface="FBNWBK+Calibri Bold"/>
                <a:cs typeface="FBNWBK+Calibri Bold"/>
              </a:rPr>
              <a:t>ценность:</a:t>
            </a:r>
          </a:p>
          <a:p>
            <a:r>
              <a:rPr lang="ru-RU" sz="2000" dirty="0"/>
              <a:t>выращивая грибы в помещении, мы получаем чистый экологический продукт с ценными вкусовыми качествами</a:t>
            </a:r>
            <a:r>
              <a:rPr lang="ru-RU" dirty="0"/>
              <a:t>.</a:t>
            </a:r>
          </a:p>
          <a:p>
            <a:r>
              <a:rPr lang="ru-RU" sz="2000" dirty="0"/>
              <a:t/>
            </a:r>
            <a:br>
              <a:rPr lang="ru-RU" sz="2000" dirty="0"/>
            </a:br>
            <a:endParaRPr lang="ru-RU" sz="2000" b="1" dirty="0" smtClean="0">
              <a:solidFill>
                <a:srgbClr val="002060"/>
              </a:solidFill>
              <a:latin typeface="FBNWBK+Calibri Bold"/>
              <a:cs typeface="FBNWBK+Calibri Bold"/>
            </a:endParaRPr>
          </a:p>
          <a:p>
            <a:endParaRPr lang="ru-RU" sz="2000" dirty="0"/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ts val="2197"/>
              </a:lnSpc>
            </a:pPr>
            <a:endParaRPr sz="2000" dirty="0" smtClean="0">
              <a:cs typeface="TJPSMG+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3461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3352" y="457200"/>
            <a:ext cx="11665296" cy="18671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endParaRPr lang="ru-RU" sz="2000" dirty="0" smtClean="0"/>
          </a:p>
          <a:p>
            <a:pPr>
              <a:lnSpc>
                <a:spcPts val="2197"/>
              </a:lnSpc>
            </a:pPr>
            <a:r>
              <a:rPr lang="ru-RU" sz="2000" dirty="0" smtClean="0">
                <a:cs typeface="TJPSMG+Calibri"/>
              </a:rPr>
              <a:t>Перед тем как приступить к теме по выращиванию грибов , мы провели социологический опрос</a:t>
            </a:r>
            <a:r>
              <a:rPr lang="ru-RU" sz="2400" dirty="0" smtClean="0">
                <a:cs typeface="TJPSMG+Calibri"/>
              </a:rPr>
              <a:t>.</a:t>
            </a:r>
          </a:p>
          <a:p>
            <a:pPr>
              <a:lnSpc>
                <a:spcPts val="2197"/>
              </a:lnSpc>
            </a:pPr>
            <a:endParaRPr lang="ru-RU" sz="2000" dirty="0"/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JPSMG+Calibri"/>
              <a:cs typeface="TJPSMG+Calibri"/>
            </a:endParaRPr>
          </a:p>
          <a:p>
            <a:pPr algn="ctr">
              <a:lnSpc>
                <a:spcPts val="2197"/>
              </a:lnSpc>
            </a:pPr>
            <a:endParaRPr sz="2400" dirty="0">
              <a:solidFill>
                <a:srgbClr val="000000"/>
              </a:solidFill>
              <a:latin typeface="TJPSMG+Calibri"/>
              <a:cs typeface="TJPSMG+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9536" y="1484784"/>
            <a:ext cx="8064896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724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3352" y="457200"/>
            <a:ext cx="11665296" cy="846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ts val="2197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TJPSMG+Calibri"/>
              </a:rPr>
              <a:t>Подготовительный этап.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cs typeface="TJPSMG+Calibri"/>
              </a:rPr>
              <a:t>Знакомство с интересными фактами о грибах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cs typeface="TJPSMG+Calibri"/>
            </a:endParaRPr>
          </a:p>
          <a:p>
            <a:pPr>
              <a:lnSpc>
                <a:spcPts val="2197"/>
              </a:lnSpc>
            </a:pPr>
            <a:endParaRPr sz="1800" dirty="0">
              <a:solidFill>
                <a:srgbClr val="000000"/>
              </a:solidFill>
              <a:latin typeface="TJPSMG+Calibri"/>
              <a:cs typeface="TJPSMG+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8660" y="195121"/>
            <a:ext cx="1900141" cy="13407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104" y="2739648"/>
            <a:ext cx="4320480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34" y="1713302"/>
            <a:ext cx="4464496" cy="282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674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3352" y="457200"/>
            <a:ext cx="11665296" cy="1128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lnSpc>
                <a:spcPts val="2197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JPSMG+Calibri"/>
                <a:cs typeface="TJPSMG+Calibri"/>
              </a:rPr>
              <a:t>Создание книги «Грибы –часть живой природы»</a:t>
            </a:r>
          </a:p>
          <a:p>
            <a:pPr algn="ctr">
              <a:lnSpc>
                <a:spcPts val="2197"/>
              </a:lnSpc>
            </a:pPr>
            <a:endParaRPr lang="ru-RU" sz="2400" b="1" dirty="0">
              <a:solidFill>
                <a:schemeClr val="tx2">
                  <a:lumMod val="75000"/>
                </a:schemeClr>
              </a:solidFill>
              <a:latin typeface="TJPSMG+Calibri"/>
              <a:cs typeface="TJPSMG+Calibri"/>
            </a:endParaRPr>
          </a:p>
          <a:p>
            <a:pPr algn="ctr">
              <a:lnSpc>
                <a:spcPts val="2197"/>
              </a:lnSpc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JPSMG+Calibri"/>
              <a:cs typeface="TJPSMG+Calibri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502" y="2632223"/>
            <a:ext cx="4680520" cy="20128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784" y="4885693"/>
            <a:ext cx="4536504" cy="18569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2966" y="1935498"/>
            <a:ext cx="3588714" cy="20128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19" y="2226988"/>
            <a:ext cx="332978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609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3352" y="457200"/>
            <a:ext cx="11665296" cy="1410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lnSpc>
                <a:spcPts val="2197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JPSMG+Calibri"/>
                <a:cs typeface="TJPSMG+Calibri"/>
              </a:rPr>
              <a:t>Конструирование на тему «Гриб</a:t>
            </a:r>
            <a:r>
              <a:rPr lang="ru-RU" b="1" dirty="0" smtClean="0"/>
              <a:t>–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JPSMG+Calibri"/>
                <a:cs typeface="TJPSMG+Calibri"/>
              </a:rPr>
              <a:t>шампиньон»</a:t>
            </a:r>
          </a:p>
          <a:p>
            <a:pPr algn="ctr">
              <a:lnSpc>
                <a:spcPts val="2197"/>
              </a:lnSpc>
            </a:pPr>
            <a:endParaRPr lang="ru-RU" sz="2400" b="1" dirty="0">
              <a:solidFill>
                <a:schemeClr val="tx2">
                  <a:lumMod val="75000"/>
                </a:schemeClr>
              </a:solidFill>
              <a:latin typeface="TJPSMG+Calibri"/>
              <a:cs typeface="TJPSMG+Calibri"/>
            </a:endParaRPr>
          </a:p>
          <a:p>
            <a:pPr algn="ctr">
              <a:lnSpc>
                <a:spcPts val="2197"/>
              </a:lnSpc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JPSMG+Calibri"/>
              <a:cs typeface="TJPSMG+Calibri"/>
            </a:endParaRPr>
          </a:p>
          <a:p>
            <a:pPr algn="ctr">
              <a:lnSpc>
                <a:spcPts val="2197"/>
              </a:lnSpc>
            </a:pPr>
            <a:endParaRPr sz="2400" dirty="0">
              <a:solidFill>
                <a:srgbClr val="000000"/>
              </a:solidFill>
              <a:latin typeface="TJPSMG+Calibri"/>
              <a:cs typeface="TJPSMG+Calibri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96" y="1197758"/>
            <a:ext cx="3388258" cy="25234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240" y="3928320"/>
            <a:ext cx="3500515" cy="27225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188" y="1119045"/>
            <a:ext cx="3489899" cy="26021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97" y="3928319"/>
            <a:ext cx="3382788" cy="27225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4616" y="2325043"/>
            <a:ext cx="3528392" cy="274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775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15593" y="620688"/>
            <a:ext cx="10120967" cy="333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algn="ctr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endParaRPr sz="3600" dirty="0" smtClean="0">
              <a:cs typeface="TJPSMG+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5360" y="476672"/>
            <a:ext cx="11017224" cy="47448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197"/>
              </a:lnSpc>
            </a:pPr>
            <a:endParaRPr lang="ru-RU" dirty="0" smtClean="0"/>
          </a:p>
          <a:p>
            <a:pPr algn="ctr">
              <a:lnSpc>
                <a:spcPts val="2197"/>
              </a:lnSpc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Условия выращивания шампиньонов в помещении:</a:t>
            </a:r>
          </a:p>
          <a:p>
            <a:pPr>
              <a:lnSpc>
                <a:spcPts val="2197"/>
              </a:lnSpc>
            </a:pPr>
            <a:endParaRPr lang="ru-RU" sz="3600" dirty="0" smtClean="0">
              <a:solidFill>
                <a:schemeClr val="tx2">
                  <a:lumMod val="75000"/>
                </a:schemeClr>
              </a:solidFill>
              <a:latin typeface="FBNWBK+Calibri Bold" panose="020B0604020202020204" charset="0"/>
              <a:cs typeface="FBNWBK+Calibri Bold" panose="020B0604020202020204" charset="0"/>
            </a:endParaRPr>
          </a:p>
          <a:p>
            <a:r>
              <a:rPr lang="ru-RU" dirty="0" smtClean="0"/>
              <a:t> </a:t>
            </a:r>
            <a:r>
              <a:rPr lang="ru-RU" sz="2000" dirty="0"/>
              <a:t>Шампиньоны можно вырастить в помещении. Для этого </a:t>
            </a:r>
            <a:r>
              <a:rPr lang="ru-RU" sz="2000" dirty="0" smtClean="0"/>
              <a:t>необходимо </a:t>
            </a:r>
            <a:r>
              <a:rPr lang="ru-RU" sz="2000" dirty="0"/>
              <a:t>п</a:t>
            </a:r>
            <a:r>
              <a:rPr lang="ru-RU" sz="2000" dirty="0" smtClean="0"/>
              <a:t>одготовить </a:t>
            </a:r>
            <a:r>
              <a:rPr lang="ru-RU" sz="2000" dirty="0"/>
              <a:t>грунт: шампиньоны любят хорошо удобренную почву. Компост состоит из соломы и части конского или куриного помёта в основной части, и торфа на поверхности.</a:t>
            </a:r>
          </a:p>
          <a:p>
            <a:r>
              <a:rPr lang="ru-RU" sz="2000" dirty="0"/>
              <a:t>Соблюдать температурный режим: оптимальная температура для выращивания шампиньонов +20-23 градусов.</a:t>
            </a:r>
          </a:p>
          <a:p>
            <a:r>
              <a:rPr lang="ru-RU" sz="2000" dirty="0"/>
              <a:t>Следить за влажностью воздуха: шампиньоны нуждаются в мелком опрыскивании и не выносят сухой воздух.</a:t>
            </a:r>
          </a:p>
          <a:p>
            <a:r>
              <a:rPr lang="ru-RU" sz="2000" dirty="0"/>
              <a:t>Свет не влияет на рост грибов, в темноте они растут намного лучше. На свету шляпка приобретает коричневый оттенок.</a:t>
            </a:r>
          </a:p>
          <a:p>
            <a:pPr>
              <a:lnSpc>
                <a:spcPts val="2197"/>
              </a:lnSpc>
            </a:pPr>
            <a:endParaRPr lang="ru-RU" dirty="0" smtClean="0">
              <a:solidFill>
                <a:srgbClr val="000000"/>
              </a:solidFill>
              <a:cs typeface="TJPSMG+Calibri"/>
            </a:endParaRPr>
          </a:p>
          <a:p>
            <a:pPr>
              <a:lnSpc>
                <a:spcPts val="2197"/>
              </a:lnSpc>
            </a:pPr>
            <a:endParaRPr lang="ru-RU" dirty="0" smtClean="0">
              <a:solidFill>
                <a:srgbClr val="000000"/>
              </a:solidFill>
              <a:latin typeface="TJPSMG+Calibri"/>
              <a:cs typeface="TJPSMG+Calibri"/>
            </a:endParaRPr>
          </a:p>
          <a:p>
            <a:pPr>
              <a:lnSpc>
                <a:spcPts val="2197"/>
              </a:lnSpc>
            </a:pPr>
            <a:endParaRPr lang="ru-RU" dirty="0">
              <a:solidFill>
                <a:srgbClr val="000000"/>
              </a:solidFill>
              <a:latin typeface="TJPSMG+Calibri"/>
              <a:cs typeface="TJPSMG+Calibri"/>
            </a:endParaRPr>
          </a:p>
          <a:p>
            <a:pPr>
              <a:lnSpc>
                <a:spcPts val="2197"/>
              </a:lnSpc>
            </a:pPr>
            <a:endParaRPr sz="1800" dirty="0">
              <a:solidFill>
                <a:srgbClr val="000000"/>
              </a:solidFill>
              <a:latin typeface="TJPSMG+Calibri"/>
              <a:cs typeface="TJPSMG+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534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2590</TotalTime>
  <Words>617</Words>
  <Application>Microsoft Office PowerPoint</Application>
  <PresentationFormat>Широкоэкранный</PresentationFormat>
  <Paragraphs>114</Paragraphs>
  <Slides>17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EWUGQM+Calibri</vt:lpstr>
      <vt:lpstr>FBNWBK+Calibri Bold</vt:lpstr>
      <vt:lpstr>Calibri</vt:lpstr>
      <vt:lpstr>Times New Roman</vt:lpstr>
      <vt:lpstr>TJPSMG+Calibri</vt:lpstr>
      <vt:lpstr>Theme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doc2pdf</dc:creator>
  <cp:lastModifiedBy>Baton</cp:lastModifiedBy>
  <cp:revision>167</cp:revision>
  <dcterms:modified xsi:type="dcterms:W3CDTF">2024-02-26T06:57:20Z</dcterms:modified>
</cp:coreProperties>
</file>