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5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A5FA272-3933-4F90-BD6E-65791B5B7F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F3ED4AA-7D7C-470B-BBB3-11D63B4B8C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FA272-3933-4F90-BD6E-65791B5B7F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ED4AA-7D7C-470B-BBB3-11D63B4B8C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FA272-3933-4F90-BD6E-65791B5B7F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ED4AA-7D7C-470B-BBB3-11D63B4B8C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A5FA272-3933-4F90-BD6E-65791B5B7F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F3ED4AA-7D7C-470B-BBB3-11D63B4B8C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A5FA272-3933-4F90-BD6E-65791B5B7F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F3ED4AA-7D7C-470B-BBB3-11D63B4B8C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FA272-3933-4F90-BD6E-65791B5B7F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ED4AA-7D7C-470B-BBB3-11D63B4B8C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FA272-3933-4F90-BD6E-65791B5B7F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ED4AA-7D7C-470B-BBB3-11D63B4B8C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A5FA272-3933-4F90-BD6E-65791B5B7F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F3ED4AA-7D7C-470B-BBB3-11D63B4B8C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FA272-3933-4F90-BD6E-65791B5B7F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ED4AA-7D7C-470B-BBB3-11D63B4B8C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A5FA272-3933-4F90-BD6E-65791B5B7F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F3ED4AA-7D7C-470B-BBB3-11D63B4B8C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A5FA272-3933-4F90-BD6E-65791B5B7F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F3ED4AA-7D7C-470B-BBB3-11D63B4B8C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A5FA272-3933-4F90-BD6E-65791B5B7F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F3ED4AA-7D7C-470B-BBB3-11D63B4B8C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428604"/>
            <a:ext cx="7386662" cy="4000529"/>
          </a:xfrm>
        </p:spPr>
        <p:txBody>
          <a:bodyPr>
            <a:noAutofit/>
          </a:bodyPr>
          <a:lstStyle/>
          <a:p>
            <a:r>
              <a:rPr lang="ru-RU" sz="3600" dirty="0" smtClean="0"/>
              <a:t>Проектная деятельность </a:t>
            </a:r>
            <a:br>
              <a:rPr lang="ru-RU" sz="3600" dirty="0" smtClean="0"/>
            </a:br>
            <a:r>
              <a:rPr lang="ru-RU" sz="3600" dirty="0" smtClean="0"/>
              <a:t>«Добрые сказки В. </a:t>
            </a:r>
            <a:r>
              <a:rPr lang="ru-RU" sz="3600" dirty="0" err="1" smtClean="0"/>
              <a:t>Сутеева</a:t>
            </a:r>
            <a:r>
              <a:rPr lang="ru-RU" sz="3600" dirty="0" smtClean="0"/>
              <a:t>»  </a:t>
            </a:r>
            <a:br>
              <a:rPr lang="ru-RU" sz="3600" dirty="0" smtClean="0"/>
            </a:br>
            <a:r>
              <a:rPr lang="ru-RU" sz="3600" dirty="0" smtClean="0"/>
              <a:t>для детей старшей группы №4 «Светлячки» </a:t>
            </a:r>
            <a:br>
              <a:rPr lang="ru-RU" sz="3600" dirty="0" smtClean="0"/>
            </a:br>
            <a:r>
              <a:rPr lang="ru-RU" sz="3600" dirty="0" smtClean="0"/>
              <a:t>ГБОУ 2053 г.Москвы.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4678" y="5357826"/>
            <a:ext cx="5643602" cy="121444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Воспитатель: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Наталья Васильевна Попова – высшая квалификационная категория.</a:t>
            </a: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274638"/>
            <a:ext cx="4143404" cy="65403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/>
                </a:solidFill>
                <a:latin typeface="Calibri" pitchFamily="34" charset="0"/>
              </a:rPr>
              <a:t>Формы работы с детьми.</a:t>
            </a:r>
            <a:endParaRPr lang="ru-RU" dirty="0"/>
          </a:p>
        </p:txBody>
      </p:sp>
      <p:pic>
        <p:nvPicPr>
          <p:cNvPr id="5" name="Содержимое 4" descr="IMG_20240223_175409_53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71500" y="1600200"/>
            <a:ext cx="2428864" cy="2328866"/>
          </a:xfrm>
        </p:spPr>
      </p:pic>
      <p:pic>
        <p:nvPicPr>
          <p:cNvPr id="6" name="Содержимое 5" descr="IMG_20240223_175403_753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rcRect l="9630" r="19537" b="33437"/>
          <a:stretch>
            <a:fillRect/>
          </a:stretch>
        </p:blipFill>
        <p:spPr>
          <a:xfrm>
            <a:off x="571472" y="4143380"/>
            <a:ext cx="2428892" cy="2357454"/>
          </a:xfrm>
        </p:spPr>
      </p:pic>
      <p:pic>
        <p:nvPicPr>
          <p:cNvPr id="7" name="Рисунок 6" descr="IMG_20240223_175433_00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868" y="1643050"/>
            <a:ext cx="4500594" cy="407194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274638"/>
            <a:ext cx="4429156" cy="654032"/>
          </a:xfrm>
        </p:spPr>
        <p:txBody>
          <a:bodyPr/>
          <a:lstStyle/>
          <a:p>
            <a:r>
              <a:rPr lang="ru-RU" sz="3200" dirty="0" smtClean="0">
                <a:solidFill>
                  <a:schemeClr val="accent2"/>
                </a:solidFill>
                <a:latin typeface="Calibri" pitchFamily="34" charset="0"/>
              </a:rPr>
              <a:t>Формы работы с детьми.</a:t>
            </a:r>
            <a:endParaRPr lang="ru-RU" dirty="0"/>
          </a:p>
        </p:txBody>
      </p:sp>
      <p:pic>
        <p:nvPicPr>
          <p:cNvPr id="5" name="Содержимое 4" descr="IMG_20240223_175335_25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71500" y="1600200"/>
            <a:ext cx="3429000" cy="4572000"/>
          </a:xfrm>
        </p:spPr>
      </p:pic>
      <p:pic>
        <p:nvPicPr>
          <p:cNvPr id="6" name="Содержимое 5" descr="IMG_20240223_175330_764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384675" y="1600200"/>
            <a:ext cx="3429000" cy="45720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274638"/>
            <a:ext cx="4214842" cy="725470"/>
          </a:xfrm>
        </p:spPr>
        <p:txBody>
          <a:bodyPr/>
          <a:lstStyle/>
          <a:p>
            <a:r>
              <a:rPr lang="ru-RU" sz="2800" dirty="0" smtClean="0">
                <a:solidFill>
                  <a:schemeClr val="accent2"/>
                </a:solidFill>
                <a:latin typeface="Calibri" pitchFamily="34" charset="0"/>
              </a:rPr>
              <a:t>Формы работы с детьми.</a:t>
            </a:r>
            <a:endParaRPr lang="ru-RU" dirty="0"/>
          </a:p>
        </p:txBody>
      </p:sp>
      <p:pic>
        <p:nvPicPr>
          <p:cNvPr id="3" name="Рисунок 2" descr="IMG_20240223_175440_495.jpg"/>
          <p:cNvPicPr>
            <a:picLocks noChangeAspect="1"/>
          </p:cNvPicPr>
          <p:nvPr/>
        </p:nvPicPr>
        <p:blipFill>
          <a:blip r:embed="rId2" cstate="print"/>
          <a:srcRect t="13846" b="15385"/>
          <a:stretch>
            <a:fillRect/>
          </a:stretch>
        </p:blipFill>
        <p:spPr>
          <a:xfrm>
            <a:off x="1500166" y="2000240"/>
            <a:ext cx="5715040" cy="328614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274638"/>
            <a:ext cx="3786214" cy="51115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accent2"/>
                </a:solidFill>
                <a:latin typeface="Calibri" pitchFamily="34" charset="0"/>
              </a:rPr>
              <a:t>Выставка поделок.</a:t>
            </a:r>
            <a:endParaRPr lang="ru-RU" sz="3200" dirty="0">
              <a:solidFill>
                <a:schemeClr val="accent2"/>
              </a:solidFill>
              <a:latin typeface="Calibri" pitchFamily="34" charset="0"/>
            </a:endParaRPr>
          </a:p>
        </p:txBody>
      </p:sp>
      <p:pic>
        <p:nvPicPr>
          <p:cNvPr id="3" name="Рисунок 2" descr="IMG_20240223_175514_4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1500174"/>
            <a:ext cx="7000924" cy="478634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274638"/>
            <a:ext cx="4643470" cy="725470"/>
          </a:xfrm>
        </p:spPr>
        <p:txBody>
          <a:bodyPr/>
          <a:lstStyle/>
          <a:p>
            <a:r>
              <a:rPr lang="ru-RU" sz="2800" dirty="0" smtClean="0">
                <a:solidFill>
                  <a:schemeClr val="accent2"/>
                </a:solidFill>
                <a:latin typeface="Calibri" pitchFamily="34" charset="0"/>
              </a:rPr>
              <a:t>Выставка поделок.</a:t>
            </a:r>
            <a:endParaRPr lang="ru-RU" dirty="0"/>
          </a:p>
        </p:txBody>
      </p:sp>
      <p:pic>
        <p:nvPicPr>
          <p:cNvPr id="3" name="Рисунок 2" descr="IMG_20240223_175444_63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43636" y="285728"/>
            <a:ext cx="2286016" cy="2786082"/>
          </a:xfrm>
          <a:prstGeom prst="rect">
            <a:avLst/>
          </a:prstGeom>
        </p:spPr>
      </p:pic>
      <p:pic>
        <p:nvPicPr>
          <p:cNvPr id="4" name="Рисунок 3" descr="IMG_20240223_175523_65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3571876"/>
            <a:ext cx="3071834" cy="2786082"/>
          </a:xfrm>
          <a:prstGeom prst="rect">
            <a:avLst/>
          </a:prstGeom>
        </p:spPr>
      </p:pic>
      <p:pic>
        <p:nvPicPr>
          <p:cNvPr id="5" name="Рисунок 4" descr="IMG_20240223_175509_42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96" y="1428736"/>
            <a:ext cx="4429124" cy="485776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14998" cy="93978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/>
                </a:solidFill>
                <a:latin typeface="Calibri" pitchFamily="34" charset="0"/>
              </a:rPr>
              <a:t>Викторина </a:t>
            </a:r>
            <a:br>
              <a:rPr lang="ru-RU" dirty="0" smtClean="0">
                <a:solidFill>
                  <a:schemeClr val="accent2"/>
                </a:solidFill>
                <a:latin typeface="Calibri" pitchFamily="34" charset="0"/>
              </a:rPr>
            </a:br>
            <a:r>
              <a:rPr lang="ru-RU" dirty="0" smtClean="0">
                <a:solidFill>
                  <a:schemeClr val="accent2"/>
                </a:solidFill>
                <a:latin typeface="Calibri" pitchFamily="34" charset="0"/>
              </a:rPr>
              <a:t>«Путешествие по сказкам </a:t>
            </a:r>
            <a:r>
              <a:rPr lang="ru-RU" dirty="0" err="1" smtClean="0">
                <a:solidFill>
                  <a:schemeClr val="accent2"/>
                </a:solidFill>
                <a:latin typeface="Calibri" pitchFamily="34" charset="0"/>
              </a:rPr>
              <a:t>В.Сутеева</a:t>
            </a:r>
            <a:r>
              <a:rPr lang="ru-RU" dirty="0" smtClean="0">
                <a:solidFill>
                  <a:schemeClr val="accent2"/>
                </a:solidFill>
                <a:latin typeface="Calibri" pitchFamily="34" charset="0"/>
              </a:rPr>
              <a:t>».</a:t>
            </a:r>
            <a:endParaRPr lang="ru-RU" dirty="0">
              <a:solidFill>
                <a:schemeClr val="accent2"/>
              </a:solidFill>
              <a:latin typeface="Calibri" pitchFamily="34" charset="0"/>
            </a:endParaRPr>
          </a:p>
        </p:txBody>
      </p:sp>
      <p:pic>
        <p:nvPicPr>
          <p:cNvPr id="3" name="Рисунок 2" descr="IMG_20240223_175454_8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2285992"/>
            <a:ext cx="4357718" cy="3143272"/>
          </a:xfrm>
          <a:prstGeom prst="rect">
            <a:avLst/>
          </a:prstGeom>
        </p:spPr>
      </p:pic>
      <p:pic>
        <p:nvPicPr>
          <p:cNvPr id="4" name="Рисунок 3" descr="IMG_20240223_175505_312.jpg"/>
          <p:cNvPicPr>
            <a:picLocks noChangeAspect="1"/>
          </p:cNvPicPr>
          <p:nvPr/>
        </p:nvPicPr>
        <p:blipFill>
          <a:blip r:embed="rId3" cstate="print"/>
          <a:srcRect l="18750" t="18750" r="43750"/>
          <a:stretch>
            <a:fillRect/>
          </a:stretch>
        </p:blipFill>
        <p:spPr>
          <a:xfrm>
            <a:off x="6215074" y="214290"/>
            <a:ext cx="2500330" cy="3571900"/>
          </a:xfrm>
          <a:prstGeom prst="rect">
            <a:avLst/>
          </a:prstGeom>
        </p:spPr>
      </p:pic>
      <p:pic>
        <p:nvPicPr>
          <p:cNvPr id="5" name="Рисунок 4" descr="IMG_20240223_175505_312.jpg"/>
          <p:cNvPicPr>
            <a:picLocks noChangeAspect="1"/>
          </p:cNvPicPr>
          <p:nvPr/>
        </p:nvPicPr>
        <p:blipFill>
          <a:blip r:embed="rId3" cstate="print"/>
          <a:srcRect l="68750" t="14583" r="7812" b="22916"/>
          <a:stretch>
            <a:fillRect/>
          </a:stretch>
        </p:blipFill>
        <p:spPr>
          <a:xfrm>
            <a:off x="5429256" y="3143248"/>
            <a:ext cx="2500330" cy="3286148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2"/>
                </a:solidFill>
                <a:latin typeface="Calibri" pitchFamily="34" charset="0"/>
              </a:rPr>
              <a:t>Список </a:t>
            </a:r>
            <a:r>
              <a:rPr lang="ru-RU" sz="2800" b="1" dirty="0" smtClean="0">
                <a:solidFill>
                  <a:schemeClr val="accent2"/>
                </a:solidFill>
                <a:latin typeface="Calibri" pitchFamily="34" charset="0"/>
              </a:rPr>
              <a:t>литературы:</a:t>
            </a:r>
            <a:endParaRPr lang="ru-RU" sz="2800" dirty="0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714488"/>
            <a:ext cx="742955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  <a:t>1.Сутеев </a:t>
            </a:r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  <a:t>В.Г. Золотая книга сказок в рисунках </a:t>
            </a:r>
            <a:r>
              <a:rPr lang="ru-RU" sz="2400" dirty="0" err="1" smtClean="0">
                <a:solidFill>
                  <a:srgbClr val="002060"/>
                </a:solidFill>
                <a:latin typeface="Calibri" pitchFamily="34" charset="0"/>
              </a:rPr>
              <a:t>В.Сутеева</a:t>
            </a:r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  <a:t>. – М: ООО «Издательство АСТ». 2015</a:t>
            </a:r>
            <a:b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  <a:t>2. Михайлова-Свирская Метод проектов в образовательной работе детского сада: пособие для педагогов ДОО/М.Просвещение, 2015.</a:t>
            </a:r>
            <a:b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  <a:t>3.  Интернет ресурсы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972452" cy="71435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  <a:latin typeface="Calibri" pitchFamily="34" charset="0"/>
              </a:rPr>
              <a:t>Актуальность выбора проектной деятельности обусловлена:</a:t>
            </a:r>
            <a:endParaRPr lang="ru-RU" sz="2400" dirty="0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85794"/>
            <a:ext cx="8258204" cy="5688158"/>
          </a:xfrm>
        </p:spPr>
        <p:txBody>
          <a:bodyPr>
            <a:noAutofit/>
          </a:bodyPr>
          <a:lstStyle/>
          <a:p>
            <a:r>
              <a:rPr lang="ru-RU" sz="1400" dirty="0" smtClean="0">
                <a:latin typeface="Calibri" pitchFamily="34" charset="0"/>
              </a:rPr>
              <a:t>Поводом к разработке проекта послужила тревожная тенденция: в последние годы в России чтение стало терять статус нации культурной традиции, что повлекло за собой качественное снижение уровня грамотности населения и потере интереса к литературе. Каковы же причины?</a:t>
            </a:r>
          </a:p>
          <a:p>
            <a:r>
              <a:rPr lang="ru-RU" sz="1400" dirty="0" smtClean="0">
                <a:latin typeface="Calibri" pitchFamily="34" charset="0"/>
              </a:rPr>
              <a:t>- много отвлекающих моментов: интернет и телевидение.</a:t>
            </a:r>
          </a:p>
          <a:p>
            <a:r>
              <a:rPr lang="ru-RU" sz="1400" dirty="0" smtClean="0">
                <a:latin typeface="Calibri" pitchFamily="34" charset="0"/>
              </a:rPr>
              <a:t>- изобилие массовой литературы, отвлекающей от классической.</a:t>
            </a:r>
          </a:p>
          <a:p>
            <a:r>
              <a:rPr lang="ru-RU" sz="1400" dirty="0" smtClean="0">
                <a:latin typeface="Calibri" pitchFamily="34" charset="0"/>
              </a:rPr>
              <a:t>- нехватка времени у родителей, не читающий родитель.</a:t>
            </a:r>
          </a:p>
          <a:p>
            <a:r>
              <a:rPr lang="ru-RU" sz="1400" dirty="0" smtClean="0">
                <a:latin typeface="Calibri" pitchFamily="34" charset="0"/>
              </a:rPr>
              <a:t>Самыми уязвимыми в этой ситуации оказываются дети. И поэтому вопросы формирования интереса у детей к книге, тяги к чтению, любви к художественной литературе требуют повышенного внимания.</a:t>
            </a:r>
          </a:p>
          <a:p>
            <a:r>
              <a:rPr lang="ru-RU" sz="1400" dirty="0" smtClean="0">
                <a:latin typeface="Calibri" pitchFamily="34" charset="0"/>
              </a:rPr>
              <a:t>Книга вводит ребёнка в мир чувств, мыслей, отношений, поступков, характеров. Книга воспитывает человечность. Не сопереживавшие в детстве могут остаться равнодушными к проблемам века – этическим, экологическим, эстетическим…</a:t>
            </a:r>
          </a:p>
          <a:p>
            <a:r>
              <a:rPr lang="ru-RU" sz="1400" dirty="0" smtClean="0">
                <a:latin typeface="Calibri" pitchFamily="34" charset="0"/>
              </a:rPr>
              <a:t>Мы все знаем воздействие художественной литературы на формирование личности ребенка. Она развивает мышление и воображение ребенка, обобщает его эмоции, дает прекрасные образцы русского литературного языка. Велика ее роль и в развитии речи дошкольника. Решить проблему речи можно только реализацией полноценного грамотного красивого общения. Нужно обязательно работать с классическими произведениями наших писателей и поэтов, у которых настоящая, хорошая, красивая, грамотная речь.</a:t>
            </a:r>
          </a:p>
          <a:p>
            <a:r>
              <a:rPr lang="ru-RU" sz="1400" dirty="0" smtClean="0">
                <a:latin typeface="Calibri" pitchFamily="34" charset="0"/>
              </a:rPr>
              <a:t>В книгах Владимира Григорьевича </a:t>
            </a:r>
            <a:r>
              <a:rPr lang="ru-RU" sz="1400" dirty="0" err="1" smtClean="0">
                <a:latin typeface="Calibri" pitchFamily="34" charset="0"/>
              </a:rPr>
              <a:t>Сутеева</a:t>
            </a:r>
            <a:r>
              <a:rPr lang="ru-RU" sz="1400" dirty="0" smtClean="0">
                <a:latin typeface="Calibri" pitchFamily="34" charset="0"/>
              </a:rPr>
              <a:t> живут серьёзные зверушки – запасливый Ежик, трусоватый, но добрый Заяц, любопытные котята, хозяйственный Щенок. И все они учат добру и справедливости.</a:t>
            </a:r>
            <a:endParaRPr lang="ru-RU" sz="14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58259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  <a:latin typeface="Calibri" pitchFamily="34" charset="0"/>
              </a:rPr>
              <a:t>Актуальность выбора проектной деятельности обусловлена: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28670"/>
            <a:ext cx="7829576" cy="554528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Сказка — благодатный и ничем не заменимый источник воспитания ребенка.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Сказка — это духовные богатства культуры, познавая которые, ребёнок познает сердцем родной народ.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Дошкольный возраст — </a:t>
            </a:r>
            <a:r>
              <a:rPr lang="ru-RU" dirty="0" err="1" smtClean="0">
                <a:solidFill>
                  <a:srgbClr val="002060"/>
                </a:solidFill>
              </a:rPr>
              <a:t>возраст</a:t>
            </a:r>
            <a:r>
              <a:rPr lang="ru-RU" dirty="0" smtClean="0">
                <a:solidFill>
                  <a:srgbClr val="002060"/>
                </a:solidFill>
              </a:rPr>
              <a:t> сказки. Именно в этом возрасте ребёнок проявляет сильную тягу ко всему сказочному, необычному, чудесному.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 сказках В. Г. </a:t>
            </a:r>
            <a:r>
              <a:rPr lang="ru-RU" dirty="0" err="1" smtClean="0">
                <a:solidFill>
                  <a:srgbClr val="002060"/>
                </a:solidFill>
              </a:rPr>
              <a:t>Сутеева</a:t>
            </a:r>
            <a:r>
              <a:rPr lang="ru-RU" dirty="0" smtClean="0">
                <a:solidFill>
                  <a:srgbClr val="002060"/>
                </a:solidFill>
              </a:rPr>
              <a:t> всегда торжествует справедливость,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добро побеждает зло. Сюжет построен так, что юный читатель сам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приходит к правильным выводам о том, "Что такое хорошо, и что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такое плохо". Дружить, помогать друзьям, трудиться,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быть смелым и сообразительным - вот чему учат эти книги.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Все свои сказки Владимир Григорьевич иллюстрировал сам.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Поэтому практически каждая важная мысль сказки или рассказа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предстаёт для ребёнка в наглядных образах. Иллюстрации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В.Г. </a:t>
            </a:r>
            <a:r>
              <a:rPr lang="ru-RU" dirty="0" err="1" smtClean="0">
                <a:solidFill>
                  <a:srgbClr val="002060"/>
                </a:solidFill>
              </a:rPr>
              <a:t>Сутеева</a:t>
            </a:r>
            <a:r>
              <a:rPr lang="ru-RU" dirty="0" smtClean="0">
                <a:solidFill>
                  <a:srgbClr val="002060"/>
                </a:solidFill>
              </a:rPr>
              <a:t> помогают ребёнку увидеть на картинке всё, о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чём ему прочитали, а это огромная польза для развития детского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мышления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Рассказы и сказки </a:t>
            </a:r>
            <a:r>
              <a:rPr lang="ru-RU" dirty="0" err="1" smtClean="0">
                <a:solidFill>
                  <a:srgbClr val="002060"/>
                </a:solidFill>
              </a:rPr>
              <a:t>В.Г.Сутеева</a:t>
            </a:r>
            <a:r>
              <a:rPr lang="ru-RU" dirty="0" smtClean="0">
                <a:solidFill>
                  <a:srgbClr val="002060"/>
                </a:solidFill>
              </a:rPr>
              <a:t> насыщены развивающими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моментами, их содержание даёт возможность обсудить с детьми </a:t>
            </a:r>
            <a:r>
              <a:rPr lang="ru-RU" dirty="0" err="1" smtClean="0">
                <a:solidFill>
                  <a:srgbClr val="002060"/>
                </a:solidFill>
              </a:rPr>
              <a:t>прочита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err="1" smtClean="0">
                <a:solidFill>
                  <a:srgbClr val="002060"/>
                </a:solidFill>
              </a:rPr>
              <a:t>нное</a:t>
            </a:r>
            <a:r>
              <a:rPr lang="ru-RU" dirty="0" smtClean="0">
                <a:solidFill>
                  <a:srgbClr val="002060"/>
                </a:solidFill>
              </a:rPr>
              <a:t> и на его основе уточнить представления ребёнка о нравствен-</a:t>
            </a:r>
          </a:p>
          <a:p>
            <a:r>
              <a:rPr lang="ru-RU" dirty="0" err="1" smtClean="0">
                <a:solidFill>
                  <a:srgbClr val="002060"/>
                </a:solidFill>
              </a:rPr>
              <a:t>ности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501122" cy="6572272"/>
          </a:xfrm>
        </p:spPr>
        <p:txBody>
          <a:bodyPr>
            <a:noAutofit/>
          </a:bodyPr>
          <a:lstStyle/>
          <a:p>
            <a:r>
              <a:rPr lang="ru-RU" sz="1400" b="1" dirty="0" smtClean="0">
                <a:latin typeface="Calibri" pitchFamily="34" charset="0"/>
              </a:rPr>
              <a:t/>
            </a:r>
            <a:br>
              <a:rPr lang="ru-RU" sz="1400" b="1" dirty="0" smtClean="0">
                <a:latin typeface="Calibri" pitchFamily="34" charset="0"/>
              </a:rPr>
            </a:br>
            <a:r>
              <a:rPr lang="ru-RU" sz="1400" b="1" dirty="0" smtClean="0">
                <a:latin typeface="Calibri" pitchFamily="34" charset="0"/>
              </a:rPr>
              <a:t/>
            </a:r>
            <a:br>
              <a:rPr lang="ru-RU" sz="1400" b="1" dirty="0" smtClean="0">
                <a:latin typeface="Calibri" pitchFamily="34" charset="0"/>
              </a:rPr>
            </a:br>
            <a:r>
              <a:rPr lang="ru-RU" sz="1400" b="1" dirty="0" smtClean="0">
                <a:latin typeface="Calibri" pitchFamily="34" charset="0"/>
              </a:rPr>
              <a:t/>
            </a:r>
            <a:br>
              <a:rPr lang="ru-RU" sz="1400" b="1" dirty="0" smtClean="0">
                <a:latin typeface="Calibri" pitchFamily="34" charset="0"/>
              </a:rPr>
            </a:br>
            <a:r>
              <a:rPr lang="ru-RU" sz="1400" b="1" dirty="0" smtClean="0">
                <a:latin typeface="Calibri" pitchFamily="34" charset="0"/>
              </a:rPr>
              <a:t/>
            </a:r>
            <a:br>
              <a:rPr lang="ru-RU" sz="1400" b="1" dirty="0" smtClean="0">
                <a:latin typeface="Calibri" pitchFamily="34" charset="0"/>
              </a:rPr>
            </a:br>
            <a:r>
              <a:rPr lang="ru-RU" sz="1400" b="1" dirty="0" smtClean="0">
                <a:latin typeface="Calibri" pitchFamily="34" charset="0"/>
              </a:rPr>
              <a:t/>
            </a:r>
            <a:br>
              <a:rPr lang="ru-RU" sz="1400" b="1" dirty="0" smtClean="0">
                <a:latin typeface="Calibri" pitchFamily="34" charset="0"/>
              </a:rPr>
            </a:br>
            <a:r>
              <a:rPr lang="ru-RU" sz="1400" b="1" dirty="0" smtClean="0">
                <a:latin typeface="Calibri" pitchFamily="34" charset="0"/>
              </a:rPr>
              <a:t>Цель:</a:t>
            </a:r>
            <a:r>
              <a:rPr lang="ru-RU" sz="1400" dirty="0" smtClean="0">
                <a:latin typeface="Calibri" pitchFamily="34" charset="0"/>
              </a:rPr>
              <a:t> Формирование разносторонних знаний о произведениях Владимира Григорьевича </a:t>
            </a:r>
            <a:r>
              <a:rPr lang="ru-RU" sz="1400" dirty="0" err="1" smtClean="0">
                <a:latin typeface="Calibri" pitchFamily="34" charset="0"/>
              </a:rPr>
              <a:t>Сутеева</a:t>
            </a:r>
            <a:r>
              <a:rPr lang="ru-RU" sz="1400" dirty="0" smtClean="0">
                <a:latin typeface="Calibri" pitchFamily="34" charset="0"/>
              </a:rPr>
              <a:t>, бережного отношения к ценнейшему источнику знаний – книгам. Возрождение традиции семейного чтения.</a:t>
            </a:r>
            <a:br>
              <a:rPr lang="ru-RU" sz="1400" dirty="0" smtClean="0">
                <a:latin typeface="Calibri" pitchFamily="34" charset="0"/>
              </a:rPr>
            </a:br>
            <a:r>
              <a:rPr lang="ru-RU" sz="1400" b="1" dirty="0" smtClean="0">
                <a:latin typeface="Calibri" pitchFamily="34" charset="0"/>
              </a:rPr>
              <a:t>Задачи:</a:t>
            </a:r>
            <a:r>
              <a:rPr lang="ru-RU" sz="1400" dirty="0" smtClean="0">
                <a:latin typeface="Calibri" pitchFamily="34" charset="0"/>
              </a:rPr>
              <a:t/>
            </a:r>
            <a:br>
              <a:rPr lang="ru-RU" sz="1400" dirty="0" smtClean="0">
                <a:latin typeface="Calibri" pitchFamily="34" charset="0"/>
              </a:rPr>
            </a:br>
            <a:r>
              <a:rPr lang="ru-RU" sz="1400" b="1" dirty="0" smtClean="0">
                <a:latin typeface="Calibri" pitchFamily="34" charset="0"/>
              </a:rPr>
              <a:t>Образовательные:</a:t>
            </a:r>
            <a:r>
              <a:rPr lang="ru-RU" sz="1400" dirty="0" smtClean="0">
                <a:latin typeface="Calibri" pitchFamily="34" charset="0"/>
              </a:rPr>
              <a:t/>
            </a:r>
            <a:br>
              <a:rPr lang="ru-RU" sz="1400" dirty="0" smtClean="0">
                <a:latin typeface="Calibri" pitchFamily="34" charset="0"/>
              </a:rPr>
            </a:br>
            <a:r>
              <a:rPr lang="ru-RU" sz="1400" dirty="0" smtClean="0">
                <a:latin typeface="Calibri" pitchFamily="34" charset="0"/>
              </a:rPr>
              <a:t>Познакомить детей с жизнью и творчеством писателя, художника- иллюстратора, мультипликатора В. </a:t>
            </a:r>
            <a:r>
              <a:rPr lang="ru-RU" sz="1400" dirty="0" err="1" smtClean="0">
                <a:latin typeface="Calibri" pitchFamily="34" charset="0"/>
              </a:rPr>
              <a:t>Сутеева</a:t>
            </a:r>
            <a:r>
              <a:rPr lang="ru-RU" sz="1400" dirty="0" smtClean="0">
                <a:latin typeface="Calibri" pitchFamily="34" charset="0"/>
              </a:rPr>
              <a:t>.</a:t>
            </a:r>
            <a:br>
              <a:rPr lang="ru-RU" sz="1400" dirty="0" smtClean="0">
                <a:latin typeface="Calibri" pitchFamily="34" charset="0"/>
              </a:rPr>
            </a:br>
            <a:r>
              <a:rPr lang="ru-RU" sz="1400" dirty="0" smtClean="0">
                <a:latin typeface="Calibri" pitchFamily="34" charset="0"/>
              </a:rPr>
              <a:t>Расширять читательский опыт и навык эстетического слушания и восприятия художественных произведений автора.</a:t>
            </a:r>
            <a:br>
              <a:rPr lang="ru-RU" sz="1400" dirty="0" smtClean="0">
                <a:latin typeface="Calibri" pitchFamily="34" charset="0"/>
              </a:rPr>
            </a:br>
            <a:r>
              <a:rPr lang="ru-RU" sz="1400" dirty="0" smtClean="0">
                <a:latin typeface="Calibri" pitchFamily="34" charset="0"/>
              </a:rPr>
              <a:t>Расширить кругозор детей путём ознакомления со сказками из книги В. </a:t>
            </a:r>
            <a:r>
              <a:rPr lang="ru-RU" sz="1400" dirty="0" err="1" smtClean="0">
                <a:latin typeface="Calibri" pitchFamily="34" charset="0"/>
              </a:rPr>
              <a:t>Сутеева</a:t>
            </a:r>
            <a:r>
              <a:rPr lang="ru-RU" sz="1400" dirty="0" smtClean="0">
                <a:latin typeface="Calibri" pitchFamily="34" charset="0"/>
              </a:rPr>
              <a:t> «Сказки и картинки».</a:t>
            </a:r>
            <a:br>
              <a:rPr lang="ru-RU" sz="1400" dirty="0" smtClean="0">
                <a:latin typeface="Calibri" pitchFamily="34" charset="0"/>
              </a:rPr>
            </a:br>
            <a:r>
              <a:rPr lang="ru-RU" sz="1400" dirty="0" smtClean="0">
                <a:latin typeface="Calibri" pitchFamily="34" charset="0"/>
              </a:rPr>
              <a:t>Пробуждать у дошкольников желание самостоятельно обращаться к книге, как источнику содержательного и занимательного проведения досуга.</a:t>
            </a:r>
            <a:br>
              <a:rPr lang="ru-RU" sz="1400" dirty="0" smtClean="0">
                <a:latin typeface="Calibri" pitchFamily="34" charset="0"/>
              </a:rPr>
            </a:br>
            <a:r>
              <a:rPr lang="ru-RU" sz="1400" dirty="0" smtClean="0">
                <a:latin typeface="Calibri" pitchFamily="34" charset="0"/>
              </a:rPr>
              <a:t>Расширять словарный запас детей, воспроизводить сказки В. </a:t>
            </a:r>
            <a:r>
              <a:rPr lang="ru-RU" sz="1400" dirty="0" err="1" smtClean="0">
                <a:latin typeface="Calibri" pitchFamily="34" charset="0"/>
              </a:rPr>
              <a:t>Сутеева</a:t>
            </a:r>
            <a:r>
              <a:rPr lang="ru-RU" sz="1400" dirty="0" smtClean="0">
                <a:latin typeface="Calibri" pitchFamily="34" charset="0"/>
              </a:rPr>
              <a:t>, через театрализованную деятельность.</a:t>
            </a:r>
            <a:br>
              <a:rPr lang="ru-RU" sz="1400" dirty="0" smtClean="0">
                <a:latin typeface="Calibri" pitchFamily="34" charset="0"/>
              </a:rPr>
            </a:br>
            <a:r>
              <a:rPr lang="ru-RU" sz="1400" b="1" dirty="0" smtClean="0">
                <a:latin typeface="Calibri" pitchFamily="34" charset="0"/>
              </a:rPr>
              <a:t>Развивающие:</a:t>
            </a:r>
            <a:r>
              <a:rPr lang="ru-RU" sz="1400" dirty="0" smtClean="0">
                <a:latin typeface="Calibri" pitchFamily="34" charset="0"/>
              </a:rPr>
              <a:t/>
            </a:r>
            <a:br>
              <a:rPr lang="ru-RU" sz="1400" dirty="0" smtClean="0">
                <a:latin typeface="Calibri" pitchFamily="34" charset="0"/>
              </a:rPr>
            </a:br>
            <a:r>
              <a:rPr lang="ru-RU" sz="1400" dirty="0" smtClean="0">
                <a:latin typeface="Calibri" pitchFamily="34" charset="0"/>
              </a:rPr>
              <a:t>Совершенствовать лексико-грамматический строй речи, эмоционально-оценочную и объяснительную речь.</a:t>
            </a:r>
            <a:br>
              <a:rPr lang="ru-RU" sz="1400" dirty="0" smtClean="0">
                <a:latin typeface="Calibri" pitchFamily="34" charset="0"/>
              </a:rPr>
            </a:br>
            <a:r>
              <a:rPr lang="ru-RU" sz="1400" dirty="0" smtClean="0">
                <a:latin typeface="Calibri" pitchFamily="34" charset="0"/>
              </a:rPr>
              <a:t>Развивать интерес с театрализованной игре, желание попробовать себя в разных ролях.</a:t>
            </a:r>
            <a:br>
              <a:rPr lang="ru-RU" sz="1400" dirty="0" smtClean="0">
                <a:latin typeface="Calibri" pitchFamily="34" charset="0"/>
              </a:rPr>
            </a:br>
            <a:r>
              <a:rPr lang="ru-RU" sz="1400" dirty="0" smtClean="0">
                <a:latin typeface="Calibri" pitchFamily="34" charset="0"/>
              </a:rPr>
              <a:t>Формировать устойчивый интерес к произведениям В. </a:t>
            </a:r>
            <a:r>
              <a:rPr lang="ru-RU" sz="1400" dirty="0" err="1" smtClean="0">
                <a:latin typeface="Calibri" pitchFamily="34" charset="0"/>
              </a:rPr>
              <a:t>Сутеева</a:t>
            </a:r>
            <a:r>
              <a:rPr lang="ru-RU" sz="1400" dirty="0" smtClean="0">
                <a:latin typeface="Calibri" pitchFamily="34" charset="0"/>
              </a:rPr>
              <a:t>.</a:t>
            </a:r>
            <a:br>
              <a:rPr lang="ru-RU" sz="1400" dirty="0" smtClean="0">
                <a:latin typeface="Calibri" pitchFamily="34" charset="0"/>
              </a:rPr>
            </a:br>
            <a:r>
              <a:rPr lang="ru-RU" sz="1400" dirty="0" smtClean="0">
                <a:latin typeface="Calibri" pitchFamily="34" charset="0"/>
              </a:rPr>
              <a:t>Развивать умение понимать содержание произведений, внимательно слушать.</a:t>
            </a:r>
            <a:br>
              <a:rPr lang="ru-RU" sz="1400" dirty="0" smtClean="0">
                <a:latin typeface="Calibri" pitchFamily="34" charset="0"/>
              </a:rPr>
            </a:br>
            <a:r>
              <a:rPr lang="ru-RU" sz="1400" dirty="0" smtClean="0">
                <a:latin typeface="Calibri" pitchFamily="34" charset="0"/>
              </a:rPr>
              <a:t>Развивать познавательные способности.</a:t>
            </a:r>
            <a:br>
              <a:rPr lang="ru-RU" sz="1400" dirty="0" smtClean="0">
                <a:latin typeface="Calibri" pitchFamily="34" charset="0"/>
              </a:rPr>
            </a:br>
            <a:r>
              <a:rPr lang="ru-RU" sz="1400" dirty="0" smtClean="0">
                <a:latin typeface="Calibri" pitchFamily="34" charset="0"/>
              </a:rPr>
              <a:t>Развивать творческое воображение, мышление, мелкую моторику рук.</a:t>
            </a:r>
            <a:br>
              <a:rPr lang="ru-RU" sz="1400" dirty="0" smtClean="0">
                <a:latin typeface="Calibri" pitchFamily="34" charset="0"/>
              </a:rPr>
            </a:br>
            <a:r>
              <a:rPr lang="ru-RU" sz="1400" b="1" dirty="0" smtClean="0">
                <a:latin typeface="Calibri" pitchFamily="34" charset="0"/>
              </a:rPr>
              <a:t>Воспитательные:</a:t>
            </a:r>
            <a:r>
              <a:rPr lang="ru-RU" sz="1400" dirty="0" smtClean="0">
                <a:latin typeface="Calibri" pitchFamily="34" charset="0"/>
              </a:rPr>
              <a:t/>
            </a:r>
            <a:br>
              <a:rPr lang="ru-RU" sz="1400" dirty="0" smtClean="0">
                <a:latin typeface="Calibri" pitchFamily="34" charset="0"/>
              </a:rPr>
            </a:br>
            <a:r>
              <a:rPr lang="ru-RU" sz="1400" dirty="0" smtClean="0">
                <a:latin typeface="Calibri" pitchFamily="34" charset="0"/>
              </a:rPr>
              <a:t>Воспитывать нравственные качества: чувство сострадания к слабым и беззащитным через произведения В. </a:t>
            </a:r>
            <a:r>
              <a:rPr lang="ru-RU" sz="1400" dirty="0" err="1" smtClean="0">
                <a:latin typeface="Calibri" pitchFamily="34" charset="0"/>
              </a:rPr>
              <a:t>Сутеева</a:t>
            </a:r>
            <a:r>
              <a:rPr lang="ru-RU" sz="1400" dirty="0" smtClean="0">
                <a:latin typeface="Calibri" pitchFamily="34" charset="0"/>
              </a:rPr>
              <a:t>.</a:t>
            </a:r>
            <a:br>
              <a:rPr lang="ru-RU" sz="1400" dirty="0" smtClean="0">
                <a:latin typeface="Calibri" pitchFamily="34" charset="0"/>
              </a:rPr>
            </a:br>
            <a:r>
              <a:rPr lang="ru-RU" sz="1400" dirty="0" smtClean="0">
                <a:latin typeface="Calibri" pitchFamily="34" charset="0"/>
              </a:rPr>
              <a:t>Воспитывать бережное отношение к книгам, интерес к художественным произведениям.</a:t>
            </a:r>
            <a:br>
              <a:rPr lang="ru-RU" sz="1400" dirty="0" smtClean="0">
                <a:latin typeface="Calibri" pitchFamily="34" charset="0"/>
              </a:rPr>
            </a:br>
            <a:r>
              <a:rPr lang="ru-RU" sz="1400" b="1" dirty="0" smtClean="0">
                <a:latin typeface="Calibri" pitchFamily="34" charset="0"/>
              </a:rPr>
              <a:t>Взаимодействие с родителями:</a:t>
            </a:r>
            <a:r>
              <a:rPr lang="ru-RU" sz="1400" dirty="0" smtClean="0">
                <a:latin typeface="Calibri" pitchFamily="34" charset="0"/>
              </a:rPr>
              <a:t/>
            </a:r>
            <a:br>
              <a:rPr lang="ru-RU" sz="1400" dirty="0" smtClean="0">
                <a:latin typeface="Calibri" pitchFamily="34" charset="0"/>
              </a:rPr>
            </a:br>
            <a:r>
              <a:rPr lang="ru-RU" sz="1400" dirty="0" smtClean="0">
                <a:latin typeface="Calibri" pitchFamily="34" charset="0"/>
              </a:rPr>
              <a:t>Приобщать родителей к проблеме детского чтения.</a:t>
            </a:r>
            <a:br>
              <a:rPr lang="ru-RU" sz="1400" dirty="0" smtClean="0">
                <a:latin typeface="Calibri" pitchFamily="34" charset="0"/>
              </a:rPr>
            </a:br>
            <a:r>
              <a:rPr lang="ru-RU" sz="1400" dirty="0" smtClean="0">
                <a:latin typeface="Calibri" pitchFamily="34" charset="0"/>
              </a:rPr>
              <a:t>Формировать у взрослых навыки грамотного читателя и эмоционального чтения.</a:t>
            </a:r>
            <a:br>
              <a:rPr lang="ru-RU" sz="1400" dirty="0" smtClean="0">
                <a:latin typeface="Calibri" pitchFamily="34" charset="0"/>
              </a:rPr>
            </a:br>
            <a:r>
              <a:rPr lang="ru-RU" sz="1400" dirty="0" smtClean="0">
                <a:latin typeface="Calibri" pitchFamily="34" charset="0"/>
              </a:rPr>
              <a:t>Укрепить традиции семейного чтения.</a:t>
            </a:r>
            <a:br>
              <a:rPr lang="ru-RU" sz="1400" dirty="0" smtClean="0">
                <a:latin typeface="Calibri" pitchFamily="34" charset="0"/>
              </a:rPr>
            </a:br>
            <a:r>
              <a:rPr lang="ru-RU" sz="1400" b="1" dirty="0" smtClean="0">
                <a:latin typeface="Calibri" pitchFamily="34" charset="0"/>
              </a:rPr>
              <a:t>Вид проекта: </a:t>
            </a:r>
            <a:r>
              <a:rPr lang="ru-RU" sz="1400" dirty="0" smtClean="0">
                <a:latin typeface="Calibri" pitchFamily="34" charset="0"/>
              </a:rPr>
              <a:t>информационно-творческий, художественно – речевой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b="1" dirty="0" smtClean="0">
                <a:latin typeface="Calibri" pitchFamily="34" charset="0"/>
              </a:rPr>
              <a:t>Продолжительность проекта: </a:t>
            </a:r>
            <a:r>
              <a:rPr lang="ru-RU" sz="1400" dirty="0" smtClean="0">
                <a:latin typeface="Calibri" pitchFamily="34" charset="0"/>
              </a:rPr>
              <a:t>краткосрочный (с 07.02.22.- 18.02.22.г)</a:t>
            </a:r>
            <a:br>
              <a:rPr lang="ru-RU" sz="1400" dirty="0" smtClean="0">
                <a:latin typeface="Calibri" pitchFamily="34" charset="0"/>
              </a:rPr>
            </a:br>
            <a:r>
              <a:rPr lang="ru-RU" sz="1400" dirty="0" smtClean="0">
                <a:latin typeface="Calibri" pitchFamily="34" charset="0"/>
              </a:rPr>
              <a:t/>
            </a:r>
            <a:br>
              <a:rPr lang="ru-RU" sz="1400" dirty="0" smtClean="0">
                <a:latin typeface="Calibri" pitchFamily="34" charset="0"/>
              </a:rPr>
            </a:br>
            <a:r>
              <a:rPr lang="ru-RU" sz="1400" dirty="0" smtClean="0">
                <a:latin typeface="Calibri" pitchFamily="34" charset="0"/>
              </a:rPr>
              <a:t/>
            </a:r>
            <a:br>
              <a:rPr lang="ru-RU" sz="1400" dirty="0" smtClean="0">
                <a:latin typeface="Calibri" pitchFamily="34" charset="0"/>
              </a:rPr>
            </a:br>
            <a:r>
              <a:rPr lang="ru-RU" sz="1400" dirty="0" smtClean="0">
                <a:latin typeface="Calibri" pitchFamily="34" charset="0"/>
              </a:rPr>
              <a:t/>
            </a:r>
            <a:br>
              <a:rPr lang="ru-RU" sz="1400" dirty="0" smtClean="0">
                <a:latin typeface="Calibri" pitchFamily="34" charset="0"/>
              </a:rPr>
            </a:br>
            <a:endParaRPr lang="ru-RU" sz="14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19AF1D"/>
                </a:solidFill>
                <a:latin typeface="Calibri" pitchFamily="34" charset="0"/>
              </a:rPr>
              <a:t>                                                 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ЭТАПЫ ПРОЕКТА </a:t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                  ДЕЯТЕЛЬНОСТЬ ПЕДАГОГА И ДЕЯТЕЛЬНОСТЬ ДЕТЕЙ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71546"/>
            <a:ext cx="7467600" cy="5402406"/>
          </a:xfrm>
        </p:spPr>
        <p:txBody>
          <a:bodyPr>
            <a:normAutofit fontScale="40000" lnSpcReduction="20000"/>
          </a:bodyPr>
          <a:lstStyle/>
          <a:p>
            <a:r>
              <a:rPr lang="ru-RU" sz="2900" dirty="0" smtClean="0">
                <a:latin typeface="Calibri" pitchFamily="34" charset="0"/>
              </a:rPr>
              <a:t>1 этап</a:t>
            </a:r>
          </a:p>
          <a:p>
            <a:r>
              <a:rPr lang="ru-RU" sz="2900" dirty="0" smtClean="0">
                <a:latin typeface="Calibri" pitchFamily="34" charset="0"/>
              </a:rPr>
              <a:t>(подготовительный)</a:t>
            </a:r>
          </a:p>
          <a:p>
            <a:r>
              <a:rPr lang="ru-RU" sz="2900" dirty="0" smtClean="0">
                <a:latin typeface="Calibri" pitchFamily="34" charset="0"/>
              </a:rPr>
              <a:t>1. Подбор методической, справочной, энциклопедической, художественной литературы по выбранной теме проекта.</a:t>
            </a:r>
          </a:p>
          <a:p>
            <a:r>
              <a:rPr lang="ru-RU" sz="2900" dirty="0" smtClean="0">
                <a:latin typeface="Calibri" pitchFamily="34" charset="0"/>
              </a:rPr>
              <a:t>2. Подбор книг, иллюстраций и мультфильмов, аудиозаписи по сказкам В. Г. </a:t>
            </a:r>
            <a:r>
              <a:rPr lang="ru-RU" sz="2900" dirty="0" err="1" smtClean="0">
                <a:latin typeface="Calibri" pitchFamily="34" charset="0"/>
              </a:rPr>
              <a:t>Сутеева</a:t>
            </a:r>
            <a:r>
              <a:rPr lang="ru-RU" sz="2900" dirty="0" smtClean="0">
                <a:latin typeface="Calibri" pitchFamily="34" charset="0"/>
              </a:rPr>
              <a:t>.</a:t>
            </a:r>
          </a:p>
          <a:p>
            <a:r>
              <a:rPr lang="ru-RU" sz="2900" dirty="0" smtClean="0">
                <a:latin typeface="Calibri" pitchFamily="34" charset="0"/>
              </a:rPr>
              <a:t>6. Разработка сценария викторины: « Путешествие по сказкам В. </a:t>
            </a:r>
            <a:r>
              <a:rPr lang="ru-RU" sz="2900" dirty="0" err="1" smtClean="0">
                <a:latin typeface="Calibri" pitchFamily="34" charset="0"/>
              </a:rPr>
              <a:t>Сутеева</a:t>
            </a:r>
            <a:r>
              <a:rPr lang="ru-RU" sz="2900" dirty="0" smtClean="0">
                <a:latin typeface="Calibri" pitchFamily="34" charset="0"/>
              </a:rPr>
              <a:t>»</a:t>
            </a:r>
          </a:p>
          <a:p>
            <a:r>
              <a:rPr lang="ru-RU" sz="2900" dirty="0" smtClean="0">
                <a:latin typeface="Calibri" pitchFamily="34" charset="0"/>
              </a:rPr>
              <a:t>2 этап</a:t>
            </a:r>
          </a:p>
          <a:p>
            <a:r>
              <a:rPr lang="ru-RU" sz="2900" dirty="0" smtClean="0">
                <a:latin typeface="Calibri" pitchFamily="34" charset="0"/>
              </a:rPr>
              <a:t>(Основной)</a:t>
            </a:r>
          </a:p>
          <a:p>
            <a:r>
              <a:rPr lang="ru-RU" sz="2900" b="1" dirty="0" smtClean="0">
                <a:latin typeface="Calibri" pitchFamily="34" charset="0"/>
              </a:rPr>
              <a:t>Формы работы с детьми</a:t>
            </a:r>
            <a:endParaRPr lang="ru-RU" sz="2900" dirty="0" smtClean="0">
              <a:latin typeface="Calibri" pitchFamily="34" charset="0"/>
            </a:endParaRPr>
          </a:p>
          <a:p>
            <a:r>
              <a:rPr lang="ru-RU" sz="2900" dirty="0" smtClean="0">
                <a:latin typeface="Calibri" pitchFamily="34" charset="0"/>
              </a:rPr>
              <a:t>1.Выставка книг </a:t>
            </a:r>
            <a:r>
              <a:rPr lang="ru-RU" sz="2900" dirty="0" err="1" smtClean="0">
                <a:latin typeface="Calibri" pitchFamily="34" charset="0"/>
              </a:rPr>
              <a:t>В.Сутеева</a:t>
            </a:r>
            <a:r>
              <a:rPr lang="ru-RU" sz="2900" dirty="0" smtClean="0">
                <a:latin typeface="Calibri" pitchFamily="34" charset="0"/>
              </a:rPr>
              <a:t> в книжном уголке.</a:t>
            </a:r>
          </a:p>
          <a:p>
            <a:r>
              <a:rPr lang="ru-RU" sz="2900" dirty="0" smtClean="0">
                <a:latin typeface="Calibri" pitchFamily="34" charset="0"/>
              </a:rPr>
              <a:t>2. Знакомство с биографией и творчеством В.Г. </a:t>
            </a:r>
            <a:r>
              <a:rPr lang="ru-RU" sz="2900" dirty="0" err="1" smtClean="0">
                <a:latin typeface="Calibri" pitchFamily="34" charset="0"/>
              </a:rPr>
              <a:t>Сутеева</a:t>
            </a:r>
            <a:r>
              <a:rPr lang="ru-RU" sz="2900" dirty="0" smtClean="0">
                <a:latin typeface="Calibri" pitchFamily="34" charset="0"/>
              </a:rPr>
              <a:t>. (презентация).</a:t>
            </a:r>
          </a:p>
          <a:p>
            <a:r>
              <a:rPr lang="ru-RU" sz="2900" dirty="0" smtClean="0">
                <a:latin typeface="Calibri" pitchFamily="34" charset="0"/>
              </a:rPr>
              <a:t>3.Чтение сказок, просмотр мультфильмов и прослушивание аудио автора.</a:t>
            </a:r>
          </a:p>
          <a:p>
            <a:r>
              <a:rPr lang="ru-RU" sz="2900" dirty="0" smtClean="0">
                <a:latin typeface="Calibri" pitchFamily="34" charset="0"/>
              </a:rPr>
              <a:t>4.Проведение продуктивной деятельности по сказкам:</a:t>
            </a:r>
          </a:p>
          <a:p>
            <a:r>
              <a:rPr lang="ru-RU" sz="2900" dirty="0" smtClean="0">
                <a:latin typeface="Calibri" pitchFamily="34" charset="0"/>
              </a:rPr>
              <a:t>Лепка –муравей ( «Под грибом»),  ручной труд –Кошка (« Капризная кошка») , рисование -кораблик ( «Кораблик») , оригами яблоко ( «Яблоко») , ручной труд -  Снеговик ( «Ёлка).</a:t>
            </a:r>
          </a:p>
          <a:p>
            <a:r>
              <a:rPr lang="ru-RU" sz="2900" b="1" dirty="0" smtClean="0">
                <a:latin typeface="Calibri" pitchFamily="34" charset="0"/>
              </a:rPr>
              <a:t>Формы работы с родителями</a:t>
            </a:r>
            <a:endParaRPr lang="ru-RU" sz="2900" dirty="0" smtClean="0">
              <a:latin typeface="Calibri" pitchFamily="34" charset="0"/>
            </a:endParaRPr>
          </a:p>
          <a:p>
            <a:r>
              <a:rPr lang="ru-RU" sz="2900" dirty="0" smtClean="0">
                <a:latin typeface="Calibri" pitchFamily="34" charset="0"/>
              </a:rPr>
              <a:t>1.Выставка-конкурс поделок по сказкам.</a:t>
            </a:r>
          </a:p>
          <a:p>
            <a:r>
              <a:rPr lang="ru-RU" sz="2900" dirty="0" smtClean="0">
                <a:latin typeface="Calibri" pitchFamily="34" charset="0"/>
              </a:rPr>
              <a:t>2.Буклеты для родителей по привлечению детей к чтению.</a:t>
            </a:r>
          </a:p>
          <a:p>
            <a:r>
              <a:rPr lang="ru-RU" sz="2900" dirty="0" smtClean="0">
                <a:latin typeface="Calibri" pitchFamily="34" charset="0"/>
              </a:rPr>
              <a:t>3.Консультация для родителей на тему: «Воспитание сказкой»</a:t>
            </a:r>
          </a:p>
          <a:p>
            <a:r>
              <a:rPr lang="ru-RU" sz="2900" dirty="0" smtClean="0">
                <a:latin typeface="Calibri" pitchFamily="34" charset="0"/>
              </a:rPr>
              <a:t>3 этап</a:t>
            </a:r>
          </a:p>
          <a:p>
            <a:r>
              <a:rPr lang="ru-RU" sz="2900" dirty="0" smtClean="0">
                <a:latin typeface="Calibri" pitchFamily="34" charset="0"/>
              </a:rPr>
              <a:t>(заключительный)</a:t>
            </a:r>
          </a:p>
          <a:p>
            <a:r>
              <a:rPr lang="ru-RU" sz="2900" dirty="0" smtClean="0">
                <a:latin typeface="Calibri" pitchFamily="34" charset="0"/>
              </a:rPr>
              <a:t>1. Викторина «Путешествие по сказкам В. </a:t>
            </a:r>
            <a:r>
              <a:rPr lang="ru-RU" sz="2900" dirty="0" err="1" smtClean="0">
                <a:latin typeface="Calibri" pitchFamily="34" charset="0"/>
              </a:rPr>
              <a:t>Сутеева</a:t>
            </a:r>
            <a:endParaRPr lang="ru-RU" sz="2900" dirty="0" smtClean="0">
              <a:latin typeface="Calibri" pitchFamily="34" charset="0"/>
            </a:endParaRPr>
          </a:p>
          <a:p>
            <a:r>
              <a:rPr lang="ru-RU" sz="2900" dirty="0" smtClean="0">
                <a:latin typeface="Calibri" pitchFamily="34" charset="0"/>
              </a:rPr>
              <a:t>2. Выставка творческих работ « Добрые сказки  </a:t>
            </a:r>
            <a:r>
              <a:rPr lang="ru-RU" sz="2900" dirty="0" err="1" smtClean="0">
                <a:latin typeface="Calibri" pitchFamily="34" charset="0"/>
              </a:rPr>
              <a:t>В.Сутеева</a:t>
            </a:r>
            <a:r>
              <a:rPr lang="ru-RU" sz="2900" dirty="0" smtClean="0">
                <a:latin typeface="Calibri" pitchFamily="34" charset="0"/>
              </a:rPr>
              <a:t>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467600" cy="1203348"/>
          </a:xfrm>
        </p:spPr>
        <p:txBody>
          <a:bodyPr>
            <a:normAutofit fontScale="90000"/>
          </a:bodyPr>
          <a:lstStyle/>
          <a:p>
            <a:r>
              <a:rPr lang="ru-RU" sz="32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19AF1D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    </a:t>
            </a:r>
            <a:br>
              <a:rPr lang="ru-RU" sz="32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19AF1D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sz="32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19AF1D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ru-RU" sz="32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19AF1D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sz="32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19AF1D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ru-RU" sz="32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19AF1D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sz="32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19AF1D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ru-RU" sz="32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19AF1D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sz="32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       </a:t>
            </a:r>
            <a:r>
              <a:rPr lang="ru-RU" sz="44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alibri" pitchFamily="34" charset="0"/>
              </a:rPr>
              <a:t>УЧАСТНИКИ ПРОЕКТА</a:t>
            </a:r>
            <a:br>
              <a:rPr lang="ru-RU" sz="4400" b="1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alibri" pitchFamily="34" charset="0"/>
              </a:rPr>
            </a:br>
            <a:endParaRPr lang="ru-RU" sz="4400" dirty="0">
              <a:solidFill>
                <a:schemeClr val="accent2">
                  <a:lumMod val="60000"/>
                  <a:lumOff val="40000"/>
                </a:schemeClr>
              </a:solidFill>
              <a:latin typeface="Calibri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3222" y="2928934"/>
            <a:ext cx="23959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cap="none" spc="0" dirty="0" smtClean="0">
                <a:ln/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</a:rPr>
              <a:t>ВОСПИТАТЕЛИ</a:t>
            </a:r>
            <a:endParaRPr lang="ru-RU" sz="2800" cap="none" spc="0" dirty="0">
              <a:ln/>
              <a:solidFill>
                <a:schemeClr val="accent2">
                  <a:lumMod val="75000"/>
                </a:schemeClr>
              </a:solidFill>
              <a:effectLst/>
              <a:latin typeface="Calibri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3286124"/>
            <a:ext cx="15001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n/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ДЕТИ</a:t>
            </a:r>
            <a:endParaRPr lang="ru-RU" sz="2800" cap="none" spc="0" dirty="0">
              <a:ln/>
              <a:solidFill>
                <a:schemeClr val="accent2">
                  <a:lumMod val="75000"/>
                </a:schemeClr>
              </a:solidFill>
              <a:effectLst/>
              <a:latin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24041" y="4429132"/>
            <a:ext cx="1856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cap="none" spc="0" dirty="0" smtClean="0">
                <a:ln/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</a:rPr>
              <a:t>РОДИТЕЛИ</a:t>
            </a:r>
            <a:endParaRPr lang="ru-RU" sz="2800" cap="none" spc="0" dirty="0">
              <a:ln/>
              <a:solidFill>
                <a:schemeClr val="accent2">
                  <a:lumMod val="75000"/>
                </a:schemeClr>
              </a:solidFill>
              <a:effectLst/>
              <a:latin typeface="Calibri" pitchFamily="34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1857356" y="1214422"/>
            <a:ext cx="0" cy="13573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786314" y="1214422"/>
            <a:ext cx="0" cy="18573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500826" y="1285860"/>
            <a:ext cx="0" cy="27860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2"/>
                </a:solidFill>
                <a:latin typeface="Calibri" pitchFamily="34" charset="0"/>
              </a:rPr>
              <a:t>Предполагаемые результаты:</a:t>
            </a:r>
            <a:endParaRPr lang="ru-RU" sz="2400" dirty="0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7467600" cy="5473844"/>
          </a:xfrm>
        </p:spPr>
        <p:txBody>
          <a:bodyPr>
            <a:normAutofit/>
          </a:bodyPr>
          <a:lstStyle/>
          <a:p>
            <a:pPr fontAlgn="base"/>
            <a:r>
              <a:rPr lang="ru-RU" sz="1800" dirty="0" smtClean="0">
                <a:solidFill>
                  <a:srgbClr val="002060"/>
                </a:solidFill>
                <a:latin typeface="Calibri" pitchFamily="34" charset="0"/>
              </a:rPr>
              <a:t>Участие в проектной деятельности стало для детей способом удовлетворения познавательной активности, средством выражения и развития творческих</a:t>
            </a:r>
          </a:p>
          <a:p>
            <a:pPr fontAlgn="base"/>
            <a:r>
              <a:rPr lang="ru-RU" sz="1800" dirty="0" smtClean="0">
                <a:solidFill>
                  <a:srgbClr val="002060"/>
                </a:solidFill>
                <a:latin typeface="Calibri" pitchFamily="34" charset="0"/>
              </a:rPr>
              <a:t>способностей, речевой деятельности у детей, умения договариваться в процессе работы над проектом, высказывать идеи и предположения.</a:t>
            </a:r>
          </a:p>
          <a:p>
            <a:pPr fontAlgn="base"/>
            <a:r>
              <a:rPr lang="ru-RU" sz="1800" dirty="0" smtClean="0">
                <a:solidFill>
                  <a:srgbClr val="002060"/>
                </a:solidFill>
                <a:latin typeface="Calibri" pitchFamily="34" charset="0"/>
              </a:rPr>
              <a:t>- Дети познакомились с В.Г. </a:t>
            </a:r>
            <a:r>
              <a:rPr lang="ru-RU" sz="1800" dirty="0" err="1" smtClean="0">
                <a:solidFill>
                  <a:srgbClr val="002060"/>
                </a:solidFill>
                <a:latin typeface="Calibri" pitchFamily="34" charset="0"/>
              </a:rPr>
              <a:t>Сутеевым</a:t>
            </a:r>
            <a:r>
              <a:rPr lang="ru-RU" sz="1800" dirty="0" smtClean="0">
                <a:solidFill>
                  <a:srgbClr val="002060"/>
                </a:solidFill>
                <a:latin typeface="Calibri" pitchFamily="34" charset="0"/>
              </a:rPr>
              <a:t> - как писателем и иллюстратором детских книг, научились узнавать  на репродукциях работы художника, умеют</a:t>
            </a:r>
          </a:p>
          <a:p>
            <a:pPr fontAlgn="base"/>
            <a:r>
              <a:rPr lang="ru-RU" sz="1800" dirty="0" smtClean="0">
                <a:solidFill>
                  <a:srgbClr val="002060"/>
                </a:solidFill>
                <a:latin typeface="Calibri" pitchFamily="34" charset="0"/>
              </a:rPr>
              <a:t>аргументировано оценивать поступки героев, воспроизводить содержание знакомых произведений, определять и называть произведение по отрывку, отгадывать загадки. Эмоционально откликаются на литературные произведения.</a:t>
            </a:r>
          </a:p>
          <a:p>
            <a:pPr fontAlgn="base"/>
            <a:r>
              <a:rPr lang="ru-RU" sz="1800" dirty="0" smtClean="0">
                <a:solidFill>
                  <a:srgbClr val="002060"/>
                </a:solidFill>
                <a:latin typeface="Calibri" pitchFamily="34" charset="0"/>
              </a:rPr>
              <a:t>- Участники проекта получили не только новые знания, но и приобрели навыки бережного отношения к книгам.</a:t>
            </a:r>
            <a:endParaRPr lang="ru-RU" sz="1800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274638"/>
            <a:ext cx="3714776" cy="511156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accent2"/>
                </a:solidFill>
                <a:latin typeface="Calibri" pitchFamily="34" charset="0"/>
              </a:rPr>
              <a:t>Формы работы с детьми.</a:t>
            </a:r>
            <a:endParaRPr lang="ru-RU" sz="2800" dirty="0">
              <a:solidFill>
                <a:schemeClr val="accent2"/>
              </a:solidFill>
              <a:latin typeface="Calibri" pitchFamily="34" charset="0"/>
            </a:endParaRPr>
          </a:p>
        </p:txBody>
      </p:sp>
      <p:pic>
        <p:nvPicPr>
          <p:cNvPr id="6" name="Содержимое 5" descr="IMG_20240223_175255_661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143504" y="1000108"/>
            <a:ext cx="3214710" cy="2411033"/>
          </a:xfrm>
        </p:spPr>
      </p:pic>
      <p:pic>
        <p:nvPicPr>
          <p:cNvPr id="7" name="Рисунок 6" descr="IMG_20240223_175311_59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3857628"/>
            <a:ext cx="3214710" cy="2357430"/>
          </a:xfrm>
          <a:prstGeom prst="rect">
            <a:avLst/>
          </a:prstGeom>
        </p:spPr>
      </p:pic>
      <p:pic>
        <p:nvPicPr>
          <p:cNvPr id="8" name="Рисунок 7" descr="IMG_20240223_175307_40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472" y="1214422"/>
            <a:ext cx="3214710" cy="2357454"/>
          </a:xfrm>
          <a:prstGeom prst="rect">
            <a:avLst/>
          </a:prstGeom>
        </p:spPr>
      </p:pic>
      <p:pic>
        <p:nvPicPr>
          <p:cNvPr id="5" name="Содержимое 4" descr="IMG_20240223_175304_307.jpg"/>
          <p:cNvPicPr>
            <a:picLocks noGrp="1" noChangeAspect="1"/>
          </p:cNvPicPr>
          <p:nvPr>
            <p:ph sz="quarter" idx="1"/>
          </p:nvPr>
        </p:nvPicPr>
        <p:blipFill>
          <a:blip r:embed="rId5" cstate="print"/>
          <a:stretch>
            <a:fillRect/>
          </a:stretch>
        </p:blipFill>
        <p:spPr>
          <a:xfrm>
            <a:off x="5072066" y="3714752"/>
            <a:ext cx="3214710" cy="241103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274638"/>
            <a:ext cx="4214842" cy="439718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accent2"/>
                </a:solidFill>
                <a:latin typeface="Calibri" pitchFamily="34" charset="0"/>
              </a:rPr>
              <a:t>Формы работы с детьми.</a:t>
            </a:r>
            <a:endParaRPr lang="ru-RU" dirty="0"/>
          </a:p>
        </p:txBody>
      </p:sp>
      <p:pic>
        <p:nvPicPr>
          <p:cNvPr id="5" name="Содержимое 4" descr="IMG_20240223_175229_73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 r="4878" b="26414"/>
          <a:stretch>
            <a:fillRect/>
          </a:stretch>
        </p:blipFill>
        <p:spPr>
          <a:xfrm>
            <a:off x="500034" y="928670"/>
            <a:ext cx="2786054" cy="2328866"/>
          </a:xfrm>
        </p:spPr>
      </p:pic>
      <p:pic>
        <p:nvPicPr>
          <p:cNvPr id="6" name="Содержимое 5" descr="IMG_20240223_175241_975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rcRect l="8247" b="14583"/>
          <a:stretch>
            <a:fillRect/>
          </a:stretch>
        </p:blipFill>
        <p:spPr>
          <a:xfrm>
            <a:off x="500034" y="4071942"/>
            <a:ext cx="2857521" cy="2343160"/>
          </a:xfrm>
        </p:spPr>
      </p:pic>
      <p:pic>
        <p:nvPicPr>
          <p:cNvPr id="7" name="Рисунок 6" descr="IMG_20240223_175245_597.jpg"/>
          <p:cNvPicPr>
            <a:picLocks noChangeAspect="1"/>
          </p:cNvPicPr>
          <p:nvPr/>
        </p:nvPicPr>
        <p:blipFill>
          <a:blip r:embed="rId4" cstate="print"/>
          <a:srcRect r="5468"/>
          <a:stretch>
            <a:fillRect/>
          </a:stretch>
        </p:blipFill>
        <p:spPr>
          <a:xfrm>
            <a:off x="4143372" y="1928802"/>
            <a:ext cx="4214810" cy="371475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Другая 2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AF0F5B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4E5B6F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</TotalTime>
  <Words>700</Words>
  <Application>Microsoft Office PowerPoint</Application>
  <PresentationFormat>Экран (4:3)</PresentationFormat>
  <Paragraphs>75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Проектная деятельность  «Добрые сказки В. Сутеева»   для детей старшей группы №4 «Светлячки»  ГБОУ 2053 г.Москвы.  </vt:lpstr>
      <vt:lpstr>Актуальность выбора проектной деятельности обусловлена:</vt:lpstr>
      <vt:lpstr>Актуальность выбора проектной деятельности обусловлена:</vt:lpstr>
      <vt:lpstr>     Цель: Формирование разносторонних знаний о произведениях Владимира Григорьевича Сутеева, бережного отношения к ценнейшему источнику знаний – книгам. Возрождение традиции семейного чтения. Задачи: Образовательные: Познакомить детей с жизнью и творчеством писателя, художника- иллюстратора, мультипликатора В. Сутеева. Расширять читательский опыт и навык эстетического слушания и восприятия художественных произведений автора. Расширить кругозор детей путём ознакомления со сказками из книги В. Сутеева «Сказки и картинки». Пробуждать у дошкольников желание самостоятельно обращаться к книге, как источнику содержательного и занимательного проведения досуга. Расширять словарный запас детей, воспроизводить сказки В. Сутеева, через театрализованную деятельность. Развивающие: Совершенствовать лексико-грамматический строй речи, эмоционально-оценочную и объяснительную речь. Развивать интерес с театрализованной игре, желание попробовать себя в разных ролях. Формировать устойчивый интерес к произведениям В. Сутеева. Развивать умение понимать содержание произведений, внимательно слушать. Развивать познавательные способности. Развивать творческое воображение, мышление, мелкую моторику рук. Воспитательные: Воспитывать нравственные качества: чувство сострадания к слабым и беззащитным через произведения В. Сутеева. Воспитывать бережное отношение к книгам, интерес к художественным произведениям. Взаимодействие с родителями: Приобщать родителей к проблеме детского чтения. Формировать у взрослых навыки грамотного читателя и эмоционального чтения. Укрепить традиции семейного чтения. Вид проекта: информационно-творческий, художественно – речевой Продолжительность проекта: краткосрочный (с 07.02.22.- 18.02.22.г)    </vt:lpstr>
      <vt:lpstr>                                                  ЭТАПЫ ПРОЕКТА                     ДЕЯТЕЛЬНОСТЬ ПЕДАГОГА И ДЕЯТЕЛЬНОСТЬ ДЕТЕЙ</vt:lpstr>
      <vt:lpstr>                       УЧАСТНИКИ ПРОЕКТА </vt:lpstr>
      <vt:lpstr>Предполагаемые результаты:</vt:lpstr>
      <vt:lpstr>Формы работы с детьми.</vt:lpstr>
      <vt:lpstr>Формы работы с детьми.</vt:lpstr>
      <vt:lpstr>Формы работы с детьми.</vt:lpstr>
      <vt:lpstr>Формы работы с детьми.</vt:lpstr>
      <vt:lpstr>Формы работы с детьми.</vt:lpstr>
      <vt:lpstr>Выставка поделок.</vt:lpstr>
      <vt:lpstr>Выставка поделок.</vt:lpstr>
      <vt:lpstr>Викторина  «Путешествие по сказкам В.Сутеева».</vt:lpstr>
      <vt:lpstr>Список литературы: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 «Добрые сказки В. Сутеева»   для детей старшей группы №4 «Светлячки»  ГБОУ 2053 г.Москвы.</dc:title>
  <dc:creator>User Windows</dc:creator>
  <cp:lastModifiedBy>User Windows</cp:lastModifiedBy>
  <cp:revision>27</cp:revision>
  <dcterms:created xsi:type="dcterms:W3CDTF">2022-02-24T13:25:29Z</dcterms:created>
  <dcterms:modified xsi:type="dcterms:W3CDTF">2024-02-24T05:35:40Z</dcterms:modified>
</cp:coreProperties>
</file>