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gif" ContentType="image/gif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3.9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72" r:id="rId1"/>
  </p:sldMasterIdLst>
  <p:sldIdLst>
    <p:sldId id="268" r:id="rId2"/>
    <p:sldId id="257" r:id="rId3"/>
    <p:sldId id="269" r:id="rId4"/>
    <p:sldId id="258" r:id="rId5"/>
    <p:sldId id="260" r:id="rId6"/>
    <p:sldId id="259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tags" Target="tags/tag1.xml" /><Relationship Id="rId15" Type="http://schemas.openxmlformats.org/officeDocument/2006/relationships/presProps" Target="presProps.xml" /><Relationship Id="rId16" Type="http://schemas.openxmlformats.org/officeDocument/2006/relationships/viewProps" Target="viewProps.xml" /><Relationship Id="rId17" Type="http://schemas.openxmlformats.org/officeDocument/2006/relationships/theme" Target="theme/theme1.xml" /><Relationship Id="rId18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8" r:id="rId2"/>
  </p:sldLayoutIdLst>
  <p:transition/>
  <p:timing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Relationship Id="rId3" Type="http://schemas.openxmlformats.org/officeDocument/2006/relationships/image" Target="../media/image3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6.jpeg" /><Relationship Id="rId3" Type="http://schemas.openxmlformats.org/officeDocument/2006/relationships/image" Target="../media/image27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8.jpeg" /><Relationship Id="rId3" Type="http://schemas.openxmlformats.org/officeDocument/2006/relationships/image" Target="../media/image29.jpeg" /><Relationship Id="rId4" Type="http://schemas.openxmlformats.org/officeDocument/2006/relationships/image" Target="../media/image30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1.jpeg" /><Relationship Id="rId3" Type="http://schemas.openxmlformats.org/officeDocument/2006/relationships/image" Target="../media/image32.jpeg" /><Relationship Id="rId4" Type="http://schemas.openxmlformats.org/officeDocument/2006/relationships/image" Target="../media/image33.jpeg" /><Relationship Id="rId5" Type="http://schemas.openxmlformats.org/officeDocument/2006/relationships/image" Target="../media/image34.jpeg" /><Relationship Id="rId6" Type="http://schemas.openxmlformats.org/officeDocument/2006/relationships/image" Target="../media/image35.jpeg" /><Relationship Id="rId7" Type="http://schemas.openxmlformats.org/officeDocument/2006/relationships/image" Target="../media/image36.jpeg" /><Relationship Id="rId8" Type="http://schemas.openxmlformats.org/officeDocument/2006/relationships/image" Target="../media/image37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Relationship Id="rId3" Type="http://schemas.openxmlformats.org/officeDocument/2006/relationships/image" Target="../media/image5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jpeg" /><Relationship Id="rId3" Type="http://schemas.openxmlformats.org/officeDocument/2006/relationships/image" Target="../media/image7.jpeg" /><Relationship Id="rId4" Type="http://schemas.openxmlformats.org/officeDocument/2006/relationships/image" Target="../media/image8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9.jpeg" /><Relationship Id="rId3" Type="http://schemas.openxmlformats.org/officeDocument/2006/relationships/image" Target="../media/image10.jpeg" /><Relationship Id="rId4" Type="http://schemas.openxmlformats.org/officeDocument/2006/relationships/image" Target="../media/image11.jpeg" /><Relationship Id="rId5" Type="http://schemas.openxmlformats.org/officeDocument/2006/relationships/image" Target="../media/image12.jpeg" /><Relationship Id="rId6" Type="http://schemas.openxmlformats.org/officeDocument/2006/relationships/image" Target="../media/image13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4.jpeg" /><Relationship Id="rId3" Type="http://schemas.openxmlformats.org/officeDocument/2006/relationships/image" Target="../media/image15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6.jpeg" /><Relationship Id="rId3" Type="http://schemas.openxmlformats.org/officeDocument/2006/relationships/image" Target="../media/image17.jpeg" /><Relationship Id="rId4" Type="http://schemas.openxmlformats.org/officeDocument/2006/relationships/image" Target="../media/image18.jpeg" /><Relationship Id="rId5" Type="http://schemas.openxmlformats.org/officeDocument/2006/relationships/image" Target="../media/image19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0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1.jpeg" /><Relationship Id="rId3" Type="http://schemas.openxmlformats.org/officeDocument/2006/relationships/image" Target="../media/image22.jpeg" /><Relationship Id="rId4" Type="http://schemas.openxmlformats.org/officeDocument/2006/relationships/image" Target="../media/image23.gif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6.jpeg" /><Relationship Id="rId3" Type="http://schemas.openxmlformats.org/officeDocument/2006/relationships/image" Target="../media/image24.jpeg" /><Relationship Id="rId4" Type="http://schemas.openxmlformats.org/officeDocument/2006/relationships/image" Target="../media/image25.jpe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764704"/>
            <a:ext cx="7920880" cy="121328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smtClean="0">
                <a:solidFill>
                  <a:srgbClr val="002060"/>
                </a:solidFill>
              </a:rPr>
              <a:t>Познавательно - исследовательская  работа</a:t>
            </a:r>
            <a:br>
              <a:rPr lang="ru-RU" b="1" smtClean="0">
                <a:solidFill>
                  <a:srgbClr val="002060"/>
                </a:solidFill>
              </a:rPr>
            </a:br>
            <a:r>
              <a:rPr lang="ru-RU" b="1" smtClean="0">
                <a:solidFill>
                  <a:srgbClr val="002060"/>
                </a:solidFill>
              </a:rPr>
              <a:t> «</a:t>
            </a:r>
            <a:r>
              <a:rPr lang="ru-RU" b="1" smtClean="0">
                <a:solidFill>
                  <a:srgbClr val="FFFF00"/>
                </a:solidFill>
                <a:latin typeface="Arial Black" pitchFamily="34" charset="0"/>
              </a:rPr>
              <a:t>С В Е Т </a:t>
            </a:r>
            <a:r>
              <a:rPr lang="ru-RU" b="1" smtClean="0">
                <a:solidFill>
                  <a:srgbClr val="FFFF00"/>
                </a:solidFill>
              </a:rPr>
              <a:t> </a:t>
            </a:r>
            <a:r>
              <a:rPr lang="ru-RU" b="1" smtClean="0"/>
              <a:t> </a:t>
            </a:r>
            <a:r>
              <a:rPr lang="ru-RU" b="1" smtClean="0">
                <a:solidFill>
                  <a:srgbClr val="002060"/>
                </a:solidFill>
              </a:rPr>
              <a:t>и  </a:t>
            </a:r>
            <a:r>
              <a:rPr lang="ru-RU" b="1" smtClean="0"/>
              <a:t> </a:t>
            </a:r>
            <a:r>
              <a:rPr lang="ru-RU" b="1" smtClean="0">
                <a:solidFill>
                  <a:schemeClr val="tx1"/>
                </a:solidFill>
                <a:latin typeface="Arial Black" pitchFamily="34" charset="0"/>
              </a:rPr>
              <a:t>Т Е Н Ь</a:t>
            </a:r>
            <a:r>
              <a:rPr lang="ru-RU" b="1" smtClean="0">
                <a:solidFill>
                  <a:srgbClr val="002060"/>
                </a:solidFill>
              </a:rPr>
              <a:t>»</a:t>
            </a:r>
            <a:endParaRPr lang="ru-RU" b="1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396552" y="4725144"/>
            <a:ext cx="7929586" cy="2357454"/>
          </a:xfrm>
        </p:spPr>
        <p:txBody>
          <a:bodyPr>
            <a:noAutofit/>
          </a:bodyPr>
          <a:lstStyle/>
          <a:p>
            <a:pPr algn="ctr"/>
            <a:r>
              <a:rPr lang="ru-RU" sz="2400" b="1" smtClean="0">
                <a:solidFill>
                  <a:srgbClr val="002060"/>
                </a:solidFill>
              </a:rPr>
              <a:t>Подготовили:  воспитатель </a:t>
            </a:r>
          </a:p>
          <a:p>
            <a:pPr algn="ctr"/>
            <a:r>
              <a:rPr lang="ru-RU" sz="2400" b="1" smtClean="0">
                <a:solidFill>
                  <a:srgbClr val="002060"/>
                </a:solidFill>
              </a:rPr>
              <a:t> Орлова  Антонина Михайловна , </a:t>
            </a:r>
          </a:p>
          <a:p>
            <a:pPr algn="ctr"/>
            <a:r>
              <a:rPr lang="ru-RU" sz="2400" b="1" smtClean="0">
                <a:solidFill>
                  <a:srgbClr val="002060"/>
                </a:solidFill>
              </a:rPr>
              <a:t>дети  подготовительной  группы</a:t>
            </a:r>
          </a:p>
          <a:p>
            <a:pPr algn="ctr"/>
            <a:r>
              <a:rPr lang="ru-RU" sz="2400" b="1" smtClean="0">
                <a:solidFill>
                  <a:srgbClr val="002060"/>
                </a:solidFill>
              </a:rPr>
              <a:t>Докладчик: Викторов Костя, </a:t>
            </a:r>
            <a:r>
              <a:rPr lang="en-US" sz="2400" b="1" smtClean="0">
                <a:solidFill>
                  <a:srgbClr val="002060"/>
                </a:solidFill>
              </a:rPr>
              <a:t>7</a:t>
            </a:r>
            <a:r>
              <a:rPr lang="ru-RU" sz="2400" b="1" smtClean="0">
                <a:solidFill>
                  <a:srgbClr val="002060"/>
                </a:solidFill>
              </a:rPr>
              <a:t> лет</a:t>
            </a:r>
            <a:endParaRPr lang="ru-RU" sz="2400" b="1">
              <a:solidFill>
                <a:srgbClr val="002060"/>
              </a:solidFill>
            </a:endParaRPr>
          </a:p>
        </p:txBody>
      </p:sp>
      <p:pic>
        <p:nvPicPr>
          <p:cNvPr id="4" name="Picture 2" descr="C:\Documents and Settings\Admin\Рабочий стол\для света и тени\s1200 (2)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228184" y="3501008"/>
            <a:ext cx="2636936" cy="2230637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для света и тени\для света и тени 010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547664" y="2132856"/>
            <a:ext cx="4032448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88798" y="0"/>
            <a:ext cx="7455202" cy="1357322"/>
          </a:xfrm>
        </p:spPr>
        <p:txBody>
          <a:bodyPr>
            <a:normAutofit/>
          </a:bodyPr>
          <a:lstStyle/>
          <a:p>
            <a:r>
              <a:rPr lang="ru-RU" smtClean="0">
                <a:latin typeface="Arial Black" pitchFamily="34" charset="0"/>
              </a:rPr>
              <a:t>Солнечные  часы</a:t>
            </a:r>
            <a:endParaRPr lang="ru-RU">
              <a:latin typeface="Arial Black" pitchFamily="34" charset="0"/>
            </a:endParaRPr>
          </a:p>
        </p:txBody>
      </p:sp>
      <p:pic>
        <p:nvPicPr>
          <p:cNvPr id="7170" name="Picture 2" descr="C:\Documents and Settings\Admin\Рабочий стол\для света и тени\igor-10december1618124312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635896" y="1628800"/>
            <a:ext cx="5154904" cy="4248472"/>
          </a:xfrm>
          <a:prstGeom prst="ellipse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5122" name="Picture 2" descr="C:\Documents and Settings\Admin\Рабочий стол\для света и тени\для света и тени 032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51520" y="1124743"/>
            <a:ext cx="3024336" cy="5100127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692696"/>
            <a:ext cx="4286248" cy="1000132"/>
          </a:xfrm>
        </p:spPr>
        <p:txBody>
          <a:bodyPr>
            <a:normAutofit fontScale="90000"/>
          </a:bodyPr>
          <a:lstStyle/>
          <a:p>
            <a:r>
              <a:rPr lang="ru-RU" smtClean="0">
                <a:latin typeface="Arial Black" pitchFamily="34" charset="0"/>
              </a:rPr>
              <a:t>Без  света </a:t>
            </a:r>
            <a:br>
              <a:rPr lang="ru-RU" smtClean="0">
                <a:latin typeface="Arial Black" pitchFamily="34" charset="0"/>
              </a:rPr>
            </a:br>
            <a:r>
              <a:rPr lang="ru-RU" smtClean="0">
                <a:latin typeface="Arial Black" pitchFamily="34" charset="0"/>
              </a:rPr>
              <a:t>        нет  тени</a:t>
            </a:r>
            <a:endParaRPr lang="ru-RU">
              <a:latin typeface="Arial Black" pitchFamily="34" charset="0"/>
            </a:endParaRPr>
          </a:p>
        </p:txBody>
      </p:sp>
      <p:pic>
        <p:nvPicPr>
          <p:cNvPr id="8194" name="Picture 2" descr="C:\Documents and Settings\Admin\Рабочий стол\для света и тени\279b75bfecb6de5e3b582d351f9f1e32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427984" y="3573016"/>
            <a:ext cx="4542418" cy="3024336"/>
          </a:xfrm>
          <a:prstGeom prst="bevel">
            <a:avLst/>
          </a:prstGeom>
          <a:noFill/>
        </p:spPr>
      </p:pic>
      <p:pic>
        <p:nvPicPr>
          <p:cNvPr id="8195" name="Picture 3" descr="C:\Documents and Settings\Admin\Рабочий стол\для света и тени\230a799f32884e4c470660bdd0273c83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572000" y="188640"/>
            <a:ext cx="4336905" cy="2884493"/>
          </a:xfrm>
          <a:prstGeom prst="bevel">
            <a:avLst/>
          </a:prstGeom>
          <a:noFill/>
        </p:spPr>
      </p:pic>
      <p:pic>
        <p:nvPicPr>
          <p:cNvPr id="2050" name="Picture 2" descr="C:\Documents and Settings\Admin\Рабочий стол\zwalls-ru-19755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323528" y="2492896"/>
            <a:ext cx="3886227" cy="2428892"/>
          </a:xfrm>
          <a:prstGeom prst="bevel">
            <a:avLst/>
          </a:prstGeom>
          <a:noFill/>
        </p:spPr>
      </p:pic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для света и тени\01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https://avatars.mds.yandex.net/get-pdb/199965/cef5f640-e01c-47c0-8a2a-e7ed59e2ba71/s1200?webp=false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 rot="16200000">
            <a:off x="2870099" y="882431"/>
            <a:ext cx="2971755" cy="1872206"/>
          </a:xfrm>
          <a:prstGeom prst="bevel">
            <a:avLst/>
          </a:prstGeom>
          <a:noFill/>
        </p:spPr>
      </p:pic>
      <p:pic>
        <p:nvPicPr>
          <p:cNvPr id="1030" name="Picture 6" descr="https://img1.liveinternet.ru/images/attach/d/0/129/648/129648891_2391782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395536" y="2276872"/>
            <a:ext cx="2794340" cy="1872208"/>
          </a:xfrm>
          <a:prstGeom prst="bevel">
            <a:avLst/>
          </a:prstGeom>
          <a:noFill/>
        </p:spPr>
      </p:pic>
      <p:pic>
        <p:nvPicPr>
          <p:cNvPr id="1032" name="Picture 8" descr="https://i.photographers.ua/thumbnails/pictures/809/800xdsc_0331_kopija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6012160" y="2492896"/>
            <a:ext cx="2684240" cy="1801125"/>
          </a:xfrm>
          <a:prstGeom prst="bevel">
            <a:avLst/>
          </a:prstGeom>
          <a:noFill/>
        </p:spPr>
      </p:pic>
      <p:pic>
        <p:nvPicPr>
          <p:cNvPr id="1034" name="Picture 10" descr="https://photo.rin.ru/cgi-bin/show.cgi?id=57219&amp;vid=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251520" y="188640"/>
            <a:ext cx="2693463" cy="1800200"/>
          </a:xfrm>
          <a:prstGeom prst="bevel">
            <a:avLst/>
          </a:prstGeom>
          <a:noFill/>
        </p:spPr>
      </p:pic>
      <p:pic>
        <p:nvPicPr>
          <p:cNvPr id="1036" name="Picture 12" descr="http://farm3.static.flickr.com/2261/2263303091_5b8a0b53b9_b.jpg"/>
          <p:cNvPicPr>
            <a:picLocks noChangeAspect="1" noChangeArrowheads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6804248" y="4653136"/>
            <a:ext cx="2160240" cy="1809931"/>
          </a:xfrm>
          <a:prstGeom prst="bevel">
            <a:avLst/>
          </a:prstGeom>
          <a:noFill/>
        </p:spPr>
      </p:pic>
      <p:pic>
        <p:nvPicPr>
          <p:cNvPr id="1038" name="Picture 14" descr="https://ichef.bbci.co.uk/news/ws/904/amz/worldservice/live/assets/images/2014/05/06/140506104631_shadow_of_a_glass_butterfly_ugc_976x549_alexanderwolter.jpg"/>
          <p:cNvPicPr>
            <a:picLocks noChangeAspect="1" noChangeArrowheads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5580112" y="260648"/>
            <a:ext cx="3203505" cy="1944216"/>
          </a:xfrm>
          <a:prstGeom prst="bevel">
            <a:avLst/>
          </a:prstGeom>
          <a:noFill/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0"/>
            <a:ext cx="8322128" cy="1143000"/>
          </a:xfrm>
        </p:spPr>
        <p:txBody>
          <a:bodyPr>
            <a:normAutofit fontScale="90000"/>
          </a:bodyPr>
          <a:lstStyle/>
          <a:p>
            <a:r>
              <a:rPr lang="ru-RU" b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Black" pitchFamily="34" charset="0"/>
              </a:rPr>
              <a:t>Без света может быть тень?</a:t>
            </a:r>
            <a:endParaRPr lang="ru-RU" b="1">
              <a:solidFill>
                <a:schemeClr val="accent5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026" name="Picture 2" descr="C:\Documents and Settings\Admin\Рабочий стол\для света и тени\NYvRO1SW8Hk (1)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39552" y="1412776"/>
            <a:ext cx="3821915" cy="50958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3" descr="C:\Documents and Settings\Admin\Рабочий стол\для света и тени\3Z3W5U1UMZs (1)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932040" y="1124744"/>
            <a:ext cx="3804074" cy="50720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31640" y="-171400"/>
            <a:ext cx="7361514" cy="1143000"/>
          </a:xfrm>
        </p:spPr>
        <p:txBody>
          <a:bodyPr>
            <a:normAutofit/>
          </a:bodyPr>
          <a:lstStyle/>
          <a:p>
            <a:r>
              <a:rPr lang="ru-RU" b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Black" pitchFamily="34" charset="0"/>
              </a:rPr>
              <a:t>Наблюдение за тенью</a:t>
            </a:r>
            <a:endParaRPr lang="ru-RU" b="1">
              <a:solidFill>
                <a:schemeClr val="accent5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2" name="Picture 2" descr="C:\Documents and Settings\Admin\Рабочий стол\для света и тени\для света и тени папка на рабочем столе 014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788024" y="4149080"/>
            <a:ext cx="4178397" cy="23506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Documents and Settings\Admin\Рабочий стол\для света и тени\для света и тени папка на рабочем столе 029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95536" y="4293096"/>
            <a:ext cx="4171531" cy="23467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C:\Documents and Settings\Admin\Рабочий стол\для света и тени\для света и тени папка на рабочем столе 030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2123728" y="836712"/>
            <a:ext cx="5500726" cy="30945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Admin\Рабочий стол\для света и тени\img9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для света и тени\super-moon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203848" y="1628800"/>
            <a:ext cx="1271576" cy="1271576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для света и тени\s1200 (1)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2071670" y="3857628"/>
            <a:ext cx="2571767" cy="1928826"/>
          </a:xfrm>
          <a:prstGeom prst="rect">
            <a:avLst/>
          </a:prstGeom>
          <a:noFill/>
        </p:spPr>
      </p:pic>
      <p:pic>
        <p:nvPicPr>
          <p:cNvPr id="1029" name="Picture 5" descr="D:\для света и тени\lampy-vidy-lamp_1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6643702" y="1928802"/>
            <a:ext cx="2344097" cy="1633542"/>
          </a:xfrm>
          <a:prstGeom prst="rect">
            <a:avLst/>
          </a:prstGeom>
          <a:noFill/>
        </p:spPr>
      </p:pic>
      <p:pic>
        <p:nvPicPr>
          <p:cNvPr id="1030" name="Picture 6" descr="C:\Documents and Settings\Admin\Рабочий стол\для света и тени\2357656bb67ad96.jpg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6786578" y="4143380"/>
            <a:ext cx="2053846" cy="1971692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836712"/>
            <a:ext cx="8858280" cy="810898"/>
          </a:xfrm>
        </p:spPr>
        <p:txBody>
          <a:bodyPr>
            <a:normAutofit fontScale="90000"/>
          </a:bodyPr>
          <a:lstStyle/>
          <a:p>
            <a:r>
              <a:rPr lang="ru-RU" b="1" smtClean="0">
                <a:solidFill>
                  <a:srgbClr val="FFC000"/>
                </a:solidFill>
                <a:latin typeface="Arial Black" pitchFamily="34" charset="0"/>
              </a:rPr>
              <a:t>Свет</a:t>
            </a:r>
            <a:br>
              <a:rPr lang="ru-RU" b="1" smtClean="0">
                <a:solidFill>
                  <a:srgbClr val="FFC000"/>
                </a:solidFill>
                <a:latin typeface="Arial Black" pitchFamily="34" charset="0"/>
              </a:rPr>
            </a:br>
            <a:r>
              <a:rPr lang="ru-RU" b="1" smtClean="0">
                <a:solidFill>
                  <a:srgbClr val="FFC000"/>
                </a:solidFill>
                <a:latin typeface="Arial Black" pitchFamily="34" charset="0"/>
              </a:rPr>
              <a:t> движется</a:t>
            </a:r>
            <a:br>
              <a:rPr lang="ru-RU" b="1" smtClean="0">
                <a:solidFill>
                  <a:srgbClr val="FFC000"/>
                </a:solidFill>
                <a:latin typeface="Arial Black" pitchFamily="34" charset="0"/>
              </a:rPr>
            </a:br>
            <a:r>
              <a:rPr lang="ru-RU" b="1" smtClean="0">
                <a:solidFill>
                  <a:srgbClr val="FFC000"/>
                </a:solidFill>
                <a:latin typeface="Arial Black" pitchFamily="34" charset="0"/>
              </a:rPr>
              <a:t> прямолинейно</a:t>
            </a:r>
            <a:endParaRPr lang="ru-RU" b="1">
              <a:solidFill>
                <a:srgbClr val="FFC000"/>
              </a:solidFill>
              <a:latin typeface="Arial Black" pitchFamily="34" charset="0"/>
            </a:endParaRPr>
          </a:p>
        </p:txBody>
      </p:sp>
      <p:pic>
        <p:nvPicPr>
          <p:cNvPr id="3074" name="Picture 2" descr="C:\Documents and Settings\Admin\Рабочий стол\для света и тени\539540_zakat_luchi_pole_priroda_peyzaj_2560x1600_www.Gde-Fon.com (1)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691680" y="2852936"/>
            <a:ext cx="5400600" cy="3720639"/>
          </a:xfrm>
          <a:prstGeom prst="bevel">
            <a:avLst/>
          </a:prstGeom>
          <a:noFill/>
        </p:spPr>
      </p:pic>
      <p:pic>
        <p:nvPicPr>
          <p:cNvPr id="2050" name="Picture 2" descr="C:\Documents and Settings\Admin\Рабочий стол\для света и тени\для света и тени 001.jpg"/>
          <p:cNvPicPr>
            <a:picLocks noChangeAspect="1" noChangeArrowheads="1"/>
          </p:cNvPicPr>
          <p:nvPr/>
        </p:nvPicPr>
        <p:blipFill>
          <a:blip r:embed="rId3"/>
          <a:srcRect l="14357" t="5428"/>
          <a:stretch>
            <a:fillRect/>
          </a:stretch>
        </p:blipFill>
        <p:spPr bwMode="auto">
          <a:xfrm>
            <a:off x="5076056" y="188641"/>
            <a:ext cx="3748898" cy="25254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19672" y="0"/>
            <a:ext cx="6576266" cy="1143000"/>
          </a:xfrm>
        </p:spPr>
        <p:txBody>
          <a:bodyPr/>
          <a:lstStyle/>
          <a:p>
            <a:r>
              <a:rPr lang="ru-RU" smtClean="0">
                <a:latin typeface="Arial Black" pitchFamily="34" charset="0"/>
              </a:rPr>
              <a:t>Образование  тени</a:t>
            </a:r>
            <a:endParaRPr lang="ru-RU">
              <a:latin typeface="Arial Black" pitchFamily="34" charset="0"/>
            </a:endParaRPr>
          </a:p>
        </p:txBody>
      </p:sp>
      <p:pic>
        <p:nvPicPr>
          <p:cNvPr id="3075" name="Picture 3" descr="C:\Documents and Settings\Admin\Рабочий стол\для света и тени\st1-7_thumb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788024" y="4581128"/>
            <a:ext cx="2984019" cy="2023064"/>
          </a:xfrm>
          <a:prstGeom prst="rect">
            <a:avLst/>
          </a:prstGeom>
          <a:noFill/>
        </p:spPr>
      </p:pic>
      <p:pic>
        <p:nvPicPr>
          <p:cNvPr id="3076" name="Picture 4" descr="C:\Documents and Settings\Admin\Рабочий стол\для света и тени\16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83568" y="1124744"/>
            <a:ext cx="3463254" cy="2159670"/>
          </a:xfrm>
          <a:prstGeom prst="rect">
            <a:avLst/>
          </a:prstGeom>
          <a:noFill/>
        </p:spPr>
      </p:pic>
      <p:pic>
        <p:nvPicPr>
          <p:cNvPr id="3074" name="Picture 2" descr="C:\Documents and Settings\Admin\Рабочий стол\для света и тени\для света и тени 019.jpg"/>
          <p:cNvPicPr>
            <a:picLocks noChangeAspect="1" noChangeArrowheads="1"/>
          </p:cNvPicPr>
          <p:nvPr/>
        </p:nvPicPr>
        <p:blipFill>
          <a:blip r:embed="rId4"/>
          <a:srcRect t="24643"/>
          <a:stretch>
            <a:fillRect/>
          </a:stretch>
        </p:blipFill>
        <p:spPr bwMode="auto">
          <a:xfrm>
            <a:off x="899592" y="3573016"/>
            <a:ext cx="2736304" cy="2952328"/>
          </a:xfrm>
          <a:prstGeom prst="teardrop">
            <a:avLst/>
          </a:prstGeom>
          <a:noFill/>
          <a:ln>
            <a:solidFill>
              <a:srgbClr val="FFFF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" name="Picture 3" descr="C:\Documents and Settings\Admin\Рабочий стол\для света и тени\для света и тени 017.jpg"/>
          <p:cNvPicPr>
            <a:picLocks noChangeAspect="1" noChangeArrowheads="1"/>
          </p:cNvPicPr>
          <p:nvPr/>
        </p:nvPicPr>
        <p:blipFill>
          <a:blip r:embed="rId5"/>
          <a:srcRect t="27410"/>
          <a:stretch>
            <a:fillRect/>
          </a:stretch>
        </p:blipFill>
        <p:spPr bwMode="auto">
          <a:xfrm>
            <a:off x="5220072" y="980728"/>
            <a:ext cx="2808312" cy="3168352"/>
          </a:xfrm>
          <a:prstGeom prst="teardrop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098" name="Picture 2" descr="C:\Documents and Settings\Admin\Рабочий стол\для света и тени\near_far.jpg"/>
          <p:cNvPicPr>
            <a:picLocks noChangeAspect="1" noChangeArrowheads="1"/>
          </p:cNvPicPr>
          <p:nvPr/>
        </p:nvPicPr>
        <p:blipFill>
          <a:blip r:embed="rId2"/>
          <a:srcRect r="50291"/>
          <a:stretch>
            <a:fillRect/>
          </a:stretch>
        </p:blipFill>
        <p:spPr bwMode="auto">
          <a:xfrm>
            <a:off x="323528" y="980728"/>
            <a:ext cx="3836458" cy="26902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C:\Documents and Settings\Admin\Рабочий стол\для света и тени\near_far.jpg"/>
          <p:cNvPicPr>
            <a:picLocks noChangeAspect="1" noChangeArrowheads="1"/>
          </p:cNvPicPr>
          <p:nvPr/>
        </p:nvPicPr>
        <p:blipFill>
          <a:blip r:embed="rId2"/>
          <a:srcRect l="49709" t="3241"/>
          <a:stretch>
            <a:fillRect/>
          </a:stretch>
        </p:blipFill>
        <p:spPr bwMode="auto">
          <a:xfrm>
            <a:off x="4788024" y="2996952"/>
            <a:ext cx="3972754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66CC"/>
            </a:solidFill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5652120" y="260648"/>
            <a:ext cx="30315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Т Е Н И</a:t>
            </a:r>
            <a:endParaRPr lang="ru-RU" sz="5400" b="1" cap="none" spc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73668" y="3861048"/>
            <a:ext cx="20136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Gabriola" pitchFamily="82" charset="0"/>
              </a:rPr>
              <a:t>большие</a:t>
            </a:r>
            <a:endParaRPr lang="ru-RU" sz="5400" b="1" cap="none" spc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Gabriola" pitchFamily="82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86314" y="5661248"/>
            <a:ext cx="40005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66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Gabriola" pitchFamily="82" charset="0"/>
              </a:rPr>
              <a:t>маленькие</a:t>
            </a:r>
            <a:endParaRPr lang="ru-RU" sz="5400" b="1" cap="none" spc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66CC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Gabriola" pitchFamily="82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 rot="3045917">
            <a:off x="4721317" y="822480"/>
            <a:ext cx="559126" cy="1484901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4500" cmpd="dbl">
                <a:solidFill>
                  <a:srgbClr val="0070C0"/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7452320" y="1484784"/>
            <a:ext cx="432048" cy="1440160"/>
          </a:xfrm>
          <a:prstGeom prst="downArrow">
            <a:avLst/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122" name="Picture 2" descr="C:\Documents and Settings\Admin\Рабочий стол\для света и тени\8642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043608" y="0"/>
            <a:ext cx="8100392" cy="3214686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для света и тени 036.jpg"/>
          <p:cNvPicPr>
            <a:picLocks noChangeAspect="1" noChangeArrowheads="1"/>
          </p:cNvPicPr>
          <p:nvPr/>
        </p:nvPicPr>
        <p:blipFill>
          <a:blip r:embed="rId3"/>
          <a:srcRect l="14259" t="2126" r="13397"/>
          <a:stretch>
            <a:fillRect/>
          </a:stretch>
        </p:blipFill>
        <p:spPr bwMode="auto">
          <a:xfrm>
            <a:off x="2843808" y="3284984"/>
            <a:ext cx="4320480" cy="3288259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" name="Picture 2" descr="http://www.playcast.ru/uploads/2016/08/26/19705575.gif"/>
          <p:cNvPicPr>
            <a:picLocks noChangeAspect="1" noChangeArrowheads="1" noCrop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652120" y="404664"/>
            <a:ext cx="2304256" cy="2027746"/>
          </a:xfrm>
          <a:prstGeom prst="ellipse">
            <a:avLst/>
          </a:prstGeom>
          <a:noFill/>
        </p:spPr>
      </p:pic>
      <p:sp>
        <p:nvSpPr>
          <p:cNvPr id="7" name="Стрелка вниз 6"/>
          <p:cNvSpPr/>
          <p:nvPr/>
        </p:nvSpPr>
        <p:spPr>
          <a:xfrm rot="15603430">
            <a:off x="5855210" y="3317507"/>
            <a:ext cx="262512" cy="779083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260648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mtClean="0"/>
              <a:t>     </a:t>
            </a:r>
            <a:r>
              <a:rPr lang="ru-RU" sz="3100" smtClean="0">
                <a:latin typeface="Arial Black" pitchFamily="34" charset="0"/>
              </a:rPr>
              <a:t>Тень</a:t>
            </a:r>
            <a:br>
              <a:rPr lang="ru-RU" sz="3100" smtClean="0">
                <a:latin typeface="Arial Black" pitchFamily="34" charset="0"/>
              </a:rPr>
            </a:br>
            <a:r>
              <a:rPr lang="ru-RU" sz="3100" smtClean="0">
                <a:latin typeface="Arial Black" pitchFamily="34" charset="0"/>
              </a:rPr>
              <a:t> от прозрачных и    непрозрачных предметов</a:t>
            </a:r>
            <a:endParaRPr lang="ru-RU" sz="3100">
              <a:latin typeface="Arial Black" pitchFamily="34" charset="0"/>
            </a:endParaRPr>
          </a:p>
        </p:txBody>
      </p:sp>
      <p:pic>
        <p:nvPicPr>
          <p:cNvPr id="6146" name="Picture 2" descr="C:\Documents and Settings\Admin\Рабочий стол\для света и тени\st1-7_thumb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732240" y="1268761"/>
            <a:ext cx="2108076" cy="1356426"/>
          </a:xfrm>
          <a:prstGeom prst="rect">
            <a:avLst/>
          </a:prstGeom>
          <a:noFill/>
        </p:spPr>
      </p:pic>
      <p:pic>
        <p:nvPicPr>
          <p:cNvPr id="1028" name="Picture 4" descr="D:\для света и тени\987b880d2fe05ec8e47a78e23f43688e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259632" y="1340768"/>
            <a:ext cx="1427050" cy="1427050"/>
          </a:xfrm>
          <a:prstGeom prst="rect">
            <a:avLst/>
          </a:prstGeom>
          <a:noFill/>
        </p:spPr>
      </p:pic>
      <p:pic>
        <p:nvPicPr>
          <p:cNvPr id="4098" name="Picture 2" descr="C:\Documents and Settings\Admin\Рабочий стол\для света и тени\для света и тени 024.jpg"/>
          <p:cNvPicPr>
            <a:picLocks noChangeAspect="1" noChangeArrowheads="1"/>
          </p:cNvPicPr>
          <p:nvPr/>
        </p:nvPicPr>
        <p:blipFill>
          <a:blip r:embed="rId4"/>
          <a:srcRect l="9861" t="1948"/>
          <a:stretch>
            <a:fillRect/>
          </a:stretch>
        </p:blipFill>
        <p:spPr bwMode="auto">
          <a:xfrm>
            <a:off x="2123728" y="2924944"/>
            <a:ext cx="5924224" cy="36253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6.0.26"/>
  <p:tag name="AS_OS" val="Microsoft Windows NT 10.0.17763.0"/>
  <p:tag name="AS_RELEASE_DATE" val="2023.09.14"/>
  <p:tag name="AS_TITLE" val="Aspose.Slides for .NET6"/>
  <p:tag name="AS_VERSION" val="23.9"/>
</p:tagLst>
</file>

<file path=ppt/theme/_rels/theme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r="http://schemas.openxmlformats.org/officeDocument/2006/relationships"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Gill Sans MT"/>
        <a:cs typeface="Arial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Gill Sans MT"/>
        <a:cs typeface="Arial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Template>Solstice</Template>
  <Company/>
  <PresentationFormat>On-screen Show (4:3)</PresentationFormat>
  <Paragraphs>15</Paragraphs>
  <Slides>12</Slides>
  <Notes>0</Notes>
  <TotalTime>263</TotalTime>
  <HiddenSlides>0</HiddenSlides>
  <MMClips>0</MMClips>
  <ScaleCrop>0</ScaleCrop>
  <HeadingPairs>
    <vt:vector baseType="variant" size="6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baseType="lpstr" size="19">
      <vt:lpstr>Arial</vt:lpstr>
      <vt:lpstr>Gill Sans MT</vt:lpstr>
      <vt:lpstr>Wingdings 2</vt:lpstr>
      <vt:lpstr>Verdana</vt:lpstr>
      <vt:lpstr>Arial Black</vt:lpstr>
      <vt:lpstr>Gabriola</vt:lpstr>
      <vt:lpstr>Солнцестояние</vt:lpstr>
      <vt:lpstr>Познавательно - исследовательская  работа «С В Е Т   и   Т Е Н Ь»</vt:lpstr>
      <vt:lpstr>Без света может быть тень?</vt:lpstr>
      <vt:lpstr>Наблюдение за тенью</vt:lpstr>
      <vt:lpstr>PowerPoint Presentation</vt:lpstr>
      <vt:lpstr>Свет движется прямолинейно</vt:lpstr>
      <vt:lpstr>Образование  тени</vt:lpstr>
      <vt:lpstr>PowerPoint Presentation</vt:lpstr>
      <vt:lpstr>PowerPoint Presentation</vt:lpstr>
      <vt:lpstr>     Тень от прозрачных и    непрозрачных предметов</vt:lpstr>
      <vt:lpstr>Солнечные  часы</vt:lpstr>
      <vt:lpstr>Без  света         нет  тени</vt:lpstr>
      <vt:lpstr>PowerPoint Presentation</vt:lpstr>
    </vt:vector>
  </TitlesOfParts>
  <LinksUpToDate>0</LinksUpToDate>
  <SharedDoc>0</SharedDoc>
  <HyperlinksChanged>0</HyperlinksChanged>
  <Application>Aspose.Slides for .NET</Application>
  <AppVersion>23.0900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cp:lastModifiedBy>User1</cp:lastModifiedBy>
  <cp:revision>30</cp:revision>
  <dcterms:modified xsi:type="dcterms:W3CDTF">2024-02-28T17:07:26Z</dcterms:modified>
</cp:coreProperties>
</file>