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60" r:id="rId5"/>
    <p:sldId id="298" r:id="rId6"/>
    <p:sldId id="293" r:id="rId7"/>
    <p:sldId id="295" r:id="rId8"/>
    <p:sldId id="294" r:id="rId9"/>
    <p:sldId id="296" r:id="rId10"/>
    <p:sldId id="300" r:id="rId11"/>
    <p:sldId id="297" r:id="rId12"/>
    <p:sldId id="299" r:id="rId13"/>
    <p:sldId id="292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2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2" autoAdjust="0"/>
    <p:restoredTop sz="94660"/>
  </p:normalViewPr>
  <p:slideViewPr>
    <p:cSldViewPr snapToGrid="0">
      <p:cViewPr>
        <p:scale>
          <a:sx n="70" d="100"/>
          <a:sy n="70" d="100"/>
        </p:scale>
        <p:origin x="-142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859A-4693-44B7-8C50-8054E171A742}" type="datetimeFigureOut">
              <a:rPr lang="ru-RU" smtClean="0"/>
              <a:pPr/>
              <a:t>27.02.2024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1F9A-FAFC-41C0-BF61-B49D36733E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289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859A-4693-44B7-8C50-8054E171A742}" type="datetimeFigureOut">
              <a:rPr lang="ru-RU" smtClean="0"/>
              <a:pPr/>
              <a:t>27.02.2024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1F9A-FAFC-41C0-BF61-B49D36733E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94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859A-4693-44B7-8C50-8054E171A742}" type="datetimeFigureOut">
              <a:rPr lang="ru-RU" smtClean="0"/>
              <a:pPr/>
              <a:t>27.02.2024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1F9A-FAFC-41C0-BF61-B49D36733E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406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859A-4693-44B7-8C50-8054E171A742}" type="datetimeFigureOut">
              <a:rPr lang="ru-RU" smtClean="0"/>
              <a:pPr/>
              <a:t>27.02.2024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1F9A-FAFC-41C0-BF61-B49D36733E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377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859A-4693-44B7-8C50-8054E171A742}" type="datetimeFigureOut">
              <a:rPr lang="ru-RU" smtClean="0"/>
              <a:pPr/>
              <a:t>27.02.2024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1F9A-FAFC-41C0-BF61-B49D36733E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07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859A-4693-44B7-8C50-8054E171A742}" type="datetimeFigureOut">
              <a:rPr lang="ru-RU" smtClean="0"/>
              <a:pPr/>
              <a:t>27.02.2024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1F9A-FAFC-41C0-BF61-B49D36733E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386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859A-4693-44B7-8C50-8054E171A742}" type="datetimeFigureOut">
              <a:rPr lang="ru-RU" smtClean="0"/>
              <a:pPr/>
              <a:t>27.02.2024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1F9A-FAFC-41C0-BF61-B49D36733E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833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859A-4693-44B7-8C50-8054E171A742}" type="datetimeFigureOut">
              <a:rPr lang="ru-RU" smtClean="0"/>
              <a:pPr/>
              <a:t>27.02.2024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1F9A-FAFC-41C0-BF61-B49D36733E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255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859A-4693-44B7-8C50-8054E171A742}" type="datetimeFigureOut">
              <a:rPr lang="ru-RU" smtClean="0"/>
              <a:pPr/>
              <a:t>27.02.2024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1F9A-FAFC-41C0-BF61-B49D36733E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2232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859A-4693-44B7-8C50-8054E171A742}" type="datetimeFigureOut">
              <a:rPr lang="ru-RU" smtClean="0"/>
              <a:pPr/>
              <a:t>27.02.2024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1F9A-FAFC-41C0-BF61-B49D36733E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7611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6859A-4693-44B7-8C50-8054E171A742}" type="datetimeFigureOut">
              <a:rPr lang="ru-RU" smtClean="0"/>
              <a:pPr/>
              <a:t>27.02.2024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1F9A-FAFC-41C0-BF61-B49D36733E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74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6859A-4693-44B7-8C50-8054E171A742}" type="datetimeFigureOut">
              <a:rPr lang="ru-RU" smtClean="0"/>
              <a:pPr/>
              <a:t>27.02.2024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1F9A-FAFC-41C0-BF61-B49D36733E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56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2880" y="156754"/>
            <a:ext cx="86345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дошкольное  образовательное  учреждение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Новосёловский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«Росинка» № 24</a:t>
            </a:r>
            <a:r>
              <a:rPr lang="ru-RU" sz="2100" b="1" i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 </a:t>
            </a:r>
            <a:br>
              <a:rPr lang="ru-RU" sz="2100" b="1" i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endParaRPr lang="ru-RU" sz="2100" b="1" i="1" dirty="0">
              <a:ln w="12700">
                <a:solidFill>
                  <a:schemeClr val="accent1"/>
                </a:solidFill>
                <a:prstDash val="solid"/>
              </a:ln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56914" y="5283447"/>
            <a:ext cx="2717074" cy="66890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defTabSz="342900">
              <a:spcBef>
                <a:spcPct val="20000"/>
              </a:spcBef>
              <a:spcAft>
                <a:spcPts val="75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342900">
              <a:spcBef>
                <a:spcPct val="20000"/>
              </a:spcBef>
              <a:spcAft>
                <a:spcPts val="75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Фокина Татьяна Ивановна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618411" y="6021977"/>
            <a:ext cx="1737360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Новосёлово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г.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8" descr="http://detsad-60.ru/sites/default/files/field/image/orig_f6cde2b6dd3471eb900df77d174379ef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1258" y="3272558"/>
            <a:ext cx="3323512" cy="26985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05392" y="1297242"/>
            <a:ext cx="77854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-нетрадиционные формы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pPr algn="ctr"/>
            <a:r>
              <a:rPr lang="ru-RU" sz="135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камешков «</a:t>
            </a:r>
            <a:r>
              <a:rPr lang="ru-RU" sz="3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3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развитии познавательных процессов у детей </a:t>
            </a:r>
            <a:r>
              <a:rPr 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возраста»</a:t>
            </a:r>
            <a:endParaRPr lang="ru-RU" sz="3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37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240208_093030_447@-27968244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496570" y="1548130"/>
            <a:ext cx="5684520" cy="3868420"/>
          </a:xfrm>
          <a:prstGeom prst="ellipse">
            <a:avLst/>
          </a:prstGeom>
          <a:ln w="190500" cap="rnd">
            <a:solidFill>
              <a:schemeClr val="accent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G_20240208_105803_251@-166693247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21530" y="609600"/>
            <a:ext cx="3912870" cy="5745480"/>
          </a:xfrm>
          <a:prstGeom prst="ellipse">
            <a:avLst/>
          </a:prstGeom>
          <a:ln w="190500" cap="rnd">
            <a:solidFill>
              <a:schemeClr val="accent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422306"/>
            <a:ext cx="81063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сенсорных представлений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4237" y="2121776"/>
            <a:ext cx="2172808" cy="35112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9227" y="1277007"/>
            <a:ext cx="2916621" cy="21424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121776"/>
            <a:ext cx="2392416" cy="3189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0734" y="3737001"/>
            <a:ext cx="2080618" cy="2774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8993" y="135973"/>
            <a:ext cx="70471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Речевое развитие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240208_112315_944@42248331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73313" y="1053835"/>
            <a:ext cx="3518545" cy="2453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240209_100437_522@-87688606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3199" y="3790164"/>
            <a:ext cx="2347252" cy="2804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8342" y="3807725"/>
            <a:ext cx="2374711" cy="2786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198951" y="4094865"/>
            <a:ext cx="2814659" cy="21842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2732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840" y="227038"/>
            <a:ext cx="74000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Сенсорная коробка с камешками «</a:t>
            </a:r>
            <a:r>
              <a:rPr lang="ru-RU" sz="2000" b="1" dirty="0" err="1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sz="2000" b="1" dirty="0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» – является хорошим релаксатором, настраивает на интересную увлекательную игру</a:t>
            </a:r>
            <a:endParaRPr lang="ru-RU" sz="2000" b="1" dirty="0">
              <a:solidFill>
                <a:srgbClr val="51237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75056" y="1398145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Говорим и отдыхаем, 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Камешки перебираем, 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Разные - </a:t>
            </a:r>
            <a:r>
              <a:rPr lang="ru-RU" b="1" dirty="0" err="1" smtClean="0">
                <a:latin typeface="Monotype Corsiva" pitchFamily="66" charset="0"/>
              </a:rPr>
              <a:t>разные</a:t>
            </a:r>
            <a:r>
              <a:rPr lang="ru-RU" b="1" dirty="0" smtClean="0">
                <a:latin typeface="Monotype Corsiva" pitchFamily="66" charset="0"/>
              </a:rPr>
              <a:t>: 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err="1" smtClean="0">
                <a:latin typeface="Monotype Corsiva" pitchFamily="66" charset="0"/>
              </a:rPr>
              <a:t>Голубые</a:t>
            </a:r>
            <a:r>
              <a:rPr lang="ru-RU" b="1" dirty="0" smtClean="0">
                <a:latin typeface="Monotype Corsiva" pitchFamily="66" charset="0"/>
              </a:rPr>
              <a:t>, красные, 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Желтые, зеленые, 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Легкие, тяжелые. 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Раз, два, три, четыре, пять, 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Будем камешки считать, 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Будем камешки считать 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И цвета запоминать.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 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Громко четко говорим,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 Говорим и не спешим, 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камешки в руках сжимаем, </a:t>
            </a:r>
            <a:endParaRPr lang="en-US" b="1" dirty="0" smtClean="0">
              <a:latin typeface="Monotype Corsiva" pitchFamily="66" charset="0"/>
            </a:endParaRPr>
          </a:p>
          <a:p>
            <a:pPr algn="ctr"/>
            <a:r>
              <a:rPr lang="ru-RU" b="1" dirty="0" smtClean="0">
                <a:latin typeface="Monotype Corsiva" pitchFamily="66" charset="0"/>
              </a:rPr>
              <a:t>до пяти с тобой считаем.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Рисунок 3" descr="IMG_20240208_105343_014@3500496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9116" y="1498861"/>
            <a:ext cx="3324271" cy="4965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6865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137" y="492374"/>
            <a:ext cx="83387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«Недостаточно только получить знания; надо найти им приложение. Недостаточно только желать; надо делать!»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Иоганн Вольфганг Гёте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0626" y="4053385"/>
            <a:ext cx="76018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Appetite" pitchFamily="2" charset="0"/>
              </a:rPr>
              <a:t>Спасибо за внимание</a:t>
            </a:r>
            <a:endParaRPr lang="ru-RU" sz="5400" dirty="0">
              <a:solidFill>
                <a:srgbClr val="FF0000"/>
              </a:solidFill>
              <a:latin typeface="Appetit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25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56dd26aa7b630_bezymyannyy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2307" y="4920105"/>
            <a:ext cx="2744163" cy="15586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3556169" y="375139"/>
            <a:ext cx="527538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sz="2400" b="1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– далекий потомок глиняных шариков, которые многие тысячи лет назад служили игрушками для древних людей. </a:t>
            </a:r>
          </a:p>
          <a:p>
            <a:pPr algn="ctr"/>
            <a:r>
              <a:rPr lang="ru-RU" sz="2400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Шарики получили свое название от английского «</a:t>
            </a:r>
            <a:r>
              <a:rPr lang="ru-RU" sz="2400" dirty="0" err="1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marbls</a:t>
            </a:r>
            <a:r>
              <a:rPr lang="ru-RU" sz="2400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» (то есть мраморные). </a:t>
            </a:r>
          </a:p>
          <a:p>
            <a:pPr algn="ctr"/>
            <a:r>
              <a:rPr lang="ru-RU" sz="2400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Они имеют разнообразную цветовую гамму и форму. </a:t>
            </a:r>
            <a:endParaRPr lang="ru-RU" sz="2400" dirty="0" smtClean="0">
              <a:solidFill>
                <a:srgbClr val="51237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Камешки-кабошоны (в переводе «шляпка от гвоздя») удобны в применении, они не перекатываются.</a:t>
            </a:r>
          </a:p>
          <a:p>
            <a:pPr algn="ctr"/>
            <a:endParaRPr lang="ru-RU" b="1" dirty="0">
              <a:solidFill>
                <a:srgbClr val="51237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620" y="762000"/>
            <a:ext cx="3186482" cy="23889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430" y="4038600"/>
            <a:ext cx="3136387" cy="23522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3200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0985" y="604970"/>
            <a:ext cx="8018584" cy="126188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7715" y="1281212"/>
            <a:ext cx="8436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12373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Использование нетрадиционных форм работы для </a:t>
            </a:r>
            <a:r>
              <a:rPr lang="ru-RU" sz="2400" b="1" dirty="0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всестороннего развития детей дошкольного возраста</a:t>
            </a:r>
            <a:r>
              <a:rPr lang="ru-RU" sz="2400" b="1" dirty="0" smtClean="0">
                <a:solidFill>
                  <a:srgbClr val="512373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, с помощью камешков «</a:t>
            </a:r>
            <a:r>
              <a:rPr lang="ru-RU" sz="2400" b="1" dirty="0" err="1" smtClean="0">
                <a:solidFill>
                  <a:srgbClr val="512373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Марблс</a:t>
            </a:r>
            <a:r>
              <a:rPr lang="ru-RU" sz="2400" b="1" dirty="0" smtClean="0">
                <a:solidFill>
                  <a:srgbClr val="512373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»</a:t>
            </a:r>
          </a:p>
        </p:txBody>
      </p:sp>
      <p:pic>
        <p:nvPicPr>
          <p:cNvPr id="6" name="Рисунок 5" descr="IMG_20240201_072011_443@-196130874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839684" y="2560861"/>
            <a:ext cx="5192488" cy="38943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661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943" y="235131"/>
            <a:ext cx="8447315" cy="636161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3075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indent="0" algn="ctr">
              <a:buNone/>
            </a:pPr>
            <a:r>
              <a:rPr lang="ru-RU" sz="675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75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675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675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решению целого ряда задач:</a:t>
            </a:r>
          </a:p>
          <a:p>
            <a:r>
              <a:rPr lang="ru-RU" sz="5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мелкую моторику рук, точность и продуктивность движений; </a:t>
            </a:r>
          </a:p>
          <a:p>
            <a:r>
              <a:rPr lang="ru-RU" sz="5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</a:t>
            </a:r>
            <a:r>
              <a:rPr lang="ru-RU" sz="5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сенсорику, обследовательские действия; </a:t>
            </a:r>
          </a:p>
          <a:p>
            <a:r>
              <a:rPr lang="ru-RU" sz="5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расширяют представления об окружающей действительности и словарный запас;</a:t>
            </a:r>
          </a:p>
          <a:p>
            <a:r>
              <a:rPr lang="ru-RU" sz="5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формируют готовность к обучению грамоте (упражнение в звукобуквенном разборе слова, закрепление правильного образа буквы)</a:t>
            </a:r>
          </a:p>
          <a:p>
            <a:r>
              <a:rPr lang="ru-RU" sz="5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закреплению понятий величины, формы, цвета, количества; </a:t>
            </a:r>
          </a:p>
          <a:p>
            <a:r>
              <a:rPr lang="ru-RU" sz="5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умения сравнивать, классифицировать, группировать, чередовать по признаку, анализировать; </a:t>
            </a:r>
          </a:p>
          <a:p>
            <a:r>
              <a:rPr lang="ru-RU" sz="5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навыки порядкового и количественного счета;</a:t>
            </a:r>
          </a:p>
          <a:p>
            <a:r>
              <a:rPr lang="ru-RU" sz="5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развитию ориентировки в пространстве, на листе бумаги;</a:t>
            </a:r>
          </a:p>
          <a:p>
            <a:r>
              <a:rPr lang="ru-RU" sz="5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развивают чувство ритма, цвета, композиции; </a:t>
            </a:r>
          </a:p>
          <a:p>
            <a:r>
              <a:rPr lang="ru-RU" sz="5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</a:t>
            </a:r>
            <a:r>
              <a:rPr lang="ru-RU" sz="5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воображения и творчества; </a:t>
            </a:r>
          </a:p>
          <a:p>
            <a:r>
              <a:rPr lang="ru-RU" sz="5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развитию самостоятельности и инициативности ребенка</a:t>
            </a:r>
            <a:r>
              <a:rPr lang="ru-RU" sz="5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5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5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06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6386" y="236539"/>
            <a:ext cx="75989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5309" y="616640"/>
            <a:ext cx="4997669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Какими бывают камни»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Определение размера»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Рассматривание камней через лупу»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Определение веса»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Определение температуры» </a:t>
            </a:r>
          </a:p>
        </p:txBody>
      </p:sp>
      <p:pic>
        <p:nvPicPr>
          <p:cNvPr id="6" name="Рисунок 5" descr="IMG_20240209_071044_972@92584814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4100" y="2108200"/>
            <a:ext cx="4838700" cy="4254500"/>
          </a:xfrm>
          <a:prstGeom prst="ellipse">
            <a:avLst/>
          </a:prstGeom>
          <a:ln w="190500" cap="rnd">
            <a:solidFill>
              <a:schemeClr val="accent1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5396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1658" y="267405"/>
            <a:ext cx="84464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Использование в работе с детьми шариков </a:t>
            </a:r>
            <a:r>
              <a:rPr lang="ru-RU" sz="2000" b="1" dirty="0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Марблс</a:t>
            </a:r>
            <a:r>
              <a:rPr lang="ru-RU" sz="2000" b="1" dirty="0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b="1" dirty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и камешков –кабошонов успешно развивает фантазию и творчество воспитанников. Легко изготовить и украсить поделки.</a:t>
            </a:r>
          </a:p>
        </p:txBody>
      </p:sp>
      <p:pic>
        <p:nvPicPr>
          <p:cNvPr id="3" name="Рисунок 2" descr="IMG_20240208_104628_471@-150517883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268011" y="2418629"/>
            <a:ext cx="2585697" cy="2446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40208_105034_720@177748896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6132952" y="2354011"/>
            <a:ext cx="2513523" cy="2485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40208_104858_753@121344500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3302546" y="1709963"/>
            <a:ext cx="2290786" cy="2112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240208_090704_634@-96239062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3266010" y="4619448"/>
            <a:ext cx="2381883" cy="1627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1519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0717" y="336034"/>
            <a:ext cx="879716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развития </a:t>
            </a:r>
            <a:endParaRPr lang="en-US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 способностей</a:t>
            </a:r>
          </a:p>
          <a:p>
            <a:pPr algn="ctr"/>
            <a:r>
              <a:rPr lang="ru-RU" sz="2000" b="1" dirty="0" smtClean="0">
                <a:solidFill>
                  <a:srgbClr val="512373"/>
                </a:solidFill>
                <a:latin typeface="Times New Roman" pitchFamily="18" charset="0"/>
                <a:cs typeface="Times New Roman" pitchFamily="18" charset="0"/>
              </a:rPr>
              <a:t>Выкладывание геометрических фигур, цифр, состав числа.</a:t>
            </a:r>
            <a:endParaRPr lang="ru-RU" sz="2000" b="1" dirty="0">
              <a:solidFill>
                <a:srgbClr val="51237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240208_143418_098@179121815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79751" y="2265420"/>
            <a:ext cx="2206319" cy="1636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40208_141658_486@6726345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7400" y="1917700"/>
            <a:ext cx="2806700" cy="19847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240208_112216_561@121142052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2865" y="4655801"/>
            <a:ext cx="2755900" cy="1959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240208_150516_508@-148155398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96403" y="4639669"/>
            <a:ext cx="2870200" cy="19751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_20240208_161426_443@-82304110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0856" y="1917700"/>
            <a:ext cx="1829958" cy="2525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76300" y="528934"/>
            <a:ext cx="723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«Лабиринт»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291" y="1308976"/>
            <a:ext cx="3094676" cy="22387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5788" y="4045747"/>
            <a:ext cx="2635212" cy="25542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40209_080422_778@-15100602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4880381" y="3943111"/>
            <a:ext cx="2494740" cy="27558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240209_072917_889@67197235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11801" y="1261236"/>
            <a:ext cx="2806699" cy="2396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3545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2869" y="47324"/>
            <a:ext cx="6889531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Выкладывание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последовательности,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орожек.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5149" y="3772716"/>
            <a:ext cx="2429744" cy="2551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40209_080106_937@6262444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8301" y="1295400"/>
            <a:ext cx="2768600" cy="20308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240209_075459_963@-212221598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411" y="1397000"/>
            <a:ext cx="2782589" cy="2006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240209_081217_689@-183176311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21050" y="4000500"/>
            <a:ext cx="2733038" cy="2247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240209_080733_657@9842101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440894" y="3920693"/>
            <a:ext cx="2563091" cy="24987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1622</TotalTime>
  <Words>430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 башаева</dc:creator>
  <cp:lastModifiedBy>Анна Баранова</cp:lastModifiedBy>
  <cp:revision>85</cp:revision>
  <dcterms:created xsi:type="dcterms:W3CDTF">2019-04-06T19:20:13Z</dcterms:created>
  <dcterms:modified xsi:type="dcterms:W3CDTF">2024-02-27T12:26:19Z</dcterms:modified>
</cp:coreProperties>
</file>