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5" r:id="rId9"/>
    <p:sldId id="263" r:id="rId10"/>
    <p:sldId id="266" r:id="rId11"/>
    <p:sldId id="268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053" autoAdjust="0"/>
  </p:normalViewPr>
  <p:slideViewPr>
    <p:cSldViewPr>
      <p:cViewPr>
        <p:scale>
          <a:sx n="98" d="100"/>
          <a:sy n="98" d="100"/>
        </p:scale>
        <p:origin x="-192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</a:rPr>
              <a:t>«Роль пальчиковых игр в </a:t>
            </a:r>
            <a:r>
              <a:rPr lang="ru-RU" sz="4000" dirty="0" smtClean="0">
                <a:solidFill>
                  <a:prstClr val="black"/>
                </a:solidFill>
              </a:rPr>
              <a:t>развитии речи детей </a:t>
            </a:r>
            <a:r>
              <a:rPr lang="ru-RU" sz="4000" dirty="0">
                <a:solidFill>
                  <a:prstClr val="black"/>
                </a:solidFill>
              </a:rPr>
              <a:t>раннего возраста.»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619672" y="4005064"/>
            <a:ext cx="6048672" cy="2160240"/>
          </a:xfrm>
        </p:spPr>
        <p:txBody>
          <a:bodyPr>
            <a:normAutofit fontScale="92500"/>
          </a:bodyPr>
          <a:lstStyle/>
          <a:p>
            <a:pPr lvl="0">
              <a:spcBef>
                <a:spcPts val="770"/>
              </a:spcBef>
            </a:pPr>
            <a:r>
              <a:rPr lang="ru-RU" sz="2700" b="1" dirty="0">
                <a:solidFill>
                  <a:srgbClr val="898989"/>
                </a:solidFill>
                <a:ea typeface="Times New Roman"/>
              </a:rPr>
              <a:t>Подготовила: воспитатель </a:t>
            </a:r>
            <a:r>
              <a:rPr lang="ru-RU" sz="2700" b="1" dirty="0" smtClean="0">
                <a:solidFill>
                  <a:srgbClr val="898989"/>
                </a:solidFill>
                <a:ea typeface="Times New Roman"/>
              </a:rPr>
              <a:t>МАОУ ДОД детский сад «Сказка» корпус «Искорка» Ананьева Екатерина Владимировна.</a:t>
            </a:r>
            <a:endParaRPr lang="ru-RU" sz="15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pPr lvl="0">
              <a:spcBef>
                <a:spcPts val="770"/>
              </a:spcBef>
            </a:pPr>
            <a:r>
              <a:rPr lang="ru-RU" sz="2700" b="1" dirty="0" smtClean="0">
                <a:solidFill>
                  <a:srgbClr val="898989"/>
                </a:solidFill>
                <a:ea typeface="Times New Roman"/>
              </a:rPr>
              <a:t>2023г</a:t>
            </a:r>
            <a:r>
              <a:rPr lang="ru-RU" sz="3700" b="1" dirty="0">
                <a:solidFill>
                  <a:srgbClr val="898989"/>
                </a:solidFill>
                <a:ea typeface="Times New Roman"/>
              </a:rPr>
              <a:t>.</a:t>
            </a:r>
            <a:endParaRPr lang="ru-RU" sz="1500" dirty="0">
              <a:solidFill>
                <a:prstClr val="black">
                  <a:tint val="75000"/>
                </a:prstClr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23866">
            <a:off x="478098" y="5269989"/>
            <a:ext cx="1299681" cy="1145979"/>
          </a:xfrm>
          <a:prstGeom prst="rect">
            <a:avLst/>
          </a:prstGeom>
        </p:spPr>
      </p:pic>
      <p:pic>
        <p:nvPicPr>
          <p:cNvPr id="13314" name="Picture 2" descr="Веселые пальчики картинки для детей (43 фото) » Юмор, позитив и много  смешных карти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0"/>
            <a:ext cx="6696744" cy="234888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9771">
            <a:off x="7102833" y="5269990"/>
            <a:ext cx="1299681" cy="114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2584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10027"/>
            <a:ext cx="4248472" cy="62873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10027"/>
            <a:ext cx="4176464" cy="628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7219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7647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Кинезиологические</a:t>
            </a:r>
            <a:r>
              <a:rPr lang="ru-RU" dirty="0" smtClean="0"/>
              <a:t>  упражнения.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836712"/>
            <a:ext cx="4464496" cy="6021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836712"/>
            <a:ext cx="4572000" cy="6021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296992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7" name="Picture 13" descr="C:\Users\ananev\Desktop\сад\к пед. совету\IMG20240222104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3096344" cy="2322258"/>
          </a:xfrm>
          <a:prstGeom prst="rect">
            <a:avLst/>
          </a:prstGeom>
          <a:noFill/>
        </p:spPr>
      </p:pic>
      <p:pic>
        <p:nvPicPr>
          <p:cNvPr id="26638" name="Picture 14" descr="C:\Users\ananev\Desktop\сад\к пед. совету\IMG20240222105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764704"/>
            <a:ext cx="2160240" cy="2880321"/>
          </a:xfrm>
          <a:prstGeom prst="rect">
            <a:avLst/>
          </a:prstGeom>
          <a:noFill/>
        </p:spPr>
      </p:pic>
      <p:pic>
        <p:nvPicPr>
          <p:cNvPr id="26639" name="Picture 15" descr="C:\Users\ananev\Desktop\сад\к пед. совету\IMG202402221052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052736"/>
            <a:ext cx="2160240" cy="2880320"/>
          </a:xfrm>
          <a:prstGeom prst="rect">
            <a:avLst/>
          </a:prstGeom>
          <a:noFill/>
        </p:spPr>
      </p:pic>
      <p:pic>
        <p:nvPicPr>
          <p:cNvPr id="26640" name="Picture 16" descr="C:\Users\ananev\Desktop\сад\к пед. совету\IMG202402221058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3284984"/>
            <a:ext cx="2538282" cy="3384376"/>
          </a:xfrm>
          <a:prstGeom prst="rect">
            <a:avLst/>
          </a:prstGeom>
          <a:noFill/>
        </p:spPr>
      </p:pic>
      <p:pic>
        <p:nvPicPr>
          <p:cNvPr id="26642" name="Picture 18" descr="C:\Users\ananev\Desktop\сад\к пед. совету\IMG202402221059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3967369"/>
            <a:ext cx="2167973" cy="2890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Играйте с пользой и </a:t>
            </a:r>
            <a:br>
              <a:rPr lang="ru-RU" sz="3600" dirty="0" smtClean="0"/>
            </a:br>
            <a:r>
              <a:rPr lang="ru-RU" sz="3600" dirty="0" smtClean="0"/>
              <a:t>удовольствием!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H="1" flipV="1">
            <a:off x="395536" y="260649"/>
            <a:ext cx="1546251" cy="11521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H="1" flipV="1">
            <a:off x="7380312" y="260648"/>
            <a:ext cx="1296144" cy="1080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914" y="1529766"/>
            <a:ext cx="8299084" cy="499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347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4152"/>
            <a:ext cx="8568952" cy="178621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200" dirty="0" smtClean="0">
                <a:solidFill>
                  <a:prstClr val="black"/>
                </a:solidFill>
              </a:rPr>
              <a:t>«Ум ребёнка находиться на кончиках пальцев.»</a:t>
            </a: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r>
              <a:rPr lang="ru-RU" sz="1800" dirty="0" smtClean="0">
                <a:solidFill>
                  <a:prstClr val="black"/>
                </a:solidFill>
              </a:rPr>
              <a:t/>
            </a:r>
            <a:br>
              <a:rPr lang="ru-RU" sz="1800" dirty="0" smtClean="0">
                <a:solidFill>
                  <a:prstClr val="black"/>
                </a:solidFill>
              </a:rPr>
            </a:br>
            <a:r>
              <a:rPr lang="ru-RU" sz="1800" dirty="0" smtClean="0">
                <a:solidFill>
                  <a:prstClr val="black"/>
                </a:solidFill>
              </a:rPr>
              <a:t>В.А. Сухомлинский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4328" y="836712"/>
            <a:ext cx="1296144" cy="1152128"/>
          </a:xfrm>
          <a:prstGeom prst="rect">
            <a:avLst/>
          </a:prstGeom>
        </p:spPr>
      </p:pic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611560" y="1900362"/>
            <a:ext cx="7920880" cy="4536504"/>
          </a:xfrm>
          <a:prstGeom prst="snip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49580" algn="just">
              <a:spcAft>
                <a:spcPts val="600"/>
              </a:spcAft>
            </a:pPr>
            <a:r>
              <a:rPr lang="ru-RU" sz="1600" b="1" dirty="0">
                <a:solidFill>
                  <a:srgbClr val="1B1C2A"/>
                </a:solidFill>
                <a:latin typeface="Times New Roman"/>
                <a:ea typeface="Times New Roman"/>
              </a:rPr>
              <a:t>Цель: </a:t>
            </a:r>
            <a:endParaRPr lang="ru-RU" sz="1600" b="1" dirty="0">
              <a:latin typeface="Times New Roman"/>
              <a:ea typeface="Times New Roman"/>
            </a:endParaRPr>
          </a:p>
          <a:p>
            <a:pPr marL="449580" algn="just">
              <a:spcAft>
                <a:spcPts val="600"/>
              </a:spcAft>
            </a:pPr>
            <a:r>
              <a:rPr lang="ru-RU" sz="1600" i="1" dirty="0" smtClean="0">
                <a:solidFill>
                  <a:srgbClr val="1B1C2A"/>
                </a:solidFill>
                <a:latin typeface="Times New Roman"/>
                <a:ea typeface="Times New Roman"/>
              </a:rPr>
              <a:t>Формировать умения согласовывать речь и движения, способствовать развитию координации и мелкой моторики.</a:t>
            </a:r>
            <a:endParaRPr lang="ru-RU" sz="1600" i="1" dirty="0">
              <a:latin typeface="Times New Roman"/>
              <a:ea typeface="Times New Roman"/>
            </a:endParaRPr>
          </a:p>
          <a:p>
            <a:pPr marL="449580" algn="just">
              <a:spcAft>
                <a:spcPts val="600"/>
              </a:spcAft>
            </a:pPr>
            <a:r>
              <a:rPr lang="ru-RU" sz="1600" b="1" dirty="0">
                <a:solidFill>
                  <a:srgbClr val="1B1C2A"/>
                </a:solidFill>
                <a:latin typeface="Times New Roman"/>
                <a:ea typeface="Times New Roman"/>
              </a:rPr>
              <a:t>Задачи: 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ru-RU" sz="1600" b="1" dirty="0" smtClean="0">
                <a:solidFill>
                  <a:srgbClr val="1B1C2A"/>
                </a:solidFill>
                <a:latin typeface="Times New Roman"/>
                <a:ea typeface="Times New Roman"/>
              </a:rPr>
              <a:t>.  </a:t>
            </a:r>
            <a:r>
              <a:rPr lang="ru-RU" sz="1600" dirty="0" smtClean="0">
                <a:solidFill>
                  <a:srgbClr val="1B1C2A"/>
                </a:solidFill>
                <a:latin typeface="Times New Roman"/>
                <a:ea typeface="Times New Roman"/>
              </a:rPr>
              <a:t>Совершенствовать тактильную чувствительность; (игры с твёрдыми, сыпучими, жидкими материалами, хождение пальчиками по гладкой и шершавой поверхности, исследование тканей, дерева, меха, природного материала).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ru-RU" sz="1600" b="1" dirty="0" smtClean="0">
                <a:solidFill>
                  <a:srgbClr val="1B1C2A"/>
                </a:solidFill>
                <a:latin typeface="Times New Roman"/>
                <a:ea typeface="Times New Roman"/>
              </a:rPr>
              <a:t>. </a:t>
            </a:r>
            <a:r>
              <a:rPr lang="ru-RU" sz="1600" dirty="0">
                <a:solidFill>
                  <a:srgbClr val="1B1C2A"/>
                </a:solidFill>
                <a:latin typeface="Times New Roman"/>
                <a:ea typeface="Times New Roman"/>
              </a:rPr>
              <a:t>Способствовать развитию мыслительных функций, памяти, внимания, любознательности.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ru-RU" sz="1600" b="1" dirty="0">
                <a:solidFill>
                  <a:srgbClr val="1B1C2A"/>
                </a:solidFill>
                <a:latin typeface="Times New Roman"/>
                <a:ea typeface="Times New Roman"/>
              </a:rPr>
              <a:t>. </a:t>
            </a:r>
            <a:r>
              <a:rPr lang="ru-RU" sz="1600" dirty="0">
                <a:solidFill>
                  <a:srgbClr val="1B1C2A"/>
                </a:solidFill>
                <a:latin typeface="Times New Roman"/>
                <a:ea typeface="Times New Roman"/>
              </a:rPr>
              <a:t>Способствовать развитию речи; обогащению и активизации словаря; заучиванию коротких текстов,  (</a:t>
            </a:r>
            <a:r>
              <a:rPr lang="ru-RU" sz="1600" dirty="0" err="1">
                <a:solidFill>
                  <a:srgbClr val="1B1C2A"/>
                </a:solidFill>
                <a:latin typeface="Times New Roman"/>
                <a:ea typeface="Times New Roman"/>
              </a:rPr>
              <a:t>потешек</a:t>
            </a:r>
            <a:r>
              <a:rPr lang="ru-RU" sz="1600" dirty="0">
                <a:solidFill>
                  <a:srgbClr val="1B1C2A"/>
                </a:solidFill>
                <a:latin typeface="Times New Roman"/>
                <a:ea typeface="Times New Roman"/>
              </a:rPr>
              <a:t>, прибауток).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ru-RU" sz="1600" b="1" dirty="0" smtClean="0">
                <a:solidFill>
                  <a:srgbClr val="1B1C2A"/>
                </a:solidFill>
                <a:latin typeface="Times New Roman"/>
                <a:ea typeface="Times New Roman"/>
              </a:rPr>
              <a:t>. </a:t>
            </a:r>
            <a:r>
              <a:rPr lang="ru-RU" sz="1600" dirty="0" smtClean="0">
                <a:solidFill>
                  <a:srgbClr val="1B1C2A"/>
                </a:solidFill>
                <a:latin typeface="Times New Roman"/>
                <a:ea typeface="Times New Roman"/>
              </a:rPr>
              <a:t>Способствовать </a:t>
            </a:r>
            <a:r>
              <a:rPr lang="ru-RU" sz="1600" dirty="0">
                <a:solidFill>
                  <a:srgbClr val="1B1C2A"/>
                </a:solidFill>
                <a:latin typeface="Times New Roman"/>
                <a:ea typeface="Times New Roman"/>
              </a:rPr>
              <a:t>развитию эмоциональной отзывчивости, коммуникабельности, установлению  дружелюбных, доверительных отношений с взрослым (воспитателем).</a:t>
            </a:r>
            <a:endParaRPr lang="ru-RU" sz="1600" dirty="0">
              <a:latin typeface="Times New Roman"/>
              <a:ea typeface="Times New Roman"/>
            </a:endParaRPr>
          </a:p>
          <a:p>
            <a:pPr marL="449580" algn="just">
              <a:spcAft>
                <a:spcPts val="60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764704"/>
            <a:ext cx="129614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880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3600" dirty="0">
                <a:solidFill>
                  <a:prstClr val="black"/>
                </a:solidFill>
              </a:rPr>
              <a:t>Развитие мелкой моторики рук детей раннего возраста.</a:t>
            </a:r>
            <a:r>
              <a:rPr lang="ru-RU" sz="4000" dirty="0">
                <a:solidFill>
                  <a:sysClr val="windowText" lastClr="000000"/>
                </a:solidFill>
              </a:rPr>
              <a:t/>
            </a:r>
            <a:br>
              <a:rPr lang="ru-RU" sz="4000" dirty="0">
                <a:solidFill>
                  <a:sysClr val="windowText" lastClr="0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6648" y="1398337"/>
            <a:ext cx="6875712" cy="2093543"/>
          </a:xfrm>
        </p:spPr>
        <p:txBody>
          <a:bodyPr>
            <a:normAutofit/>
          </a:bodyPr>
          <a:lstStyle/>
          <a:p>
            <a:pPr lvl="0" algn="just" fontAlgn="base">
              <a:lnSpc>
                <a:spcPct val="115000"/>
              </a:lnSpc>
              <a:defRPr/>
            </a:pPr>
            <a:r>
              <a:rPr lang="ru-RU" sz="1600" dirty="0" smtClean="0"/>
              <a:t>Пальчиковые и «ладонные» игры необходимы детям с самого раннего возраста. Они становятся мощным стимулом для развития речи, и одним из вариантов радостного, теплого, телесного контакта с воспитателем, так необходимого малышу для его эмоционального развития. Эти игры могут расти вместе с ребенком.</a:t>
            </a:r>
            <a:endParaRPr lang="ru-RU" sz="1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63205">
            <a:off x="7655195" y="697658"/>
            <a:ext cx="1183876" cy="702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93836">
            <a:off x="416638" y="694620"/>
            <a:ext cx="1183876" cy="702520"/>
          </a:xfrm>
          <a:prstGeom prst="rect">
            <a:avLst/>
          </a:prstGeom>
        </p:spPr>
      </p:pic>
      <p:sp>
        <p:nvSpPr>
          <p:cNvPr id="11266" name="AutoShape 2" descr="Пальчиковая гимнастика для детей 3, 4 и 5 лет в стих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Пальчиковая гимнастика для детей 3, 4 и 5 лет в стих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Пальчиковая гимнастика для детей 3, 4 и 5 лет в стих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717032"/>
            <a:ext cx="7198221" cy="2381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872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40674">
            <a:off x="465917" y="192479"/>
            <a:ext cx="1037672" cy="837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31497">
            <a:off x="7972222" y="190791"/>
            <a:ext cx="1037672" cy="837896"/>
          </a:xfrm>
          <a:prstGeom prst="rect">
            <a:avLst/>
          </a:prstGeom>
        </p:spPr>
      </p:pic>
      <p:pic>
        <p:nvPicPr>
          <p:cNvPr id="10242" name="Picture 2" descr="Презентация на тему: &quot;1 Развитие мелкой моторики. Подготовка руки ребёнка к  школе путём графических упражнений. Ум ребенка находится на кончиках его  пальцев В.А.Сухомлинский.&quot;. Скачать бесплатно и без регистраци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980728"/>
            <a:ext cx="7056784" cy="5292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054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prstClr val="black"/>
                </a:solidFill>
              </a:rPr>
              <a:t>«</a:t>
            </a:r>
            <a:r>
              <a:rPr lang="ru-RU" sz="2700" dirty="0">
                <a:solidFill>
                  <a:prstClr val="black"/>
                </a:solidFill>
              </a:rPr>
              <a:t>Ручки ребёнка подготавливают почву</a:t>
            </a:r>
            <a:br>
              <a:rPr lang="ru-RU" sz="2700" dirty="0">
                <a:solidFill>
                  <a:prstClr val="black"/>
                </a:solidFill>
              </a:rPr>
            </a:br>
            <a:r>
              <a:rPr lang="ru-RU" sz="2700" dirty="0">
                <a:solidFill>
                  <a:prstClr val="black"/>
                </a:solidFill>
              </a:rPr>
              <a:t>для  последующего развития </a:t>
            </a:r>
            <a:r>
              <a:rPr lang="ru-RU" sz="2700" dirty="0" smtClean="0">
                <a:solidFill>
                  <a:prstClr val="black"/>
                </a:solidFill>
              </a:rPr>
              <a:t>речи</a:t>
            </a:r>
            <a:r>
              <a:rPr lang="ru-RU" sz="2700" dirty="0">
                <a:solidFill>
                  <a:prstClr val="black"/>
                </a:solidFill>
              </a:rPr>
              <a:t>.» </a:t>
            </a:r>
            <a:br>
              <a:rPr lang="ru-RU" sz="2700" dirty="0">
                <a:solidFill>
                  <a:prstClr val="black"/>
                </a:solidFill>
              </a:rPr>
            </a:br>
            <a:endParaRPr lang="ru-RU" sz="27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775102" y="120930"/>
            <a:ext cx="1045370" cy="9318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95536" y="116632"/>
            <a:ext cx="1045370" cy="931806"/>
          </a:xfrm>
          <a:prstGeom prst="rect">
            <a:avLst/>
          </a:prstGeom>
        </p:spPr>
      </p:pic>
      <p:pic>
        <p:nvPicPr>
          <p:cNvPr id="9218" name="Picture 2" descr="Развитие речи детей дошкольного возраста посредством пальчиковых игр -  дошкольное образование, презентац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3621" y="1124236"/>
            <a:ext cx="6864763" cy="5148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6522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8640"/>
            <a:ext cx="8424936" cy="633670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452320" y="476672"/>
            <a:ext cx="1045370" cy="93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086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900" dirty="0" smtClean="0">
                <a:solidFill>
                  <a:prstClr val="black"/>
                </a:solidFill>
              </a:rPr>
              <a:t>Пальчиковая гимнастика, </a:t>
            </a:r>
            <a:br>
              <a:rPr lang="ru-RU" sz="2900" dirty="0" smtClean="0">
                <a:solidFill>
                  <a:prstClr val="black"/>
                </a:solidFill>
              </a:rPr>
            </a:br>
            <a:r>
              <a:rPr lang="ru-RU" sz="2900" dirty="0" smtClean="0">
                <a:solidFill>
                  <a:prstClr val="black"/>
                </a:solidFill>
              </a:rPr>
              <a:t>со стихотворным сопровождением.</a:t>
            </a:r>
            <a:br>
              <a:rPr lang="ru-RU" sz="2900" dirty="0" smtClean="0">
                <a:solidFill>
                  <a:prstClr val="black"/>
                </a:solidFill>
              </a:rPr>
            </a:br>
            <a:r>
              <a:rPr lang="ru-RU" sz="2900" dirty="0" smtClean="0">
                <a:solidFill>
                  <a:prstClr val="black"/>
                </a:solidFill>
              </a:rPr>
              <a:t>«Ладушки</a:t>
            </a:r>
            <a:r>
              <a:rPr lang="ru-RU" sz="2900" dirty="0">
                <a:solidFill>
                  <a:prstClr val="black"/>
                </a:solidFill>
              </a:rPr>
              <a:t>», «Сорока», </a:t>
            </a:r>
            <a:r>
              <a:rPr lang="ru-RU" sz="2900" dirty="0" smtClean="0">
                <a:solidFill>
                  <a:prstClr val="black"/>
                </a:solidFill>
              </a:rPr>
              <a:t>«</a:t>
            </a:r>
            <a:r>
              <a:rPr lang="ru-RU" sz="2900" dirty="0">
                <a:solidFill>
                  <a:prstClr val="black"/>
                </a:solidFill>
              </a:rPr>
              <a:t>Этот пальчик»</a:t>
            </a:r>
            <a:r>
              <a:rPr lang="ru-RU" sz="3600" dirty="0">
                <a:solidFill>
                  <a:prstClr val="black"/>
                </a:solidFill>
              </a:rPr>
              <a:t/>
            </a:r>
            <a:br>
              <a:rPr lang="ru-RU" sz="36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Это первые игры, с которыми знакомиться ребёнок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950436" flipH="1">
            <a:off x="341510" y="307130"/>
            <a:ext cx="1060472" cy="961264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1916832"/>
            <a:ext cx="4536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1600" kern="0" dirty="0" smtClean="0">
                <a:solidFill>
                  <a:prstClr val="black"/>
                </a:solidFill>
              </a:rPr>
              <a:t>.</a:t>
            </a:r>
            <a:r>
              <a:rPr lang="ru-RU" kern="0" dirty="0" smtClean="0">
                <a:solidFill>
                  <a:prstClr val="black"/>
                </a:solidFill>
              </a:rPr>
              <a:t> </a:t>
            </a:r>
            <a:endParaRPr lang="ru-RU" sz="1600" kern="0" dirty="0">
              <a:solidFill>
                <a:prstClr val="black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844824"/>
            <a:ext cx="4392488" cy="35283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  <a:defRPr/>
            </a:pPr>
            <a:r>
              <a:rPr lang="ru-RU" sz="1600" kern="0" dirty="0">
                <a:solidFill>
                  <a:prstClr val="black"/>
                </a:solidFill>
              </a:rPr>
              <a:t>Они передаются из поколения в поколение не </a:t>
            </a:r>
            <a:r>
              <a:rPr lang="ru-RU" sz="1600" kern="0" dirty="0" smtClean="0">
                <a:solidFill>
                  <a:prstClr val="black"/>
                </a:solidFill>
              </a:rPr>
              <a:t>случайно - </a:t>
            </a:r>
            <a:r>
              <a:rPr lang="ru-RU" sz="1600" kern="0" dirty="0">
                <a:solidFill>
                  <a:prstClr val="black"/>
                </a:solidFill>
              </a:rPr>
              <a:t>в них заложена вековая мудрость народа.</a:t>
            </a:r>
          </a:p>
          <a:p>
            <a:pPr lvl="0" algn="just">
              <a:defRPr/>
            </a:pPr>
            <a:r>
              <a:rPr lang="ru-RU" sz="1600" kern="0" dirty="0">
                <a:solidFill>
                  <a:prstClr val="black"/>
                </a:solidFill>
              </a:rPr>
              <a:t>Именно эти игры дают возможность устанавливать эмоциональный контакт между взрослым и ребёнком, развивать понимание обращённой речи, активировать работу пальцев рук, что в свою очередь имеет важное значение для развития </a:t>
            </a:r>
            <a:r>
              <a:rPr lang="ru-RU" sz="1600" kern="0" dirty="0" smtClean="0">
                <a:solidFill>
                  <a:prstClr val="black"/>
                </a:solidFill>
              </a:rPr>
              <a:t>внимания, памяти</a:t>
            </a:r>
            <a:r>
              <a:rPr lang="ru-RU" sz="1600" kern="0" dirty="0">
                <a:solidFill>
                  <a:prstClr val="black"/>
                </a:solidFill>
              </a:rPr>
              <a:t>, аналитического мышления, зрительного и слухового  </a:t>
            </a:r>
            <a:r>
              <a:rPr lang="ru-RU" sz="1600" kern="0" dirty="0" smtClean="0">
                <a:solidFill>
                  <a:prstClr val="black"/>
                </a:solidFill>
              </a:rPr>
              <a:t>восприятия. </a:t>
            </a:r>
            <a:r>
              <a:rPr lang="ru-RU" sz="1600" kern="0" dirty="0">
                <a:solidFill>
                  <a:prstClr val="black"/>
                </a:solidFill>
              </a:rPr>
              <a:t>В том числе и речи, а в дальнейшем  формированию письма.</a:t>
            </a:r>
            <a:r>
              <a:rPr lang="ru-RU" kern="0" dirty="0">
                <a:solidFill>
                  <a:prstClr val="black"/>
                </a:solidFill>
              </a:rPr>
              <a:t> </a:t>
            </a:r>
            <a:endParaRPr lang="ru-RU" sz="1600" kern="0" dirty="0">
              <a:solidFill>
                <a:prstClr val="black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988840"/>
            <a:ext cx="4032448" cy="47525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H="1" flipV="1">
            <a:off x="755576" y="5373216"/>
            <a:ext cx="3564396" cy="12961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4368" y="332656"/>
            <a:ext cx="1096177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5274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Пальчиковые игры с предметами и природными материалами.</a:t>
            </a:r>
            <a:endParaRPr lang="ru-RU" sz="3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412776"/>
            <a:ext cx="4104456" cy="54452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719" y="1457400"/>
            <a:ext cx="381642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47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Светло голубой милый полосатый ребенок синий фон, мультфильм изображение,  градиент, милый фон фон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692696"/>
            <a:ext cx="3951653" cy="59278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92696"/>
            <a:ext cx="4642992" cy="5976664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 flipV="1">
            <a:off x="755576" y="6126163"/>
            <a:ext cx="115212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Пальчиковые игры с элементами </a:t>
            </a:r>
            <a:r>
              <a:rPr lang="ru-RU" sz="3000" dirty="0" err="1" smtClean="0"/>
              <a:t>самомассажа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114000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262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«Роль пальчиковых игр в развитии речи детей раннего возраста.»</vt:lpstr>
      <vt:lpstr>«Ум ребёнка находиться на кончиках пальцев.»  В.А. Сухомлинский</vt:lpstr>
      <vt:lpstr>Развитие мелкой моторики рук детей раннего возраста. </vt:lpstr>
      <vt:lpstr>Слайд 4</vt:lpstr>
      <vt:lpstr>«Ручки ребёнка подготавливают почву для  последующего развития речи.»  </vt:lpstr>
      <vt:lpstr>Слайд 6</vt:lpstr>
      <vt:lpstr>Пальчиковая гимнастика,  со стихотворным сопровождением. «Ладушки», «Сорока», «Этот пальчик» Это первые игры, с которыми знакомиться ребёнок</vt:lpstr>
      <vt:lpstr>Пальчиковые игры с предметами и природными материалами.</vt:lpstr>
      <vt:lpstr>Пальчиковые игры с элементами самомассажа</vt:lpstr>
      <vt:lpstr>Слайд 10</vt:lpstr>
      <vt:lpstr>Кинезиологические  упражнения.</vt:lpstr>
      <vt:lpstr>Слайд 12</vt:lpstr>
      <vt:lpstr>Играйте с пользой и  удовольствием!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пальчиковых игр в развитии детей раннего возраста.»</dc:title>
  <dc:creator>Admin</dc:creator>
  <cp:lastModifiedBy>ananev</cp:lastModifiedBy>
  <cp:revision>48</cp:revision>
  <dcterms:created xsi:type="dcterms:W3CDTF">2021-02-02T20:11:05Z</dcterms:created>
  <dcterms:modified xsi:type="dcterms:W3CDTF">2024-02-28T15:06:09Z</dcterms:modified>
</cp:coreProperties>
</file>