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media/image6.jpg" ContentType="image/jpg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media/image8.jpg" ContentType="image/jpg"/>
  <Override PartName="/ppt/media/image9.jpg" ContentType="image/jpg"/>
  <Override PartName="/ppt/media/image12.jpg" ContentType="image/jpg"/>
  <Override PartName="/ppt/media/image18.jpg" ContentType="image/jpg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media/image3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2"/>
  </p:notesMasterIdLst>
  <p:sldIdLst>
    <p:sldId id="256" r:id="rId2"/>
    <p:sldId id="258" r:id="rId3"/>
    <p:sldId id="260" r:id="rId4"/>
    <p:sldId id="261" r:id="rId5"/>
    <p:sldId id="262" r:id="rId6"/>
    <p:sldId id="263" r:id="rId7"/>
    <p:sldId id="274" r:id="rId8"/>
    <p:sldId id="264" r:id="rId9"/>
    <p:sldId id="265" r:id="rId10"/>
    <p:sldId id="266" r:id="rId11"/>
    <p:sldId id="267" r:id="rId12"/>
    <p:sldId id="268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8" r:id="rId26"/>
    <p:sldId id="287" r:id="rId27"/>
    <p:sldId id="289" r:id="rId28"/>
    <p:sldId id="290" r:id="rId29"/>
    <p:sldId id="291" r:id="rId30"/>
    <p:sldId id="292" r:id="rId31"/>
    <p:sldId id="293" r:id="rId32"/>
    <p:sldId id="294" r:id="rId33"/>
    <p:sldId id="271" r:id="rId34"/>
    <p:sldId id="272" r:id="rId35"/>
    <p:sldId id="273" r:id="rId36"/>
    <p:sldId id="269" r:id="rId37"/>
    <p:sldId id="270" r:id="rId38"/>
    <p:sldId id="295" r:id="rId39"/>
    <p:sldId id="296" r:id="rId40"/>
    <p:sldId id="297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19D892-3D17-4518-8F9C-EA8D14D48FB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0545C4-0C9A-4279-84F0-B3AA2FB18E99}" type="pres">
      <dgm:prSet presAssocID="{1119D892-3D17-4518-8F9C-EA8D14D48FB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449870CA-0A65-40C8-B78D-380AEB0DA023}" type="presOf" srcId="{1119D892-3D17-4518-8F9C-EA8D14D48FBB}" destId="{2F0545C4-0C9A-4279-84F0-B3AA2FB18E99}" srcOrd="0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19D892-3D17-4518-8F9C-EA8D14D48FB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0545C4-0C9A-4279-84F0-B3AA2FB18E99}" type="pres">
      <dgm:prSet presAssocID="{1119D892-3D17-4518-8F9C-EA8D14D48FB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449870CA-0A65-40C8-B78D-380AEB0DA023}" type="presOf" srcId="{1119D892-3D17-4518-8F9C-EA8D14D48FBB}" destId="{2F0545C4-0C9A-4279-84F0-B3AA2FB18E99}" srcOrd="0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19D892-3D17-4518-8F9C-EA8D14D48FB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0545C4-0C9A-4279-84F0-B3AA2FB18E99}" type="pres">
      <dgm:prSet presAssocID="{1119D892-3D17-4518-8F9C-EA8D14D48FB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449870CA-0A65-40C8-B78D-380AEB0DA023}" type="presOf" srcId="{1119D892-3D17-4518-8F9C-EA8D14D48FBB}" destId="{2F0545C4-0C9A-4279-84F0-B3AA2FB18E99}" srcOrd="0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19D892-3D17-4518-8F9C-EA8D14D48FB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F0545C4-0C9A-4279-84F0-B3AA2FB18E99}" type="pres">
      <dgm:prSet presAssocID="{1119D892-3D17-4518-8F9C-EA8D14D48FBB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</dgm:ptLst>
  <dgm:cxnLst>
    <dgm:cxn modelId="{449870CA-0A65-40C8-B78D-380AEB0DA023}" type="presOf" srcId="{1119D892-3D17-4518-8F9C-EA8D14D48FBB}" destId="{2F0545C4-0C9A-4279-84F0-B3AA2FB18E99}" srcOrd="0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2AA478-D6E0-447B-BD13-F8080697440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14148B-A814-4DC5-B672-483EA8B1B0A4}">
      <dgm:prSet phldrT="[Текст]"/>
      <dgm:spPr/>
      <dgm:t>
        <a:bodyPr/>
        <a:lstStyle/>
        <a:p>
          <a:r>
            <a:rPr lang="en-US" dirty="0">
              <a:latin typeface="Styrene A LC Regular" pitchFamily="50" charset="0"/>
            </a:rPr>
            <a:t>1</a:t>
          </a:r>
          <a:endParaRPr lang="ru-RU" dirty="0">
            <a:latin typeface="Styrene A LC Regular" pitchFamily="50" charset="0"/>
          </a:endParaRPr>
        </a:p>
      </dgm:t>
    </dgm:pt>
    <dgm:pt modelId="{B1756E05-DB2C-443E-8046-BAA72A72B996}" type="parTrans" cxnId="{98AAA9C9-04EF-47AC-BE9A-BFAB34300E6B}">
      <dgm:prSet/>
      <dgm:spPr/>
      <dgm:t>
        <a:bodyPr/>
        <a:lstStyle/>
        <a:p>
          <a:endParaRPr lang="ru-RU"/>
        </a:p>
      </dgm:t>
    </dgm:pt>
    <dgm:pt modelId="{F4074A7D-5D35-4C3E-BC86-7C910582F881}" type="sibTrans" cxnId="{98AAA9C9-04EF-47AC-BE9A-BFAB34300E6B}">
      <dgm:prSet/>
      <dgm:spPr/>
      <dgm:t>
        <a:bodyPr/>
        <a:lstStyle/>
        <a:p>
          <a:endParaRPr lang="ru-RU"/>
        </a:p>
      </dgm:t>
    </dgm:pt>
    <dgm:pt modelId="{EC0A518F-91C4-444B-BDDD-169B194F37B0}">
      <dgm:prSet phldrT="[Текст]"/>
      <dgm:spPr/>
      <dgm:t>
        <a:bodyPr/>
        <a:lstStyle/>
        <a:p>
          <a:pPr>
            <a:buSzPct val="93333"/>
            <a:buFont typeface="Cambria"/>
            <a:buChar char="•"/>
          </a:pPr>
          <a:r>
            <a:rPr lang="ru-RU" i="1" spc="65" dirty="0">
              <a:latin typeface="Styrene A LC Regular" pitchFamily="50" charset="0"/>
              <a:cs typeface="Cambria"/>
            </a:rPr>
            <a:t>«Сторителлинг» </a:t>
          </a:r>
          <a:r>
            <a:rPr lang="ru-RU" i="1" spc="150" dirty="0">
              <a:latin typeface="Styrene A LC Regular" pitchFamily="50" charset="0"/>
              <a:cs typeface="Cambria"/>
            </a:rPr>
            <a:t> </a:t>
          </a:r>
          <a:r>
            <a:rPr lang="ru-RU" i="1" spc="80" dirty="0">
              <a:latin typeface="Styrene A LC Regular" pitchFamily="50" charset="0"/>
              <a:cs typeface="Cambria"/>
            </a:rPr>
            <a:t>на</a:t>
          </a:r>
          <a:r>
            <a:rPr lang="ru-RU" i="1" spc="85" dirty="0">
              <a:latin typeface="Styrene A LC Regular" pitchFamily="50" charset="0"/>
              <a:cs typeface="Cambria"/>
            </a:rPr>
            <a:t> </a:t>
          </a:r>
          <a:r>
            <a:rPr lang="ru-RU" i="1" spc="15" dirty="0">
              <a:latin typeface="Styrene A LC Regular" pitchFamily="50" charset="0"/>
              <a:cs typeface="Cambria"/>
            </a:rPr>
            <a:t>основе</a:t>
          </a:r>
          <a:r>
            <a:rPr lang="ru-RU" i="1" spc="95" dirty="0">
              <a:latin typeface="Styrene A LC Regular" pitchFamily="50" charset="0"/>
              <a:cs typeface="Cambria"/>
            </a:rPr>
            <a:t> </a:t>
          </a:r>
          <a:r>
            <a:rPr lang="ru-RU" i="1" spc="40" dirty="0">
              <a:latin typeface="Styrene A LC Regular" pitchFamily="50" charset="0"/>
              <a:cs typeface="Cambria"/>
            </a:rPr>
            <a:t>реальных </a:t>
          </a:r>
          <a:r>
            <a:rPr lang="ru-RU" i="1" spc="140" dirty="0">
              <a:latin typeface="Styrene A LC Regular" pitchFamily="50" charset="0"/>
              <a:cs typeface="Cambria"/>
            </a:rPr>
            <a:t> </a:t>
          </a:r>
          <a:r>
            <a:rPr lang="ru-RU" i="1" spc="85" dirty="0">
              <a:latin typeface="Styrene A LC Regular" pitchFamily="50" charset="0"/>
              <a:cs typeface="Cambria"/>
            </a:rPr>
            <a:t>ситуаций</a:t>
          </a:r>
          <a:endParaRPr lang="ru-RU" dirty="0">
            <a:latin typeface="Styrene A LC Regular" pitchFamily="50" charset="0"/>
          </a:endParaRPr>
        </a:p>
      </dgm:t>
    </dgm:pt>
    <dgm:pt modelId="{E9690EE4-5C7A-46A9-9626-071690217DE0}" type="parTrans" cxnId="{EF5BAAFC-9FF4-4378-82C0-DD2415B121A4}">
      <dgm:prSet/>
      <dgm:spPr/>
      <dgm:t>
        <a:bodyPr/>
        <a:lstStyle/>
        <a:p>
          <a:endParaRPr lang="ru-RU"/>
        </a:p>
      </dgm:t>
    </dgm:pt>
    <dgm:pt modelId="{513A4543-5166-4C6A-8DB3-BD0692818868}" type="sibTrans" cxnId="{EF5BAAFC-9FF4-4378-82C0-DD2415B121A4}">
      <dgm:prSet/>
      <dgm:spPr/>
      <dgm:t>
        <a:bodyPr/>
        <a:lstStyle/>
        <a:p>
          <a:endParaRPr lang="ru-RU"/>
        </a:p>
      </dgm:t>
    </dgm:pt>
    <dgm:pt modelId="{9AC896AC-1D06-4FC1-AB95-645A55A09E79}">
      <dgm:prSet phldrT="[Текст]"/>
      <dgm:spPr/>
      <dgm:t>
        <a:bodyPr/>
        <a:lstStyle/>
        <a:p>
          <a:r>
            <a:rPr lang="en-US" dirty="0">
              <a:latin typeface="Styrene A LC Regular" pitchFamily="50" charset="0"/>
            </a:rPr>
            <a:t>2</a:t>
          </a:r>
          <a:endParaRPr lang="ru-RU" dirty="0">
            <a:latin typeface="Styrene A LC Regular" pitchFamily="50" charset="0"/>
          </a:endParaRPr>
        </a:p>
      </dgm:t>
    </dgm:pt>
    <dgm:pt modelId="{96B96369-070F-4E6A-94CB-037FD7DF0F7A}" type="parTrans" cxnId="{7AB92522-ED28-4D91-89DC-5DCF72472EFC}">
      <dgm:prSet/>
      <dgm:spPr/>
      <dgm:t>
        <a:bodyPr/>
        <a:lstStyle/>
        <a:p>
          <a:endParaRPr lang="ru-RU"/>
        </a:p>
      </dgm:t>
    </dgm:pt>
    <dgm:pt modelId="{37D4FCBA-CD72-4F78-85F2-A91F449BB81C}" type="sibTrans" cxnId="{7AB92522-ED28-4D91-89DC-5DCF72472EFC}">
      <dgm:prSet/>
      <dgm:spPr/>
      <dgm:t>
        <a:bodyPr/>
        <a:lstStyle/>
        <a:p>
          <a:endParaRPr lang="ru-RU"/>
        </a:p>
      </dgm:t>
    </dgm:pt>
    <dgm:pt modelId="{AEC0E705-D983-4D6A-B2F2-71FD8CE25379}">
      <dgm:prSet phldrT="[Текст]"/>
      <dgm:spPr/>
      <dgm:t>
        <a:bodyPr/>
        <a:lstStyle/>
        <a:p>
          <a:pPr>
            <a:buSzPct val="93333"/>
            <a:buFont typeface="Cambria"/>
            <a:buChar char="•"/>
          </a:pPr>
          <a:r>
            <a:rPr lang="ru-RU" i="1" spc="65" dirty="0">
              <a:latin typeface="Styrene A LC Regular" pitchFamily="50" charset="0"/>
              <a:cs typeface="Cambria"/>
            </a:rPr>
            <a:t>«Сторителлинг»</a:t>
          </a:r>
          <a:r>
            <a:rPr lang="ru-RU" i="1" spc="114" dirty="0">
              <a:latin typeface="Styrene A LC Regular" pitchFamily="50" charset="0"/>
              <a:cs typeface="Cambria"/>
            </a:rPr>
            <a:t> </a:t>
          </a:r>
          <a:r>
            <a:rPr lang="ru-RU" i="1" spc="80" dirty="0">
              <a:latin typeface="Styrene A LC Regular" pitchFamily="50" charset="0"/>
              <a:cs typeface="Cambria"/>
            </a:rPr>
            <a:t>на</a:t>
          </a:r>
          <a:r>
            <a:rPr lang="ru-RU" i="1" spc="90" dirty="0">
              <a:latin typeface="Styrene A LC Regular" pitchFamily="50" charset="0"/>
              <a:cs typeface="Cambria"/>
            </a:rPr>
            <a:t> </a:t>
          </a:r>
          <a:r>
            <a:rPr lang="ru-RU" i="1" spc="15" dirty="0">
              <a:latin typeface="Styrene A LC Regular" pitchFamily="50" charset="0"/>
              <a:cs typeface="Cambria"/>
            </a:rPr>
            <a:t>основе </a:t>
          </a:r>
          <a:r>
            <a:rPr lang="ru-RU" i="1" spc="150" dirty="0">
              <a:latin typeface="Styrene A LC Regular" pitchFamily="50" charset="0"/>
              <a:cs typeface="Cambria"/>
            </a:rPr>
            <a:t> </a:t>
          </a:r>
          <a:r>
            <a:rPr lang="ru-RU" i="1" spc="50" dirty="0">
              <a:latin typeface="Styrene A LC Regular" pitchFamily="50" charset="0"/>
              <a:cs typeface="Cambria"/>
            </a:rPr>
            <a:t>повествования</a:t>
          </a:r>
          <a:endParaRPr lang="ru-RU" dirty="0">
            <a:latin typeface="Styrene A LC Regular" pitchFamily="50" charset="0"/>
          </a:endParaRPr>
        </a:p>
      </dgm:t>
    </dgm:pt>
    <dgm:pt modelId="{50B61898-AC84-4571-968B-1005C8EEB08A}" type="parTrans" cxnId="{2E9EC558-1106-47CB-89A5-586040898E40}">
      <dgm:prSet/>
      <dgm:spPr/>
      <dgm:t>
        <a:bodyPr/>
        <a:lstStyle/>
        <a:p>
          <a:endParaRPr lang="ru-RU"/>
        </a:p>
      </dgm:t>
    </dgm:pt>
    <dgm:pt modelId="{1CA2C56A-B6B2-48D9-B99E-B0BE615F5468}" type="sibTrans" cxnId="{2E9EC558-1106-47CB-89A5-586040898E40}">
      <dgm:prSet/>
      <dgm:spPr/>
      <dgm:t>
        <a:bodyPr/>
        <a:lstStyle/>
        <a:p>
          <a:endParaRPr lang="ru-RU"/>
        </a:p>
      </dgm:t>
    </dgm:pt>
    <dgm:pt modelId="{5BEFFE2B-A6BB-4A96-BCCA-04ECEB8AD7BA}">
      <dgm:prSet phldrT="[Текст]"/>
      <dgm:spPr/>
      <dgm:t>
        <a:bodyPr/>
        <a:lstStyle/>
        <a:p>
          <a:r>
            <a:rPr lang="en-US" dirty="0">
              <a:latin typeface="Styrene A LC Regular" pitchFamily="50" charset="0"/>
            </a:rPr>
            <a:t>3</a:t>
          </a:r>
          <a:endParaRPr lang="ru-RU" dirty="0">
            <a:latin typeface="Styrene A LC Regular" pitchFamily="50" charset="0"/>
          </a:endParaRPr>
        </a:p>
      </dgm:t>
    </dgm:pt>
    <dgm:pt modelId="{9555D52C-5917-46B1-B0F7-6E34C31BDEA8}" type="parTrans" cxnId="{B8C1F25D-6CFA-49B6-95A0-F1F0AE54CA93}">
      <dgm:prSet/>
      <dgm:spPr/>
      <dgm:t>
        <a:bodyPr/>
        <a:lstStyle/>
        <a:p>
          <a:endParaRPr lang="ru-RU"/>
        </a:p>
      </dgm:t>
    </dgm:pt>
    <dgm:pt modelId="{75CC3C65-383C-4242-93D5-DCD252DA15FC}" type="sibTrans" cxnId="{B8C1F25D-6CFA-49B6-95A0-F1F0AE54CA93}">
      <dgm:prSet/>
      <dgm:spPr/>
      <dgm:t>
        <a:bodyPr/>
        <a:lstStyle/>
        <a:p>
          <a:endParaRPr lang="ru-RU"/>
        </a:p>
      </dgm:t>
    </dgm:pt>
    <dgm:pt modelId="{07EDD773-23ED-43C9-8866-35215412E562}">
      <dgm:prSet phldrT="[Текст]"/>
      <dgm:spPr/>
      <dgm:t>
        <a:bodyPr/>
        <a:lstStyle/>
        <a:p>
          <a:pPr>
            <a:buSzPct val="93333"/>
            <a:buFont typeface="Cambria"/>
            <a:buChar char="•"/>
          </a:pPr>
          <a:r>
            <a:rPr lang="ru-RU" i="1" spc="65" dirty="0">
              <a:latin typeface="Styrene A LC Regular" pitchFamily="50" charset="0"/>
              <a:cs typeface="Cambria"/>
            </a:rPr>
            <a:t>«Сторителлинг» </a:t>
          </a:r>
          <a:r>
            <a:rPr lang="ru-RU" i="1" spc="135" dirty="0">
              <a:latin typeface="Styrene A LC Regular" pitchFamily="50" charset="0"/>
              <a:cs typeface="Cambria"/>
            </a:rPr>
            <a:t> </a:t>
          </a:r>
          <a:r>
            <a:rPr lang="ru-RU" i="1" spc="80" dirty="0">
              <a:latin typeface="Styrene A LC Regular" pitchFamily="50" charset="0"/>
              <a:cs typeface="Cambria"/>
            </a:rPr>
            <a:t>на </a:t>
          </a:r>
          <a:r>
            <a:rPr lang="ru-RU" i="1" spc="15" dirty="0">
              <a:latin typeface="Styrene A LC Regular" pitchFamily="50" charset="0"/>
              <a:cs typeface="Cambria"/>
            </a:rPr>
            <a:t>основе </a:t>
          </a:r>
          <a:r>
            <a:rPr lang="ru-RU" i="1" spc="165" dirty="0">
              <a:latin typeface="Styrene A LC Regular" pitchFamily="50" charset="0"/>
              <a:cs typeface="Cambria"/>
            </a:rPr>
            <a:t> </a:t>
          </a:r>
          <a:r>
            <a:rPr lang="ru-RU" i="1" spc="60" dirty="0">
              <a:latin typeface="Styrene A LC Regular" pitchFamily="50" charset="0"/>
              <a:cs typeface="Cambria"/>
            </a:rPr>
            <a:t>сценария</a:t>
          </a:r>
          <a:endParaRPr lang="ru-RU" dirty="0">
            <a:latin typeface="Styrene A LC Regular" pitchFamily="50" charset="0"/>
          </a:endParaRPr>
        </a:p>
      </dgm:t>
    </dgm:pt>
    <dgm:pt modelId="{E002BFDA-7E3F-4FFF-A2E9-0B5B790EC5EC}" type="parTrans" cxnId="{71F315DA-A4DE-4AE9-815B-791142C2EAC6}">
      <dgm:prSet/>
      <dgm:spPr/>
      <dgm:t>
        <a:bodyPr/>
        <a:lstStyle/>
        <a:p>
          <a:endParaRPr lang="ru-RU"/>
        </a:p>
      </dgm:t>
    </dgm:pt>
    <dgm:pt modelId="{420FAA03-5E96-444C-B435-D10284E733CD}" type="sibTrans" cxnId="{71F315DA-A4DE-4AE9-815B-791142C2EAC6}">
      <dgm:prSet/>
      <dgm:spPr/>
      <dgm:t>
        <a:bodyPr/>
        <a:lstStyle/>
        <a:p>
          <a:endParaRPr lang="ru-RU"/>
        </a:p>
      </dgm:t>
    </dgm:pt>
    <dgm:pt modelId="{294EFEF2-65B8-4E29-B5A2-6B29E633CD3B}">
      <dgm:prSet/>
      <dgm:spPr/>
      <dgm:t>
        <a:bodyPr/>
        <a:lstStyle/>
        <a:p>
          <a:r>
            <a:rPr lang="en-US" dirty="0">
              <a:latin typeface="Styrene A LC Regular" pitchFamily="50" charset="0"/>
            </a:rPr>
            <a:t>4</a:t>
          </a:r>
          <a:endParaRPr lang="ru-RU" dirty="0">
            <a:latin typeface="Styrene A LC Regular" pitchFamily="50" charset="0"/>
          </a:endParaRPr>
        </a:p>
      </dgm:t>
    </dgm:pt>
    <dgm:pt modelId="{61D709EE-8EFC-4B6E-918A-21C2DEDB84C2}" type="parTrans" cxnId="{B0B98360-865D-48A9-AB2A-336E605DD34F}">
      <dgm:prSet/>
      <dgm:spPr/>
      <dgm:t>
        <a:bodyPr/>
        <a:lstStyle/>
        <a:p>
          <a:endParaRPr lang="ru-RU"/>
        </a:p>
      </dgm:t>
    </dgm:pt>
    <dgm:pt modelId="{0E517ED9-7BCB-4B35-A875-6E3C9FE30894}" type="sibTrans" cxnId="{B0B98360-865D-48A9-AB2A-336E605DD34F}">
      <dgm:prSet/>
      <dgm:spPr/>
      <dgm:t>
        <a:bodyPr/>
        <a:lstStyle/>
        <a:p>
          <a:endParaRPr lang="ru-RU"/>
        </a:p>
      </dgm:t>
    </dgm:pt>
    <dgm:pt modelId="{6F3CD21E-DD03-4ECE-B970-8DB9D733A297}">
      <dgm:prSet/>
      <dgm:spPr/>
      <dgm:t>
        <a:bodyPr/>
        <a:lstStyle/>
        <a:p>
          <a:pPr>
            <a:buSzPct val="93333"/>
            <a:buFont typeface="Cambria"/>
            <a:buChar char="•"/>
          </a:pPr>
          <a:r>
            <a:rPr lang="ru-RU" i="1" spc="65" dirty="0">
              <a:latin typeface="Styrene A LC Regular" pitchFamily="50" charset="0"/>
              <a:cs typeface="Cambria"/>
            </a:rPr>
            <a:t>«Сторителлинг»</a:t>
          </a:r>
          <a:r>
            <a:rPr lang="ru-RU" i="1" spc="155" dirty="0">
              <a:latin typeface="Styrene A LC Regular" pitchFamily="50" charset="0"/>
              <a:cs typeface="Cambria"/>
            </a:rPr>
            <a:t> </a:t>
          </a:r>
          <a:r>
            <a:rPr lang="ru-RU" i="1" spc="80" dirty="0">
              <a:latin typeface="Styrene A LC Regular" pitchFamily="50" charset="0"/>
              <a:cs typeface="Cambria"/>
            </a:rPr>
            <a:t>на </a:t>
          </a:r>
          <a:r>
            <a:rPr lang="ru-RU" i="1" spc="15" dirty="0">
              <a:latin typeface="Styrene A LC Regular" pitchFamily="50" charset="0"/>
              <a:cs typeface="Cambria"/>
            </a:rPr>
            <a:t>основе</a:t>
          </a:r>
          <a:r>
            <a:rPr lang="ru-RU" i="1" spc="180" dirty="0">
              <a:latin typeface="Styrene A LC Regular" pitchFamily="50" charset="0"/>
              <a:cs typeface="Cambria"/>
            </a:rPr>
            <a:t> </a:t>
          </a:r>
          <a:r>
            <a:rPr lang="ru-RU" i="1" spc="60" dirty="0">
              <a:latin typeface="Styrene A LC Regular" pitchFamily="50" charset="0"/>
              <a:cs typeface="Cambria"/>
            </a:rPr>
            <a:t>проблемных </a:t>
          </a:r>
          <a:r>
            <a:rPr lang="ru-RU" i="1" spc="-320" dirty="0">
              <a:latin typeface="Styrene A LC Regular" pitchFamily="50" charset="0"/>
              <a:cs typeface="Cambria"/>
            </a:rPr>
            <a:t> </a:t>
          </a:r>
          <a:r>
            <a:rPr lang="ru-RU" i="1" spc="75" dirty="0">
              <a:latin typeface="Styrene A LC Regular" pitchFamily="50" charset="0"/>
              <a:cs typeface="Cambria"/>
            </a:rPr>
            <a:t>ситуаций:</a:t>
          </a:r>
          <a:endParaRPr lang="ru-RU" dirty="0">
            <a:latin typeface="Styrene A LC Regular" pitchFamily="50" charset="0"/>
          </a:endParaRPr>
        </a:p>
      </dgm:t>
    </dgm:pt>
    <dgm:pt modelId="{DDEA81F6-31AA-4BB9-B0DB-FF7DDBAC24AB}" type="parTrans" cxnId="{40069926-392D-449A-9DA9-D01121D30612}">
      <dgm:prSet/>
      <dgm:spPr/>
      <dgm:t>
        <a:bodyPr/>
        <a:lstStyle/>
        <a:p>
          <a:endParaRPr lang="ru-RU"/>
        </a:p>
      </dgm:t>
    </dgm:pt>
    <dgm:pt modelId="{D1554334-1645-4A72-815E-C13C42A7E36E}" type="sibTrans" cxnId="{40069926-392D-449A-9DA9-D01121D30612}">
      <dgm:prSet/>
      <dgm:spPr/>
      <dgm:t>
        <a:bodyPr/>
        <a:lstStyle/>
        <a:p>
          <a:endParaRPr lang="ru-RU"/>
        </a:p>
      </dgm:t>
    </dgm:pt>
    <dgm:pt modelId="{7952455B-4290-45C8-8461-8D1D630616A1}" type="pres">
      <dgm:prSet presAssocID="{1B2AA478-D6E0-447B-BD13-F80806974407}" presName="linearFlow" presStyleCnt="0">
        <dgm:presLayoutVars>
          <dgm:dir/>
          <dgm:animLvl val="lvl"/>
          <dgm:resizeHandles val="exact"/>
        </dgm:presLayoutVars>
      </dgm:prSet>
      <dgm:spPr/>
    </dgm:pt>
    <dgm:pt modelId="{0D918075-AC1D-4637-B9AF-505CF8BC58B7}" type="pres">
      <dgm:prSet presAssocID="{D114148B-A814-4DC5-B672-483EA8B1B0A4}" presName="composite" presStyleCnt="0"/>
      <dgm:spPr/>
    </dgm:pt>
    <dgm:pt modelId="{0FCBFF77-7D53-4228-969F-9CA0D1BFBC13}" type="pres">
      <dgm:prSet presAssocID="{D114148B-A814-4DC5-B672-483EA8B1B0A4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F47E60FA-869A-473A-B9C3-F65D48ABABD3}" type="pres">
      <dgm:prSet presAssocID="{D114148B-A814-4DC5-B672-483EA8B1B0A4}" presName="descendantText" presStyleLbl="alignAcc1" presStyleIdx="0" presStyleCnt="4">
        <dgm:presLayoutVars>
          <dgm:bulletEnabled val="1"/>
        </dgm:presLayoutVars>
      </dgm:prSet>
      <dgm:spPr/>
    </dgm:pt>
    <dgm:pt modelId="{91F627BB-850C-48D9-8064-A7AEC86353F3}" type="pres">
      <dgm:prSet presAssocID="{F4074A7D-5D35-4C3E-BC86-7C910582F881}" presName="sp" presStyleCnt="0"/>
      <dgm:spPr/>
    </dgm:pt>
    <dgm:pt modelId="{2AF76F4C-AEEC-4DD0-B72B-945599FB639C}" type="pres">
      <dgm:prSet presAssocID="{9AC896AC-1D06-4FC1-AB95-645A55A09E79}" presName="composite" presStyleCnt="0"/>
      <dgm:spPr/>
    </dgm:pt>
    <dgm:pt modelId="{46805BC4-F3F6-45FE-8D04-C119EDAED85D}" type="pres">
      <dgm:prSet presAssocID="{9AC896AC-1D06-4FC1-AB95-645A55A09E79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DE81C468-793D-45F2-A27F-E810FA7DA07F}" type="pres">
      <dgm:prSet presAssocID="{9AC896AC-1D06-4FC1-AB95-645A55A09E79}" presName="descendantText" presStyleLbl="alignAcc1" presStyleIdx="1" presStyleCnt="4">
        <dgm:presLayoutVars>
          <dgm:bulletEnabled val="1"/>
        </dgm:presLayoutVars>
      </dgm:prSet>
      <dgm:spPr/>
    </dgm:pt>
    <dgm:pt modelId="{EE06CA5D-ABED-47B8-BEA9-CF96594EDB37}" type="pres">
      <dgm:prSet presAssocID="{37D4FCBA-CD72-4F78-85F2-A91F449BB81C}" presName="sp" presStyleCnt="0"/>
      <dgm:spPr/>
    </dgm:pt>
    <dgm:pt modelId="{3772336F-CE61-448A-AD60-ED8E15102391}" type="pres">
      <dgm:prSet presAssocID="{5BEFFE2B-A6BB-4A96-BCCA-04ECEB8AD7BA}" presName="composite" presStyleCnt="0"/>
      <dgm:spPr/>
    </dgm:pt>
    <dgm:pt modelId="{88DD109A-6F08-471A-9D3E-2034CC6C1535}" type="pres">
      <dgm:prSet presAssocID="{5BEFFE2B-A6BB-4A96-BCCA-04ECEB8AD7B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94E20CF6-79F6-4D33-8CC5-AC1C0B90A9F4}" type="pres">
      <dgm:prSet presAssocID="{5BEFFE2B-A6BB-4A96-BCCA-04ECEB8AD7BA}" presName="descendantText" presStyleLbl="alignAcc1" presStyleIdx="2" presStyleCnt="4">
        <dgm:presLayoutVars>
          <dgm:bulletEnabled val="1"/>
        </dgm:presLayoutVars>
      </dgm:prSet>
      <dgm:spPr/>
    </dgm:pt>
    <dgm:pt modelId="{FD56930E-2454-4710-BB4F-2FF7A6D86849}" type="pres">
      <dgm:prSet presAssocID="{75CC3C65-383C-4242-93D5-DCD252DA15FC}" presName="sp" presStyleCnt="0"/>
      <dgm:spPr/>
    </dgm:pt>
    <dgm:pt modelId="{1F0279A5-A72E-49DB-8D30-558AC969221A}" type="pres">
      <dgm:prSet presAssocID="{294EFEF2-65B8-4E29-B5A2-6B29E633CD3B}" presName="composite" presStyleCnt="0"/>
      <dgm:spPr/>
    </dgm:pt>
    <dgm:pt modelId="{041EB88A-E720-4517-9CF7-9CF28B496E69}" type="pres">
      <dgm:prSet presAssocID="{294EFEF2-65B8-4E29-B5A2-6B29E633CD3B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27D43A8C-A43E-4A8B-BEA2-39D9B7AE9CAD}" type="pres">
      <dgm:prSet presAssocID="{294EFEF2-65B8-4E29-B5A2-6B29E633CD3B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99636106-A463-44A5-8028-A93BC0CA8325}" type="presOf" srcId="{294EFEF2-65B8-4E29-B5A2-6B29E633CD3B}" destId="{041EB88A-E720-4517-9CF7-9CF28B496E69}" srcOrd="0" destOrd="0" presId="urn:microsoft.com/office/officeart/2005/8/layout/chevron2"/>
    <dgm:cxn modelId="{5631831F-7FD7-4C0C-A484-FB672234B015}" type="presOf" srcId="{6F3CD21E-DD03-4ECE-B970-8DB9D733A297}" destId="{27D43A8C-A43E-4A8B-BEA2-39D9B7AE9CAD}" srcOrd="0" destOrd="0" presId="urn:microsoft.com/office/officeart/2005/8/layout/chevron2"/>
    <dgm:cxn modelId="{CD76FB21-F477-484E-9EAA-88393539FEC6}" type="presOf" srcId="{D114148B-A814-4DC5-B672-483EA8B1B0A4}" destId="{0FCBFF77-7D53-4228-969F-9CA0D1BFBC13}" srcOrd="0" destOrd="0" presId="urn:microsoft.com/office/officeart/2005/8/layout/chevron2"/>
    <dgm:cxn modelId="{7AB92522-ED28-4D91-89DC-5DCF72472EFC}" srcId="{1B2AA478-D6E0-447B-BD13-F80806974407}" destId="{9AC896AC-1D06-4FC1-AB95-645A55A09E79}" srcOrd="1" destOrd="0" parTransId="{96B96369-070F-4E6A-94CB-037FD7DF0F7A}" sibTransId="{37D4FCBA-CD72-4F78-85F2-A91F449BB81C}"/>
    <dgm:cxn modelId="{8B333624-55A6-4DBA-8303-5F6DEDEEDCE7}" type="presOf" srcId="{5BEFFE2B-A6BB-4A96-BCCA-04ECEB8AD7BA}" destId="{88DD109A-6F08-471A-9D3E-2034CC6C1535}" srcOrd="0" destOrd="0" presId="urn:microsoft.com/office/officeart/2005/8/layout/chevron2"/>
    <dgm:cxn modelId="{40069926-392D-449A-9DA9-D01121D30612}" srcId="{294EFEF2-65B8-4E29-B5A2-6B29E633CD3B}" destId="{6F3CD21E-DD03-4ECE-B970-8DB9D733A297}" srcOrd="0" destOrd="0" parTransId="{DDEA81F6-31AA-4BB9-B0DB-FF7DDBAC24AB}" sibTransId="{D1554334-1645-4A72-815E-C13C42A7E36E}"/>
    <dgm:cxn modelId="{1477C039-BDDF-4085-ACFA-16E369467857}" type="presOf" srcId="{EC0A518F-91C4-444B-BDDD-169B194F37B0}" destId="{F47E60FA-869A-473A-B9C3-F65D48ABABD3}" srcOrd="0" destOrd="0" presId="urn:microsoft.com/office/officeart/2005/8/layout/chevron2"/>
    <dgm:cxn modelId="{B8C1F25D-6CFA-49B6-95A0-F1F0AE54CA93}" srcId="{1B2AA478-D6E0-447B-BD13-F80806974407}" destId="{5BEFFE2B-A6BB-4A96-BCCA-04ECEB8AD7BA}" srcOrd="2" destOrd="0" parTransId="{9555D52C-5917-46B1-B0F7-6E34C31BDEA8}" sibTransId="{75CC3C65-383C-4242-93D5-DCD252DA15FC}"/>
    <dgm:cxn modelId="{B0B98360-865D-48A9-AB2A-336E605DD34F}" srcId="{1B2AA478-D6E0-447B-BD13-F80806974407}" destId="{294EFEF2-65B8-4E29-B5A2-6B29E633CD3B}" srcOrd="3" destOrd="0" parTransId="{61D709EE-8EFC-4B6E-918A-21C2DEDB84C2}" sibTransId="{0E517ED9-7BCB-4B35-A875-6E3C9FE30894}"/>
    <dgm:cxn modelId="{CFCDB864-BAC3-45E8-BEDB-C1814F708637}" type="presOf" srcId="{9AC896AC-1D06-4FC1-AB95-645A55A09E79}" destId="{46805BC4-F3F6-45FE-8D04-C119EDAED85D}" srcOrd="0" destOrd="0" presId="urn:microsoft.com/office/officeart/2005/8/layout/chevron2"/>
    <dgm:cxn modelId="{2E9EC558-1106-47CB-89A5-586040898E40}" srcId="{9AC896AC-1D06-4FC1-AB95-645A55A09E79}" destId="{AEC0E705-D983-4D6A-B2F2-71FD8CE25379}" srcOrd="0" destOrd="0" parTransId="{50B61898-AC84-4571-968B-1005C8EEB08A}" sibTransId="{1CA2C56A-B6B2-48D9-B99E-B0BE615F5468}"/>
    <dgm:cxn modelId="{C797B589-B136-4F52-946C-73A1856C6E97}" type="presOf" srcId="{07EDD773-23ED-43C9-8866-35215412E562}" destId="{94E20CF6-79F6-4D33-8CC5-AC1C0B90A9F4}" srcOrd="0" destOrd="0" presId="urn:microsoft.com/office/officeart/2005/8/layout/chevron2"/>
    <dgm:cxn modelId="{A216BD98-7F50-4640-AE36-EEE8E3AA33AC}" type="presOf" srcId="{AEC0E705-D983-4D6A-B2F2-71FD8CE25379}" destId="{DE81C468-793D-45F2-A27F-E810FA7DA07F}" srcOrd="0" destOrd="0" presId="urn:microsoft.com/office/officeart/2005/8/layout/chevron2"/>
    <dgm:cxn modelId="{7B541AAA-C59A-4395-81EF-69C9A940C79E}" type="presOf" srcId="{1B2AA478-D6E0-447B-BD13-F80806974407}" destId="{7952455B-4290-45C8-8461-8D1D630616A1}" srcOrd="0" destOrd="0" presId="urn:microsoft.com/office/officeart/2005/8/layout/chevron2"/>
    <dgm:cxn modelId="{98AAA9C9-04EF-47AC-BE9A-BFAB34300E6B}" srcId="{1B2AA478-D6E0-447B-BD13-F80806974407}" destId="{D114148B-A814-4DC5-B672-483EA8B1B0A4}" srcOrd="0" destOrd="0" parTransId="{B1756E05-DB2C-443E-8046-BAA72A72B996}" sibTransId="{F4074A7D-5D35-4C3E-BC86-7C910582F881}"/>
    <dgm:cxn modelId="{71F315DA-A4DE-4AE9-815B-791142C2EAC6}" srcId="{5BEFFE2B-A6BB-4A96-BCCA-04ECEB8AD7BA}" destId="{07EDD773-23ED-43C9-8866-35215412E562}" srcOrd="0" destOrd="0" parTransId="{E002BFDA-7E3F-4FFF-A2E9-0B5B790EC5EC}" sibTransId="{420FAA03-5E96-444C-B435-D10284E733CD}"/>
    <dgm:cxn modelId="{EF5BAAFC-9FF4-4378-82C0-DD2415B121A4}" srcId="{D114148B-A814-4DC5-B672-483EA8B1B0A4}" destId="{EC0A518F-91C4-444B-BDDD-169B194F37B0}" srcOrd="0" destOrd="0" parTransId="{E9690EE4-5C7A-46A9-9626-071690217DE0}" sibTransId="{513A4543-5166-4C6A-8DB3-BD0692818868}"/>
    <dgm:cxn modelId="{3FEDA462-58E7-45E8-8D30-4C745228324B}" type="presParOf" srcId="{7952455B-4290-45C8-8461-8D1D630616A1}" destId="{0D918075-AC1D-4637-B9AF-505CF8BC58B7}" srcOrd="0" destOrd="0" presId="urn:microsoft.com/office/officeart/2005/8/layout/chevron2"/>
    <dgm:cxn modelId="{1EED90A1-9806-4751-A7B3-859AC4868CCE}" type="presParOf" srcId="{0D918075-AC1D-4637-B9AF-505CF8BC58B7}" destId="{0FCBFF77-7D53-4228-969F-9CA0D1BFBC13}" srcOrd="0" destOrd="0" presId="urn:microsoft.com/office/officeart/2005/8/layout/chevron2"/>
    <dgm:cxn modelId="{6374A1C2-24E8-4454-8BB0-2FFCEB9794E0}" type="presParOf" srcId="{0D918075-AC1D-4637-B9AF-505CF8BC58B7}" destId="{F47E60FA-869A-473A-B9C3-F65D48ABABD3}" srcOrd="1" destOrd="0" presId="urn:microsoft.com/office/officeart/2005/8/layout/chevron2"/>
    <dgm:cxn modelId="{08FBABA2-75D9-46BE-B693-DAEBB1C4D3AF}" type="presParOf" srcId="{7952455B-4290-45C8-8461-8D1D630616A1}" destId="{91F627BB-850C-48D9-8064-A7AEC86353F3}" srcOrd="1" destOrd="0" presId="urn:microsoft.com/office/officeart/2005/8/layout/chevron2"/>
    <dgm:cxn modelId="{CE9C6EA9-F92F-4640-A956-1120AC00B62D}" type="presParOf" srcId="{7952455B-4290-45C8-8461-8D1D630616A1}" destId="{2AF76F4C-AEEC-4DD0-B72B-945599FB639C}" srcOrd="2" destOrd="0" presId="urn:microsoft.com/office/officeart/2005/8/layout/chevron2"/>
    <dgm:cxn modelId="{3D400619-0A39-469E-A5EF-3FE6EADB3F0E}" type="presParOf" srcId="{2AF76F4C-AEEC-4DD0-B72B-945599FB639C}" destId="{46805BC4-F3F6-45FE-8D04-C119EDAED85D}" srcOrd="0" destOrd="0" presId="urn:microsoft.com/office/officeart/2005/8/layout/chevron2"/>
    <dgm:cxn modelId="{F948FAB7-BAFF-4481-B1F0-DDA4092143B4}" type="presParOf" srcId="{2AF76F4C-AEEC-4DD0-B72B-945599FB639C}" destId="{DE81C468-793D-45F2-A27F-E810FA7DA07F}" srcOrd="1" destOrd="0" presId="urn:microsoft.com/office/officeart/2005/8/layout/chevron2"/>
    <dgm:cxn modelId="{7D1C6670-DE3E-4B71-9C43-6BB8B2F8803C}" type="presParOf" srcId="{7952455B-4290-45C8-8461-8D1D630616A1}" destId="{EE06CA5D-ABED-47B8-BEA9-CF96594EDB37}" srcOrd="3" destOrd="0" presId="urn:microsoft.com/office/officeart/2005/8/layout/chevron2"/>
    <dgm:cxn modelId="{8E6C01BF-B620-4722-8A85-99922211DFFB}" type="presParOf" srcId="{7952455B-4290-45C8-8461-8D1D630616A1}" destId="{3772336F-CE61-448A-AD60-ED8E15102391}" srcOrd="4" destOrd="0" presId="urn:microsoft.com/office/officeart/2005/8/layout/chevron2"/>
    <dgm:cxn modelId="{83E1451C-D9DD-4A32-A625-5A95F645CD66}" type="presParOf" srcId="{3772336F-CE61-448A-AD60-ED8E15102391}" destId="{88DD109A-6F08-471A-9D3E-2034CC6C1535}" srcOrd="0" destOrd="0" presId="urn:microsoft.com/office/officeart/2005/8/layout/chevron2"/>
    <dgm:cxn modelId="{133DBB47-B13F-42B5-B7F8-49071DAE7559}" type="presParOf" srcId="{3772336F-CE61-448A-AD60-ED8E15102391}" destId="{94E20CF6-79F6-4D33-8CC5-AC1C0B90A9F4}" srcOrd="1" destOrd="0" presId="urn:microsoft.com/office/officeart/2005/8/layout/chevron2"/>
    <dgm:cxn modelId="{D83D3998-067F-4339-AEA5-FD4AAC5B06FA}" type="presParOf" srcId="{7952455B-4290-45C8-8461-8D1D630616A1}" destId="{FD56930E-2454-4710-BB4F-2FF7A6D86849}" srcOrd="5" destOrd="0" presId="urn:microsoft.com/office/officeart/2005/8/layout/chevron2"/>
    <dgm:cxn modelId="{1458E31E-1636-4B68-896E-BA60A77D786B}" type="presParOf" srcId="{7952455B-4290-45C8-8461-8D1D630616A1}" destId="{1F0279A5-A72E-49DB-8D30-558AC969221A}" srcOrd="6" destOrd="0" presId="urn:microsoft.com/office/officeart/2005/8/layout/chevron2"/>
    <dgm:cxn modelId="{03C2AB93-6EAA-4D61-9197-0B6301823433}" type="presParOf" srcId="{1F0279A5-A72E-49DB-8D30-558AC969221A}" destId="{041EB88A-E720-4517-9CF7-9CF28B496E69}" srcOrd="0" destOrd="0" presId="urn:microsoft.com/office/officeart/2005/8/layout/chevron2"/>
    <dgm:cxn modelId="{6D4D45B1-C380-4E1C-B9A3-C02A3388884A}" type="presParOf" srcId="{1F0279A5-A72E-49DB-8D30-558AC969221A}" destId="{27D43A8C-A43E-4A8B-BEA2-39D9B7AE9C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BFF77-7D53-4228-969F-9CA0D1BFBC13}">
      <dsp:nvSpPr>
        <dsp:cNvPr id="0" name=""/>
        <dsp:cNvSpPr/>
      </dsp:nvSpPr>
      <dsp:spPr>
        <a:xfrm rot="5400000">
          <a:off x="-179645" y="180086"/>
          <a:ext cx="1197635" cy="838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Styrene A LC Regular" pitchFamily="50" charset="0"/>
            </a:rPr>
            <a:t>1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1" y="419614"/>
        <a:ext cx="838345" cy="359290"/>
      </dsp:txXfrm>
    </dsp:sp>
    <dsp:sp modelId="{F47E60FA-869A-473A-B9C3-F65D48ABABD3}">
      <dsp:nvSpPr>
        <dsp:cNvPr id="0" name=""/>
        <dsp:cNvSpPr/>
      </dsp:nvSpPr>
      <dsp:spPr>
        <a:xfrm rot="5400000">
          <a:off x="3551527" y="-2712741"/>
          <a:ext cx="778463" cy="62048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93333"/>
            <a:buFont typeface="Cambria"/>
            <a:buChar char="•"/>
          </a:pPr>
          <a:r>
            <a:rPr lang="ru-RU" sz="1900" i="1" kern="1200" spc="65" dirty="0">
              <a:latin typeface="Styrene A LC Regular" pitchFamily="50" charset="0"/>
              <a:cs typeface="Cambria"/>
            </a:rPr>
            <a:t>«Сторителлинг» </a:t>
          </a:r>
          <a:r>
            <a:rPr lang="ru-RU" sz="1900" i="1" kern="1200" spc="15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80" dirty="0">
              <a:latin typeface="Styrene A LC Regular" pitchFamily="50" charset="0"/>
              <a:cs typeface="Cambria"/>
            </a:rPr>
            <a:t>на</a:t>
          </a:r>
          <a:r>
            <a:rPr lang="ru-RU" sz="1900" i="1" kern="1200" spc="85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15" dirty="0">
              <a:latin typeface="Styrene A LC Regular" pitchFamily="50" charset="0"/>
              <a:cs typeface="Cambria"/>
            </a:rPr>
            <a:t>основе</a:t>
          </a:r>
          <a:r>
            <a:rPr lang="ru-RU" sz="1900" i="1" kern="1200" spc="95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40" dirty="0">
              <a:latin typeface="Styrene A LC Regular" pitchFamily="50" charset="0"/>
              <a:cs typeface="Cambria"/>
            </a:rPr>
            <a:t>реальных </a:t>
          </a:r>
          <a:r>
            <a:rPr lang="ru-RU" sz="1900" i="1" kern="1200" spc="14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85" dirty="0">
              <a:latin typeface="Styrene A LC Regular" pitchFamily="50" charset="0"/>
              <a:cs typeface="Cambria"/>
            </a:rPr>
            <a:t>ситуаций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838345" y="38442"/>
        <a:ext cx="6166827" cy="702461"/>
      </dsp:txXfrm>
    </dsp:sp>
    <dsp:sp modelId="{46805BC4-F3F6-45FE-8D04-C119EDAED85D}">
      <dsp:nvSpPr>
        <dsp:cNvPr id="0" name=""/>
        <dsp:cNvSpPr/>
      </dsp:nvSpPr>
      <dsp:spPr>
        <a:xfrm rot="5400000">
          <a:off x="-179645" y="1230201"/>
          <a:ext cx="1197635" cy="838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Styrene A LC Regular" pitchFamily="50" charset="0"/>
            </a:rPr>
            <a:t>2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1" y="1469729"/>
        <a:ext cx="838345" cy="359290"/>
      </dsp:txXfrm>
    </dsp:sp>
    <dsp:sp modelId="{DE81C468-793D-45F2-A27F-E810FA7DA07F}">
      <dsp:nvSpPr>
        <dsp:cNvPr id="0" name=""/>
        <dsp:cNvSpPr/>
      </dsp:nvSpPr>
      <dsp:spPr>
        <a:xfrm rot="5400000">
          <a:off x="3551527" y="-1662627"/>
          <a:ext cx="778463" cy="62048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93333"/>
            <a:buFont typeface="Cambria"/>
            <a:buChar char="•"/>
          </a:pPr>
          <a:r>
            <a:rPr lang="ru-RU" sz="1900" i="1" kern="1200" spc="65" dirty="0">
              <a:latin typeface="Styrene A LC Regular" pitchFamily="50" charset="0"/>
              <a:cs typeface="Cambria"/>
            </a:rPr>
            <a:t>«Сторителлинг»</a:t>
          </a:r>
          <a:r>
            <a:rPr lang="ru-RU" sz="1900" i="1" kern="1200" spc="114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80" dirty="0">
              <a:latin typeface="Styrene A LC Regular" pitchFamily="50" charset="0"/>
              <a:cs typeface="Cambria"/>
            </a:rPr>
            <a:t>на</a:t>
          </a:r>
          <a:r>
            <a:rPr lang="ru-RU" sz="1900" i="1" kern="1200" spc="9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15" dirty="0">
              <a:latin typeface="Styrene A LC Regular" pitchFamily="50" charset="0"/>
              <a:cs typeface="Cambria"/>
            </a:rPr>
            <a:t>основе </a:t>
          </a:r>
          <a:r>
            <a:rPr lang="ru-RU" sz="1900" i="1" kern="1200" spc="15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50" dirty="0">
              <a:latin typeface="Styrene A LC Regular" pitchFamily="50" charset="0"/>
              <a:cs typeface="Cambria"/>
            </a:rPr>
            <a:t>повествования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838345" y="1088556"/>
        <a:ext cx="6166827" cy="702461"/>
      </dsp:txXfrm>
    </dsp:sp>
    <dsp:sp modelId="{88DD109A-6F08-471A-9D3E-2034CC6C1535}">
      <dsp:nvSpPr>
        <dsp:cNvPr id="0" name=""/>
        <dsp:cNvSpPr/>
      </dsp:nvSpPr>
      <dsp:spPr>
        <a:xfrm rot="5400000">
          <a:off x="-179645" y="2280315"/>
          <a:ext cx="1197635" cy="838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Styrene A LC Regular" pitchFamily="50" charset="0"/>
            </a:rPr>
            <a:t>3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1" y="2519843"/>
        <a:ext cx="838345" cy="359290"/>
      </dsp:txXfrm>
    </dsp:sp>
    <dsp:sp modelId="{94E20CF6-79F6-4D33-8CC5-AC1C0B90A9F4}">
      <dsp:nvSpPr>
        <dsp:cNvPr id="0" name=""/>
        <dsp:cNvSpPr/>
      </dsp:nvSpPr>
      <dsp:spPr>
        <a:xfrm rot="5400000">
          <a:off x="3551527" y="-612512"/>
          <a:ext cx="778463" cy="62048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93333"/>
            <a:buFont typeface="Cambria"/>
            <a:buChar char="•"/>
          </a:pPr>
          <a:r>
            <a:rPr lang="ru-RU" sz="1900" i="1" kern="1200" spc="65" dirty="0">
              <a:latin typeface="Styrene A LC Regular" pitchFamily="50" charset="0"/>
              <a:cs typeface="Cambria"/>
            </a:rPr>
            <a:t>«Сторителлинг» </a:t>
          </a:r>
          <a:r>
            <a:rPr lang="ru-RU" sz="1900" i="1" kern="1200" spc="135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80" dirty="0">
              <a:latin typeface="Styrene A LC Regular" pitchFamily="50" charset="0"/>
              <a:cs typeface="Cambria"/>
            </a:rPr>
            <a:t>на </a:t>
          </a:r>
          <a:r>
            <a:rPr lang="ru-RU" sz="1900" i="1" kern="1200" spc="15" dirty="0">
              <a:latin typeface="Styrene A LC Regular" pitchFamily="50" charset="0"/>
              <a:cs typeface="Cambria"/>
            </a:rPr>
            <a:t>основе </a:t>
          </a:r>
          <a:r>
            <a:rPr lang="ru-RU" sz="1900" i="1" kern="1200" spc="165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60" dirty="0">
              <a:latin typeface="Styrene A LC Regular" pitchFamily="50" charset="0"/>
              <a:cs typeface="Cambria"/>
            </a:rPr>
            <a:t>сценария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838345" y="2138671"/>
        <a:ext cx="6166827" cy="702461"/>
      </dsp:txXfrm>
    </dsp:sp>
    <dsp:sp modelId="{041EB88A-E720-4517-9CF7-9CF28B496E69}">
      <dsp:nvSpPr>
        <dsp:cNvPr id="0" name=""/>
        <dsp:cNvSpPr/>
      </dsp:nvSpPr>
      <dsp:spPr>
        <a:xfrm rot="5400000">
          <a:off x="-179645" y="3330430"/>
          <a:ext cx="1197635" cy="83834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Styrene A LC Regular" pitchFamily="50" charset="0"/>
            </a:rPr>
            <a:t>4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1" y="3569958"/>
        <a:ext cx="838345" cy="359290"/>
      </dsp:txXfrm>
    </dsp:sp>
    <dsp:sp modelId="{27D43A8C-A43E-4A8B-BEA2-39D9B7AE9CAD}">
      <dsp:nvSpPr>
        <dsp:cNvPr id="0" name=""/>
        <dsp:cNvSpPr/>
      </dsp:nvSpPr>
      <dsp:spPr>
        <a:xfrm rot="5400000">
          <a:off x="3551527" y="437602"/>
          <a:ext cx="778463" cy="62048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93333"/>
            <a:buFont typeface="Cambria"/>
            <a:buChar char="•"/>
          </a:pPr>
          <a:r>
            <a:rPr lang="ru-RU" sz="1900" i="1" kern="1200" spc="65" dirty="0">
              <a:latin typeface="Styrene A LC Regular" pitchFamily="50" charset="0"/>
              <a:cs typeface="Cambria"/>
            </a:rPr>
            <a:t>«Сторителлинг»</a:t>
          </a:r>
          <a:r>
            <a:rPr lang="ru-RU" sz="1900" i="1" kern="1200" spc="155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80" dirty="0">
              <a:latin typeface="Styrene A LC Regular" pitchFamily="50" charset="0"/>
              <a:cs typeface="Cambria"/>
            </a:rPr>
            <a:t>на </a:t>
          </a:r>
          <a:r>
            <a:rPr lang="ru-RU" sz="1900" i="1" kern="1200" spc="15" dirty="0">
              <a:latin typeface="Styrene A LC Regular" pitchFamily="50" charset="0"/>
              <a:cs typeface="Cambria"/>
            </a:rPr>
            <a:t>основе</a:t>
          </a:r>
          <a:r>
            <a:rPr lang="ru-RU" sz="1900" i="1" kern="1200" spc="18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60" dirty="0">
              <a:latin typeface="Styrene A LC Regular" pitchFamily="50" charset="0"/>
              <a:cs typeface="Cambria"/>
            </a:rPr>
            <a:t>проблемных </a:t>
          </a:r>
          <a:r>
            <a:rPr lang="ru-RU" sz="1900" i="1" kern="1200" spc="-320" dirty="0">
              <a:latin typeface="Styrene A LC Regular" pitchFamily="50" charset="0"/>
              <a:cs typeface="Cambria"/>
            </a:rPr>
            <a:t> </a:t>
          </a:r>
          <a:r>
            <a:rPr lang="ru-RU" sz="1900" i="1" kern="1200" spc="75" dirty="0">
              <a:latin typeface="Styrene A LC Regular" pitchFamily="50" charset="0"/>
              <a:cs typeface="Cambria"/>
            </a:rPr>
            <a:t>ситуаций:</a:t>
          </a:r>
          <a:endParaRPr lang="ru-RU" sz="1900" kern="1200" dirty="0">
            <a:latin typeface="Styrene A LC Regular" pitchFamily="50" charset="0"/>
          </a:endParaRPr>
        </a:p>
      </dsp:txBody>
      <dsp:txXfrm rot="-5400000">
        <a:off x="838345" y="3188786"/>
        <a:ext cx="6166827" cy="702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1ABB1-53C1-47D2-BE7A-67DE74CDBBCB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63877-6954-4DFA-809F-9807B692E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876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045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1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62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7206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12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028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36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115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64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0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82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2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53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0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721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9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49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BD64F5-C115-498C-97BF-8D108585C34F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76077EF-8099-42E5-9378-BA4555829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5952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0%B7%D1%8E%D0%BC%D0%B5" TargetMode="External"/><Relationship Id="rId3" Type="http://schemas.openxmlformats.org/officeDocument/2006/relationships/hyperlink" Target="http://ru.wikipedia.org/wiki/%D0%98%D0%BC%D1%8F_%D1%81%D1%83%D1%89%D0%B5%D1%81%D1%82%D0%B2%D0%B8%D1%82%D0%B5%D0%BB%D1%8C%D0%BD%D0%BE%D0%B5" TargetMode="External"/><Relationship Id="rId7" Type="http://schemas.openxmlformats.org/officeDocument/2006/relationships/hyperlink" Target="http://ru.wikipedia.org/wiki/%D0%94%D0%B5%D0%B5%D0%BF%D1%80%D0%B8%D1%87%D0%B0%D1%81%D1%82%D0%B8%D0%B5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F%D1%80%D0%B8%D1%87%D0%B0%D1%81%D1%82%D0%B8%D0%B5_(%D0%BB%D0%B8%D0%BD%D0%B3%D0%B2%D0%B8%D1%81%D1%82%D0%B8%D0%BA%D0%B0)" TargetMode="External"/><Relationship Id="rId5" Type="http://schemas.openxmlformats.org/officeDocument/2006/relationships/hyperlink" Target="http://ru.wikipedia.org/wiki/%D0%98%D0%BC%D1%8F_%D0%BF%D1%80%D0%B8%D0%BB%D0%B0%D0%B3%D0%B0%D1%82%D0%B5%D0%BB%D1%8C%D0%BD%D0%BE%D0%B5" TargetMode="External"/><Relationship Id="rId4" Type="http://schemas.openxmlformats.org/officeDocument/2006/relationships/hyperlink" Target="http://ru.wikipedia.org/wiki/%D0%9C%D0%B5%D1%81%D1%82%D0%BE%D0%B8%D0%BC%D0%B5%D0%BD%D0%B8%D0%B5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4BD11-7612-2A23-8C68-365879E9B5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25605"/>
            <a:ext cx="9144000" cy="247105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b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r>
              <a:rPr lang="ru-RU" sz="2400" b="1" spc="3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ИСПОЛЬЗОВАНИЕ </a:t>
            </a:r>
            <a:r>
              <a:rPr lang="ru-RU" sz="2400" b="1" spc="3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СОВРЕМЕННЫХ </a:t>
            </a:r>
            <a:r>
              <a:rPr lang="ru-RU" sz="2400" b="1" spc="3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2400" b="1" spc="2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ОБРАЗОВАТЕЛЬНЫХ</a:t>
            </a:r>
            <a:r>
              <a:rPr lang="ru-RU" sz="2400" b="1" spc="2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2400" b="1" spc="2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ТЕХНОЛОГИЙ</a:t>
            </a:r>
            <a:r>
              <a:rPr lang="ru-RU" sz="2400" b="1" spc="20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2400" b="1" spc="25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 </a:t>
            </a:r>
            <a:r>
              <a:rPr lang="ru-RU" sz="2400" b="1" spc="-4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2400" b="1" spc="2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РАЗВИТИИ </a:t>
            </a:r>
            <a:r>
              <a:rPr lang="ru-RU" sz="2400" b="1" spc="3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РЕЧИ </a:t>
            </a:r>
            <a:r>
              <a:rPr lang="ru-RU" sz="2400" b="1" spc="3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ДЕТЕЙ </a:t>
            </a:r>
            <a:r>
              <a:rPr lang="ru-RU" sz="2400" b="1" spc="3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ДОШКОЛЬНОГО</a:t>
            </a:r>
            <a:r>
              <a:rPr lang="ru-RU" sz="2400" b="1" spc="2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2400" b="1" spc="2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ВОЗРАСТА</a:t>
            </a:r>
            <a:br>
              <a:rPr lang="ru-RU" sz="24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</a:br>
            <a:endParaRPr lang="ru-RU" sz="2400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2678B2-29EA-2927-285F-EDA810767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0" y="3696655"/>
            <a:ext cx="5496233" cy="2011392"/>
          </a:xfrm>
        </p:spPr>
        <p:txBody>
          <a:bodyPr>
            <a:norm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endParaRPr lang="ru-RU" sz="1400" b="1" spc="80" dirty="0">
              <a:solidFill>
                <a:srgbClr val="575F6D"/>
              </a:solidFill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endParaRPr lang="ru-RU" sz="1400" b="1" spc="80" dirty="0">
              <a:solidFill>
                <a:srgbClr val="575F6D"/>
              </a:solidFill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endParaRPr lang="ru-RU" sz="1400" b="1" spc="80" dirty="0">
              <a:solidFill>
                <a:srgbClr val="575F6D"/>
              </a:solidFill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endParaRPr lang="ru-RU" sz="1400" b="1" spc="80" dirty="0">
              <a:solidFill>
                <a:srgbClr val="575F6D"/>
              </a:solidFill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endParaRPr lang="ru-RU" sz="1400" b="1" spc="80" dirty="0">
              <a:solidFill>
                <a:srgbClr val="575F6D"/>
              </a:solidFill>
              <a:latin typeface="Cambria"/>
              <a:cs typeface="Cambria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lang="ru-RU" sz="1400" b="1" spc="80" dirty="0">
                <a:latin typeface="Styrene A LC Regular" pitchFamily="50" charset="0"/>
                <a:cs typeface="Cambria"/>
              </a:rPr>
              <a:t>Подготовил:</a:t>
            </a:r>
            <a:r>
              <a:rPr lang="ru-RU" sz="1400" b="1" spc="90" dirty="0">
                <a:latin typeface="Styrene A LC Regular" pitchFamily="50" charset="0"/>
                <a:cs typeface="Cambria"/>
              </a:rPr>
              <a:t> </a:t>
            </a:r>
            <a:r>
              <a:rPr lang="ru-RU" sz="1400" b="1" spc="85" dirty="0">
                <a:latin typeface="Styrene A LC Regular" pitchFamily="50" charset="0"/>
                <a:cs typeface="Cambria"/>
              </a:rPr>
              <a:t>Седнева М.А.</a:t>
            </a:r>
            <a:r>
              <a:rPr lang="ru-RU" sz="1400" b="1" spc="130" dirty="0">
                <a:latin typeface="Styrene A LC Regular" pitchFamily="50" charset="0"/>
                <a:cs typeface="Cambria"/>
              </a:rPr>
              <a:t>,</a:t>
            </a:r>
            <a:r>
              <a:rPr lang="ru-RU" sz="1400" b="1" spc="90" dirty="0">
                <a:latin typeface="Styrene A LC Regular" pitchFamily="50" charset="0"/>
                <a:cs typeface="Cambria"/>
              </a:rPr>
              <a:t> </a:t>
            </a:r>
            <a:r>
              <a:rPr lang="ru-RU" sz="1400" b="1" spc="105" dirty="0">
                <a:latin typeface="Styrene A LC Regular" pitchFamily="50" charset="0"/>
                <a:cs typeface="Cambria"/>
              </a:rPr>
              <a:t>учитель-логопед</a:t>
            </a:r>
            <a:endParaRPr lang="ru-RU" sz="1400" dirty="0">
              <a:latin typeface="Styrene A LC Regular" pitchFamily="50" charset="0"/>
              <a:cs typeface="Cambria"/>
            </a:endParaRPr>
          </a:p>
          <a:p>
            <a:pPr algn="r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0D2FBD-1273-050D-80E4-F4B28BD22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50" y="4592566"/>
            <a:ext cx="2878660" cy="111548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B40948-545B-09F6-F308-DB8F3C1072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310" y="549712"/>
            <a:ext cx="7169727" cy="103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099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8FEA985E-C3C3-FF8E-C600-618BF5EACD7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304" y="890472"/>
            <a:ext cx="5327903" cy="52410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3BF1171-2E8C-84FF-1361-051EFF2FFE16}"/>
              </a:ext>
            </a:extLst>
          </p:cNvPr>
          <p:cNvSpPr txBox="1"/>
          <p:nvPr/>
        </p:nvSpPr>
        <p:spPr>
          <a:xfrm>
            <a:off x="6571716" y="2172001"/>
            <a:ext cx="4022932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Мой</a:t>
            </a:r>
            <a:r>
              <a:rPr lang="ru-RU" sz="1800" b="1" i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мишка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algn="ctr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(З.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Александрова)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04470" marR="199390" indent="281940" algn="ctr">
              <a:lnSpc>
                <a:spcPct val="100000"/>
              </a:lnSpc>
              <a:spcBef>
                <a:spcPts val="5"/>
              </a:spcBef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Я рубашку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сшила</a:t>
            </a:r>
            <a:r>
              <a:rPr lang="ru-RU" sz="1800" spc="-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мишке,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42900" marR="248920" indent="-86995" algn="ctr">
              <a:lnSpc>
                <a:spcPct val="100000"/>
              </a:lnSpc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  Я</a:t>
            </a:r>
            <a:r>
              <a:rPr lang="ru-RU" sz="1800" spc="-6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сошью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ему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штанишки,</a:t>
            </a:r>
          </a:p>
          <a:p>
            <a:pPr marL="62865" marR="56515" indent="1270" algn="ctr">
              <a:lnSpc>
                <a:spcPct val="99800"/>
              </a:lnSpc>
              <a:spcBef>
                <a:spcPts val="5"/>
              </a:spcBef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Надо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ним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карман</a:t>
            </a:r>
            <a:r>
              <a:rPr lang="ru-RU" sz="1800" spc="-7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пришить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</a:p>
          <a:p>
            <a:pPr marL="62865" marR="56515" indent="1270" algn="ctr">
              <a:lnSpc>
                <a:spcPct val="99800"/>
              </a:lnSpc>
              <a:spcBef>
                <a:spcPts val="5"/>
              </a:spcBef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   И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конфетку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положить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72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>
            <a:extLst>
              <a:ext uri="{FF2B5EF4-FFF2-40B4-BE49-F238E27FC236}">
                <a16:creationId xmlns:a16="http://schemas.microsoft.com/office/drawing/2014/main" id="{E07D39B0-6A2A-B76D-D418-54255B5875B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9567" y="1289103"/>
            <a:ext cx="6912864" cy="50398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E1D4F9-8B4A-B4F0-1603-34EC2E11B03B}"/>
              </a:ext>
            </a:extLst>
          </p:cNvPr>
          <p:cNvSpPr txBox="1"/>
          <p:nvPr/>
        </p:nvSpPr>
        <p:spPr>
          <a:xfrm>
            <a:off x="2535488" y="631457"/>
            <a:ext cx="71210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Пересказ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рассказа</a:t>
            </a: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«Здравствуй,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зимушка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зима!»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885283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A8331DC-8AAF-9EE1-0503-E6E54DB19FCC}"/>
              </a:ext>
            </a:extLst>
          </p:cNvPr>
          <p:cNvSpPr txBox="1"/>
          <p:nvPr/>
        </p:nvSpPr>
        <p:spPr>
          <a:xfrm>
            <a:off x="2717207" y="689142"/>
            <a:ext cx="6757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Styrene A LC Regular" pitchFamily="50" charset="0"/>
              </a:rPr>
              <a:t>Предметно-схематические</a:t>
            </a:r>
            <a:r>
              <a:rPr lang="ru-RU" b="1" spc="-6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Styrene A LC Regular" pitchFamily="50" charset="0"/>
              </a:rPr>
              <a:t>модели</a:t>
            </a:r>
            <a:r>
              <a:rPr lang="ru-RU" b="1" spc="-4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b="1" spc="-5" dirty="0">
                <a:solidFill>
                  <a:schemeClr val="bg1"/>
                </a:solidFill>
                <a:latin typeface="Styrene A LC Regular" pitchFamily="50" charset="0"/>
              </a:rPr>
              <a:t>Т. А. Ткаченко</a:t>
            </a:r>
            <a:endParaRPr lang="ru-RU" b="1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pic>
        <p:nvPicPr>
          <p:cNvPr id="2050" name="Picture 2" descr="Логопед Татьяна Александровна Ткаченко">
            <a:extLst>
              <a:ext uri="{FF2B5EF4-FFF2-40B4-BE49-F238E27FC236}">
                <a16:creationId xmlns:a16="http://schemas.microsoft.com/office/drawing/2014/main" id="{7791E37C-03E8-7D0A-557B-34BE77740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755" y="1182583"/>
            <a:ext cx="7742489" cy="536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344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DFB470-E50D-585A-93A3-EB1E069CE2C1}"/>
              </a:ext>
            </a:extLst>
          </p:cNvPr>
          <p:cNvSpPr txBox="1"/>
          <p:nvPr/>
        </p:nvSpPr>
        <p:spPr>
          <a:xfrm>
            <a:off x="76912" y="1867990"/>
            <a:ext cx="11374452" cy="32571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247015">
              <a:lnSpc>
                <a:spcPct val="114999"/>
              </a:lnSpc>
              <a:spcBef>
                <a:spcPts val="1485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Коллаж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учебное пособие, лист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картона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(плотная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бумага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 err="1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фланелеграф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),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который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наклеиваются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накладываются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(рисуются)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различные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картинки,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буквы,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геометрические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фигуры,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цифры.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Кажущийся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беспорядок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наложенных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картон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картинок </a:t>
            </a:r>
            <a:r>
              <a:rPr lang="ru-RU" sz="1800" spc="-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составляет 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суть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коллажа.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обучающее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пособие несет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себе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разные задачи.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развитие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памяти,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расширение словарного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запаса,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образного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восприятия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т.д.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Данное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пособие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используется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всех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видах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занятий.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Ребенок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учиться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связывать </a:t>
            </a:r>
            <a:r>
              <a:rPr lang="ru-RU" sz="1800" spc="-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все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картинки коллажа,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составляет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сюжеты.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Коллажи широко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используются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практической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работе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детьми.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их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помощью у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ребенка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формируются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экологические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представления,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расширяется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словарный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запас;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развиваются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связная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речь,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зрительная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память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логическое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мышление.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FE573E-67DA-4227-5F7C-D701DE2C7498}"/>
              </a:ext>
            </a:extLst>
          </p:cNvPr>
          <p:cNvSpPr txBox="1"/>
          <p:nvPr/>
        </p:nvSpPr>
        <p:spPr>
          <a:xfrm>
            <a:off x="4059110" y="589660"/>
            <a:ext cx="3768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Styrene A LC Regular" pitchFamily="50" charset="0"/>
              </a:rPr>
              <a:t>Методика коллаж</a:t>
            </a:r>
          </a:p>
        </p:txBody>
      </p:sp>
    </p:spTree>
    <p:extLst>
      <p:ext uri="{BB962C8B-B14F-4D97-AF65-F5344CB8AC3E}">
        <p14:creationId xmlns:p14="http://schemas.microsoft.com/office/powerpoint/2010/main" val="280771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3CCAA3-502A-6A19-6A84-8EA745B367DF}"/>
              </a:ext>
            </a:extLst>
          </p:cNvPr>
          <p:cNvSpPr txBox="1"/>
          <p:nvPr/>
        </p:nvSpPr>
        <p:spPr>
          <a:xfrm>
            <a:off x="418744" y="630054"/>
            <a:ext cx="10425869" cy="708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65" marR="5080">
              <a:lnSpc>
                <a:spcPct val="114999"/>
              </a:lnSpc>
              <a:spcBef>
                <a:spcPts val="100"/>
              </a:spcBef>
            </a:pP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Главная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задача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коллажа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 соединить все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картинки,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буквы,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цифры...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между собой.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Таким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образом,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происходит отработка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сюжетного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метода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запоминания.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pic>
        <p:nvPicPr>
          <p:cNvPr id="6" name="object 2">
            <a:extLst>
              <a:ext uri="{FF2B5EF4-FFF2-40B4-BE49-F238E27FC236}">
                <a16:creationId xmlns:a16="http://schemas.microsoft.com/office/drawing/2014/main" id="{B35F39D7-88A4-FC18-6085-2239297CAB5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62470" y="2014457"/>
            <a:ext cx="5792723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986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047FF7-FF12-DDC8-2A27-22B6AAD51474}"/>
              </a:ext>
            </a:extLst>
          </p:cNvPr>
          <p:cNvSpPr txBox="1"/>
          <p:nvPr/>
        </p:nvSpPr>
        <p:spPr>
          <a:xfrm>
            <a:off x="126762" y="2269708"/>
            <a:ext cx="12065238" cy="2041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0065" marR="161925" indent="295275">
              <a:lnSpc>
                <a:spcPct val="100000"/>
              </a:lnSpc>
              <a:spcBef>
                <a:spcPts val="100"/>
              </a:spcBef>
              <a:tabLst>
                <a:tab pos="2646045" algn="l"/>
              </a:tabLst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Синквейн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-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игровая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технология,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как</a:t>
            </a:r>
            <a:r>
              <a:rPr lang="ru-RU" sz="1800" b="1" spc="-4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средство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успешной</a:t>
            </a:r>
            <a:r>
              <a:rPr lang="ru-RU" sz="1800" b="1" spc="-4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коррекции</a:t>
            </a:r>
            <a:r>
              <a:rPr lang="ru-RU" sz="1800" b="1" spc="-4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развития</a:t>
            </a:r>
            <a:r>
              <a:rPr lang="ru-RU" sz="1800" b="1" spc="-5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речи</a:t>
            </a:r>
            <a:r>
              <a:rPr lang="ru-RU" sz="1800" b="1" spc="-3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дошкольников.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348615">
              <a:lnSpc>
                <a:spcPct val="100000"/>
              </a:lnSpc>
              <a:spcBef>
                <a:spcPts val="2160"/>
              </a:spcBef>
              <a:tabLst>
                <a:tab pos="1385570" algn="l"/>
                <a:tab pos="318325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 «</a:t>
            </a:r>
            <a:r>
              <a:rPr lang="ru-RU" sz="1800" spc="-5" dirty="0" err="1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»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происходит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французского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слова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«пять»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означает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«стихотворение,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состоящее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пяти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строк».</a:t>
            </a:r>
            <a:endParaRPr lang="ru-RU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48615">
              <a:lnSpc>
                <a:spcPct val="100000"/>
              </a:lnSpc>
              <a:spcBef>
                <a:spcPts val="2160"/>
              </a:spcBef>
              <a:tabLst>
                <a:tab pos="1385570" algn="l"/>
                <a:tab pos="3183255" algn="l"/>
              </a:tabLst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Синкве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й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3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эт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 сти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х</a:t>
            </a:r>
            <a:r>
              <a:rPr lang="ru-RU" sz="1800" b="1" spc="-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творе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е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,  написанное</a:t>
            </a:r>
            <a:r>
              <a:rPr lang="ru-RU" sz="1800" b="1" spc="-3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соответствии</a:t>
            </a:r>
            <a:r>
              <a:rPr lang="ru-RU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определёнными правилами.</a:t>
            </a:r>
            <a:endParaRPr lang="ru-RU" dirty="0">
              <a:solidFill>
                <a:schemeClr val="accent5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141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9EDE1EC-2217-B971-40DA-6B6627C088D6}"/>
              </a:ext>
            </a:extLst>
          </p:cNvPr>
          <p:cNvSpPr txBox="1"/>
          <p:nvPr/>
        </p:nvSpPr>
        <p:spPr>
          <a:xfrm>
            <a:off x="350376" y="1546462"/>
            <a:ext cx="11841623" cy="2759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010" indent="-194945">
              <a:lnSpc>
                <a:spcPct val="100000"/>
              </a:lnSpc>
              <a:spcBef>
                <a:spcPts val="100"/>
              </a:spcBef>
              <a:buAutoNum type="arabicPlain"/>
              <a:tabLst>
                <a:tab pos="207645" algn="l"/>
              </a:tabLst>
            </a:pPr>
            <a:r>
              <a:rPr lang="ru-RU" sz="17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строка</a:t>
            </a:r>
            <a:r>
              <a:rPr lang="ru-RU" sz="17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spc="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тема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называется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одним</a:t>
            </a:r>
            <a:r>
              <a:rPr lang="ru-RU" sz="17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словом,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обычно</a:t>
            </a:r>
            <a:r>
              <a:rPr lang="ru-RU" sz="1700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u="heavy" spc="-5" dirty="0">
                <a:solidFill>
                  <a:srgbClr val="0D2E46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существительное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7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u="heavy" spc="-5" dirty="0">
                <a:solidFill>
                  <a:schemeClr val="bg1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местоимение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),</a:t>
            </a:r>
            <a:r>
              <a:rPr lang="ru-RU" sz="17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которое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обозначает</a:t>
            </a:r>
            <a:r>
              <a:rPr lang="ru-RU" sz="1700" spc="-5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7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предмет,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</a:t>
            </a:r>
            <a:r>
              <a:rPr lang="ru-RU" sz="17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котором</a:t>
            </a:r>
            <a:r>
              <a:rPr lang="ru-RU" sz="17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пойдет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речь.</a:t>
            </a:r>
            <a:endParaRPr lang="ru-RU" sz="17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07010" indent="-194945">
              <a:lnSpc>
                <a:spcPct val="100000"/>
              </a:lnSpc>
              <a:buAutoNum type="arabicPlain" startAt="2"/>
              <a:tabLst>
                <a:tab pos="207645" algn="l"/>
              </a:tabLst>
            </a:pPr>
            <a:r>
              <a:rPr lang="ru-RU" sz="17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строка</a:t>
            </a:r>
            <a:r>
              <a:rPr lang="ru-RU" sz="17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spc="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описание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темы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двух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словах,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чаще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всего </a:t>
            </a:r>
            <a:r>
              <a:rPr lang="ru-RU" sz="1700" u="heavy" spc="-5" dirty="0">
                <a:solidFill>
                  <a:srgbClr val="0D2E46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прилагательные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 </a:t>
            </a:r>
            <a:r>
              <a:rPr lang="ru-RU" sz="1700" u="heavy" spc="-5" dirty="0">
                <a:solidFill>
                  <a:schemeClr val="bg1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причастия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),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они дают </a:t>
            </a:r>
            <a:r>
              <a:rPr lang="ru-RU" sz="17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описание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признаков </a:t>
            </a:r>
            <a:r>
              <a:rPr lang="ru-RU" sz="17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свойств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выбранного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синквейне предмета или </a:t>
            </a:r>
            <a:r>
              <a:rPr lang="ru-RU" sz="17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объекта.</a:t>
            </a:r>
            <a:endParaRPr lang="ru-RU" sz="17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07645" marR="2604770" indent="-207645">
              <a:lnSpc>
                <a:spcPct val="100000"/>
              </a:lnSpc>
              <a:spcBef>
                <a:spcPts val="434"/>
              </a:spcBef>
              <a:buAutoNum type="arabicPlain" startAt="3"/>
              <a:tabLst>
                <a:tab pos="207645" algn="l"/>
              </a:tabLst>
            </a:pPr>
            <a:r>
              <a:rPr lang="ru-RU" sz="17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строка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действия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в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трёх словах, </a:t>
            </a:r>
            <a:r>
              <a:rPr lang="ru-RU" sz="1700" u="heavy" spc="-5" dirty="0">
                <a:solidFill>
                  <a:srgbClr val="0D2E46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</a:rPr>
              <a:t>глаголами</a:t>
            </a:r>
            <a:r>
              <a:rPr lang="ru-RU" sz="1700" u="heavy" spc="-5" dirty="0">
                <a:solidFill>
                  <a:schemeClr val="bg1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 </a:t>
            </a:r>
            <a:r>
              <a:rPr lang="ru-RU" sz="1700" u="heavy" spc="-5" dirty="0">
                <a:solidFill>
                  <a:schemeClr val="bg1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деепричастиями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, описывающими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характерные</a:t>
            </a:r>
            <a:r>
              <a:rPr lang="ru-RU" sz="1700" i="1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действия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объекта.</a:t>
            </a:r>
            <a:endParaRPr lang="ru-RU" sz="17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07010" indent="-194945">
              <a:lnSpc>
                <a:spcPct val="100000"/>
              </a:lnSpc>
              <a:buAutoNum type="arabicPlain" startAt="4"/>
              <a:tabLst>
                <a:tab pos="207645" algn="l"/>
              </a:tabLst>
            </a:pPr>
            <a:r>
              <a:rPr lang="ru-RU" sz="17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строка</a:t>
            </a:r>
            <a:r>
              <a:rPr lang="ru-RU" sz="17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7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предложение</a:t>
            </a:r>
            <a:r>
              <a:rPr lang="ru-RU" sz="17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четырёх</a:t>
            </a:r>
            <a:r>
              <a:rPr lang="ru-RU" sz="17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выражающая </a:t>
            </a:r>
            <a:r>
              <a:rPr lang="ru-RU" sz="17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личное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отношение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автора синквейна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 </a:t>
            </a:r>
            <a:r>
              <a:rPr lang="ru-RU" sz="17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описываемому предмету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7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объекту</a:t>
            </a:r>
            <a:endParaRPr lang="ru-RU" sz="17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07010" indent="-194945">
              <a:lnSpc>
                <a:spcPct val="100000"/>
              </a:lnSpc>
              <a:buAutoNum type="arabicPlain" startAt="5"/>
              <a:tabLst>
                <a:tab pos="207645" algn="l"/>
              </a:tabLst>
            </a:pPr>
            <a:r>
              <a:rPr lang="ru-RU" sz="17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строка</a:t>
            </a:r>
            <a:r>
              <a:rPr lang="ru-RU" sz="1700" b="1" spc="459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одно</a:t>
            </a:r>
            <a:r>
              <a:rPr lang="ru-RU" sz="17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слово,</a:t>
            </a:r>
            <a:r>
              <a:rPr lang="ru-RU" sz="17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700" i="1" u="heavy" spc="-5" dirty="0">
                <a:solidFill>
                  <a:schemeClr val="bg1"/>
                </a:solidFill>
                <a:uFill>
                  <a:solidFill>
                    <a:srgbClr val="5F0000"/>
                  </a:solidFill>
                </a:uFill>
                <a:latin typeface="Styrene A LC Regular" pitchFamily="50" charset="0"/>
                <a:cs typeface="Segoe U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резюме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,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характеризующее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суть</a:t>
            </a:r>
            <a:r>
              <a:rPr lang="ru-RU" sz="17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предмета</a:t>
            </a:r>
            <a:r>
              <a:rPr lang="ru-RU" sz="17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объекта,</a:t>
            </a:r>
            <a:r>
              <a:rPr lang="ru-RU" sz="17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которое </a:t>
            </a:r>
            <a:r>
              <a:rPr lang="ru-RU" sz="1700" spc="-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7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выражает</a:t>
            </a:r>
            <a:r>
              <a:rPr lang="ru-RU" sz="17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настроение.</a:t>
            </a:r>
            <a:endParaRPr lang="ru-RU" sz="17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621136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AF8A49-9490-D318-F2E7-DE986930BE0F}"/>
              </a:ext>
            </a:extLst>
          </p:cNvPr>
          <p:cNvSpPr txBox="1"/>
          <p:nvPr/>
        </p:nvSpPr>
        <p:spPr>
          <a:xfrm>
            <a:off x="3789703" y="631457"/>
            <a:ext cx="46125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Алгоритм</a:t>
            </a:r>
            <a:r>
              <a:rPr lang="ru-RU" sz="1800" b="1" spc="-5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составления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синквейна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B24AF54E-5810-2A29-3903-2F58CF636D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35729" y="1246374"/>
            <a:ext cx="4320540" cy="3496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D686DF-B8EB-298D-DADE-BD1620B0DB66}"/>
              </a:ext>
            </a:extLst>
          </p:cNvPr>
          <p:cNvSpPr txBox="1"/>
          <p:nvPr/>
        </p:nvSpPr>
        <p:spPr>
          <a:xfrm>
            <a:off x="3138442" y="4872962"/>
            <a:ext cx="693704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95605" indent="-38354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395605" algn="l"/>
                <a:tab pos="396240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Предмет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(тема)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одно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слово-существительное.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414145" indent="-384175">
              <a:lnSpc>
                <a:spcPct val="100000"/>
              </a:lnSpc>
              <a:buAutoNum type="arabicPeriod"/>
              <a:tabLst>
                <a:tab pos="1413510" algn="l"/>
                <a:tab pos="1414780" algn="l"/>
              </a:tabLst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Два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прилагательных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теме.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929130" indent="-384175">
              <a:lnSpc>
                <a:spcPct val="100000"/>
              </a:lnSpc>
              <a:buAutoNum type="arabicPeriod"/>
              <a:tabLst>
                <a:tab pos="1929130" algn="l"/>
                <a:tab pos="1929764" algn="l"/>
              </a:tabLst>
            </a:pP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Три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глагола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теме.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791970" indent="-384175">
              <a:lnSpc>
                <a:spcPct val="100000"/>
              </a:lnSpc>
              <a:buAutoNum type="arabicPeriod"/>
              <a:tabLst>
                <a:tab pos="1791970" algn="l"/>
                <a:tab pos="1792605" algn="l"/>
              </a:tabLst>
            </a:pP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Предложение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теме.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680720" indent="-384175">
              <a:lnSpc>
                <a:spcPct val="100000"/>
              </a:lnSpc>
              <a:buAutoNum type="arabicPeriod"/>
              <a:tabLst>
                <a:tab pos="680720" algn="l"/>
                <a:tab pos="681355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Ассоциация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теме: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одно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слово-предмет.</a:t>
            </a:r>
          </a:p>
        </p:txBody>
      </p:sp>
    </p:spTree>
    <p:extLst>
      <p:ext uri="{BB962C8B-B14F-4D97-AF65-F5344CB8AC3E}">
        <p14:creationId xmlns:p14="http://schemas.microsoft.com/office/powerpoint/2010/main" val="2757480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79FE1C5-38FB-72D1-EBFD-E4DC46D298D3}"/>
              </a:ext>
            </a:extLst>
          </p:cNvPr>
          <p:cNvSpPr txBox="1"/>
          <p:nvPr/>
        </p:nvSpPr>
        <p:spPr>
          <a:xfrm>
            <a:off x="3043015" y="605820"/>
            <a:ext cx="610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чём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же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его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эффективность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значимость?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0441E1-74A0-A25F-1E3A-B5AA8577E4B4}"/>
              </a:ext>
            </a:extLst>
          </p:cNvPr>
          <p:cNvSpPr txBox="1"/>
          <p:nvPr/>
        </p:nvSpPr>
        <p:spPr>
          <a:xfrm>
            <a:off x="2478636" y="1259018"/>
            <a:ext cx="7234727" cy="4993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0230">
              <a:lnSpc>
                <a:spcPct val="100000"/>
              </a:lnSpc>
              <a:spcBef>
                <a:spcPts val="100"/>
              </a:spcBef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Его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простота.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могут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составить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все.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ts val="1945"/>
              </a:lnSpc>
              <a:spcBef>
                <a:spcPts val="2160"/>
              </a:spcBef>
              <a:buChar char="-"/>
              <a:tabLst>
                <a:tab pos="354965" algn="l"/>
                <a:tab pos="355600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составлении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синквейна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каждый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ребенок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может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>
              <a:lnSpc>
                <a:spcPts val="1945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реализовать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свои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интеллектуальные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возможности.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Char char="-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является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игровым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приемом.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60"/>
              </a:spcBef>
              <a:buClr>
                <a:srgbClr val="001F5F"/>
              </a:buClr>
              <a:buFont typeface="Segoe UI"/>
              <a:buChar char="-"/>
            </a:pPr>
            <a:endParaRPr lang="ru-RU" sz="19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marR="5080" indent="-342900">
              <a:lnSpc>
                <a:spcPct val="80000"/>
              </a:lnSpc>
              <a:spcBef>
                <a:spcPts val="5"/>
              </a:spcBef>
              <a:buChar char="-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Составление синквейна используется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 заключительное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задание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пройденному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материалу.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001F5F"/>
              </a:buClr>
              <a:buFont typeface="Segoe UI"/>
              <a:buChar char="-"/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ts val="1945"/>
              </a:lnSpc>
              <a:buChar char="-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Составление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используется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проведения</a:t>
            </a:r>
          </a:p>
          <a:p>
            <a:pPr marL="355600">
              <a:lnSpc>
                <a:spcPts val="1945"/>
              </a:lnSpc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рефлексии,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анализа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синтеза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полученной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информации.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buChar char="-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помогает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пополнить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словарный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запас.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001F5F"/>
              </a:buClr>
              <a:buFont typeface="Segoe UI"/>
              <a:buChar char="-"/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buChar char="-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учит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краткому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пересказу.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2425" indent="-340360">
              <a:lnSpc>
                <a:spcPct val="100000"/>
              </a:lnSpc>
              <a:spcBef>
                <a:spcPts val="2160"/>
              </a:spcBef>
              <a:buChar char="-"/>
              <a:tabLst>
                <a:tab pos="352425" algn="l"/>
                <a:tab pos="35306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помогает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развить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речь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мышление.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623359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EAEA3AE-3E95-E77E-E68E-975D5008E314}"/>
              </a:ext>
            </a:extLst>
          </p:cNvPr>
          <p:cNvSpPr txBox="1"/>
          <p:nvPr/>
        </p:nvSpPr>
        <p:spPr>
          <a:xfrm>
            <a:off x="2221906" y="1606610"/>
            <a:ext cx="804159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Когда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начинать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знакомство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 этим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приёмом?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9525" algn="ctr">
              <a:lnSpc>
                <a:spcPct val="100000"/>
              </a:lnSpc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старшем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дошкольном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возрасте!</a:t>
            </a:r>
          </a:p>
          <a:p>
            <a:pPr>
              <a:lnSpc>
                <a:spcPct val="100000"/>
              </a:lnSpc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Целесообразно</a:t>
            </a:r>
            <a:r>
              <a:rPr lang="ru-RU" sz="1800" b="1" u="sng" spc="-3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вначале</a:t>
            </a:r>
            <a:r>
              <a:rPr lang="ru-RU" sz="1800" b="1" u="sng" spc="-10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предлагать</a:t>
            </a:r>
            <a:r>
              <a:rPr lang="ru-RU" sz="1800" b="1" u="sng" spc="-30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детям</a:t>
            </a:r>
            <a:r>
              <a:rPr lang="ru-RU" sz="1800" b="1" u="sng" spc="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для</a:t>
            </a:r>
            <a:endParaRPr lang="ru-RU" sz="1800" u="sng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594360" marR="584835" algn="ctr">
              <a:lnSpc>
                <a:spcPct val="100000"/>
              </a:lnSpc>
              <a:tabLst>
                <a:tab pos="3829050" algn="l"/>
              </a:tabLst>
            </a:pP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прослушива</a:t>
            </a:r>
            <a:r>
              <a:rPr lang="ru-RU" sz="1800" b="1" u="sng" spc="-10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н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и</a:t>
            </a: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я</a:t>
            </a:r>
            <a:r>
              <a:rPr lang="ru-RU" sz="1800" b="1" u="sng" spc="-4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г</a:t>
            </a:r>
            <a:r>
              <a:rPr lang="ru-RU" sz="1800" b="1" u="sng" spc="-10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о</a:t>
            </a: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товые	синкв</a:t>
            </a:r>
            <a:r>
              <a:rPr lang="ru-RU" sz="1800" b="1" u="sng" spc="-10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е</a:t>
            </a:r>
            <a:r>
              <a:rPr lang="ru-RU" sz="1800" b="1" u="sng" spc="-5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йн</a:t>
            </a: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ы, </a:t>
            </a:r>
            <a:r>
              <a:rPr lang="ru-RU" sz="1800" b="1" u="sng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u="sng" dirty="0">
                <a:solidFill>
                  <a:schemeClr val="accent5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например:</a:t>
            </a:r>
            <a:endParaRPr lang="ru-RU" sz="1800" u="sng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ru-RU" sz="1600" u="sng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3175" algn="ctr">
              <a:lnSpc>
                <a:spcPct val="100000"/>
              </a:lnSpc>
            </a:pPr>
            <a:r>
              <a:rPr lang="ru-RU" sz="1800" b="1" u="sng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Осень</a:t>
            </a:r>
            <a:endParaRPr lang="ru-RU" sz="1800" u="sng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635" algn="ctr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Солнечная,</a:t>
            </a:r>
            <a:r>
              <a:rPr lang="ru-RU" sz="1800" spc="-6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тёплая.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905" algn="ctr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Дарит,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светится,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радует.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373505" marR="1363980" algn="ctr">
              <a:lnSpc>
                <a:spcPct val="100000"/>
              </a:lnSpc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парке</a:t>
            </a:r>
            <a:r>
              <a:rPr lang="ru-RU" sz="1800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осыпаются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листья. </a:t>
            </a:r>
            <a:r>
              <a:rPr lang="ru-RU" sz="1800" spc="-5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</a:p>
          <a:p>
            <a:pPr marL="1373505" marR="1363980" algn="ctr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Золото, красота,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счастье!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15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7A885-08D7-F5AD-95D0-BACD87533CAE}"/>
              </a:ext>
            </a:extLst>
          </p:cNvPr>
          <p:cNvSpPr txBox="1"/>
          <p:nvPr/>
        </p:nvSpPr>
        <p:spPr>
          <a:xfrm>
            <a:off x="232114" y="576401"/>
            <a:ext cx="10964083" cy="6093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Речь — чудесный дар природы не дается человеку от рождения. Должно пройти время, чтобы ребенок начал говорить. А взрослые должны приложить немало усилий, чтобы речь у ребенка развивалась правильно и своевременно. (В.</a:t>
            </a: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А.</a:t>
            </a: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Сухомлинский)</a:t>
            </a:r>
          </a:p>
          <a:p>
            <a:pPr algn="l"/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Полноценное владение родным языком в дошкольном возрасте является необходимым условием решения задач умственного, эстетического и нравственного воспитания детей в максимально сенситивный период. </a:t>
            </a:r>
          </a:p>
          <a:p>
            <a:pPr algn="l"/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Своевременное и полноценное формирование речи в дошкольном возрасте — одно из основных условий нормального развития ребенка и дальнейшего его успешного обучения в школе.</a:t>
            </a:r>
          </a:p>
          <a:p>
            <a:pPr algn="l"/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Кроме традиционных речевых задач (формирование звуковой культуры речи, словарной работы, развития грамматического строя и связной речи) особое внимание уделяется: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владение речью как средством общения и культуры;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обогащение словаря, развитие связной и грамматически правильной диалогической и монологической речи;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развитие речевого творчества;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 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Styrene A LC Regular" pitchFamily="50" charset="0"/>
              </a:rPr>
              <a:t>знакомство с книжной культурой, детской литературой, понимание на слух текстов различных жанров</a:t>
            </a:r>
            <a:r>
              <a:rPr lang="ru-RU" sz="1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 </a:t>
            </a:r>
          </a:p>
          <a:p>
            <a:pPr marL="12700" marR="1498600">
              <a:lnSpc>
                <a:spcPct val="100000"/>
              </a:lnSpc>
            </a:pPr>
            <a:r>
              <a:rPr lang="ru-RU" sz="1500" b="1" i="1" spc="17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Для</a:t>
            </a:r>
            <a:r>
              <a:rPr lang="ru-RU" sz="1500" b="1" i="1" spc="12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1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реализации</a:t>
            </a:r>
            <a:r>
              <a:rPr lang="ru-RU" sz="1500" b="1" i="1" spc="15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11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поставленных</a:t>
            </a:r>
            <a:r>
              <a:rPr lang="ru-RU" sz="1500" b="1" i="1" spc="16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9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задач</a:t>
            </a:r>
            <a:r>
              <a:rPr lang="ru-RU" sz="1500" b="1" i="1" spc="13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7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педагогам</a:t>
            </a:r>
            <a:r>
              <a:rPr lang="ru-RU" sz="1500" b="1" i="1" spc="1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8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необходимо </a:t>
            </a:r>
            <a:r>
              <a:rPr lang="ru-RU" sz="1500" b="1" i="1" spc="-33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11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направить</a:t>
            </a:r>
            <a:r>
              <a:rPr lang="ru-RU" sz="1500" b="1" i="1" spc="13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6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свою</a:t>
            </a:r>
            <a:r>
              <a:rPr lang="ru-RU" sz="1500" b="1" i="1" spc="13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8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деятельность</a:t>
            </a:r>
            <a:r>
              <a:rPr lang="ru-RU" sz="1500" b="1" i="1" spc="16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b="1" i="1" spc="10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на:</a:t>
            </a:r>
            <a:endParaRPr lang="ru-RU" sz="1500" dirty="0">
              <a:solidFill>
                <a:schemeClr val="accent5"/>
              </a:solidFill>
              <a:latin typeface="Styrene A LC Regular" pitchFamily="50" charset="0"/>
              <a:cs typeface="Cambria"/>
            </a:endParaRPr>
          </a:p>
          <a:p>
            <a:pPr marL="12700" marR="621030">
              <a:lnSpc>
                <a:spcPct val="100000"/>
              </a:lnSpc>
              <a:buChar char="-"/>
              <a:tabLst>
                <a:tab pos="137795" algn="l"/>
              </a:tabLst>
            </a:pPr>
            <a:r>
              <a:rPr lang="ru-RU" sz="15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формирование</a:t>
            </a:r>
            <a:r>
              <a:rPr lang="ru-RU" sz="1500" spc="1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речи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дошкольников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через</a:t>
            </a:r>
            <a:r>
              <a:rPr lang="ru-RU" sz="15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организацию</a:t>
            </a:r>
            <a:r>
              <a:rPr lang="ru-RU" sz="1500" spc="1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разнообразной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деятельности</a:t>
            </a:r>
            <a:r>
              <a:rPr lang="ru-RU" sz="15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детей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(как</a:t>
            </a:r>
            <a:r>
              <a:rPr lang="ru-RU" sz="15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самостоятельной,</a:t>
            </a:r>
            <a:r>
              <a:rPr lang="ru-RU" sz="15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так</a:t>
            </a:r>
            <a:r>
              <a:rPr lang="ru-RU" sz="15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5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специально</a:t>
            </a:r>
            <a:r>
              <a:rPr lang="ru-RU" sz="1500" spc="1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организованной),</a:t>
            </a:r>
            <a:endParaRPr lang="ru-RU" sz="15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12700" marR="389890">
              <a:lnSpc>
                <a:spcPct val="100000"/>
              </a:lnSpc>
              <a:buChar char="-"/>
              <a:tabLst>
                <a:tab pos="137795" algn="l"/>
              </a:tabLst>
            </a:pP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создание</a:t>
            </a:r>
            <a:r>
              <a:rPr lang="ru-RU" sz="1500" spc="11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условий</a:t>
            </a:r>
            <a:r>
              <a:rPr lang="ru-RU" sz="15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организации</a:t>
            </a:r>
            <a:r>
              <a:rPr lang="ru-RU" sz="15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самостоятельной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деятельности</a:t>
            </a:r>
            <a:r>
              <a:rPr lang="ru-RU" sz="15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дошкольников </a:t>
            </a:r>
            <a:r>
              <a:rPr lang="ru-RU" sz="1500" spc="-3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(игровую,</a:t>
            </a:r>
            <a:r>
              <a:rPr lang="ru-RU" sz="1500" spc="1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художественно-речевую,</a:t>
            </a:r>
            <a:r>
              <a:rPr lang="ru-RU" sz="1500" spc="1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продуктивную</a:t>
            </a:r>
            <a:r>
              <a:rPr lang="ru-RU" sz="1500" spc="1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т.</a:t>
            </a:r>
            <a:r>
              <a:rPr lang="ru-RU" sz="15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д.),</a:t>
            </a:r>
            <a:endParaRPr lang="ru-RU" sz="15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12700" marR="5080">
              <a:lnSpc>
                <a:spcPct val="100000"/>
              </a:lnSpc>
              <a:buChar char="-"/>
              <a:tabLst>
                <a:tab pos="137795" algn="l"/>
              </a:tabLst>
            </a:pP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обеспечение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ежедневного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индивидуального</a:t>
            </a:r>
            <a:r>
              <a:rPr lang="ru-RU" sz="15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речевого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общения </a:t>
            </a:r>
            <a:r>
              <a:rPr lang="ru-RU" sz="15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5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детьми (по</a:t>
            </a:r>
            <a:r>
              <a:rPr lang="ru-RU" sz="15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-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его </a:t>
            </a:r>
            <a:r>
              <a:rPr lang="ru-RU" sz="15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личным</a:t>
            </a:r>
            <a:r>
              <a:rPr lang="ru-RU" sz="15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вопросам,</a:t>
            </a:r>
            <a:r>
              <a:rPr lang="ru-RU" sz="1500" spc="1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по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литературным</a:t>
            </a:r>
            <a:r>
              <a:rPr lang="ru-RU" sz="1500" spc="1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произведениям,</a:t>
            </a:r>
            <a:r>
              <a:rPr lang="ru-RU" sz="1500" spc="1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5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использованием</a:t>
            </a:r>
            <a:r>
              <a:rPr lang="ru-RU" sz="1500" spc="1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6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малых</a:t>
            </a:r>
            <a:r>
              <a:rPr lang="ru-RU" sz="15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форм </a:t>
            </a:r>
            <a:r>
              <a:rPr lang="ru-RU" sz="1500" spc="-3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фольклора,</a:t>
            </a:r>
            <a:r>
              <a:rPr lang="ru-RU" sz="15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по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рисункам</a:t>
            </a:r>
            <a:r>
              <a:rPr lang="ru-RU" sz="1500" spc="1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детей</a:t>
            </a:r>
            <a:r>
              <a:rPr lang="ru-RU" sz="1500" spc="7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5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т.</a:t>
            </a:r>
            <a:r>
              <a:rPr lang="ru-RU" sz="15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п.),</a:t>
            </a:r>
            <a:endParaRPr lang="ru-RU" sz="15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137160" indent="-125095">
              <a:lnSpc>
                <a:spcPct val="100000"/>
              </a:lnSpc>
              <a:buChar char="-"/>
              <a:tabLst>
                <a:tab pos="137795" algn="l"/>
              </a:tabLst>
            </a:pP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проведение</a:t>
            </a:r>
            <a:r>
              <a:rPr lang="ru-RU" sz="1500" spc="1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непосредственной</a:t>
            </a:r>
            <a:r>
              <a:rPr lang="ru-RU" sz="1500" spc="1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образовательной</a:t>
            </a:r>
            <a:r>
              <a:rPr lang="ru-RU" sz="1500" spc="1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деятельности,</a:t>
            </a:r>
            <a:endParaRPr lang="ru-RU" sz="15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- использование</a:t>
            </a:r>
            <a:r>
              <a:rPr lang="ru-RU" sz="1500" spc="2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новых</a:t>
            </a:r>
            <a:r>
              <a:rPr lang="ru-RU" sz="15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5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инновационных </a:t>
            </a:r>
            <a:r>
              <a:rPr lang="ru-RU" sz="15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форм.</a:t>
            </a:r>
            <a:endParaRPr lang="ru-RU" sz="1500" dirty="0"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77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C46D79-833A-FE1C-FD25-D1141D4A84CB}"/>
              </a:ext>
            </a:extLst>
          </p:cNvPr>
          <p:cNvSpPr txBox="1"/>
          <p:nvPr/>
        </p:nvSpPr>
        <p:spPr>
          <a:xfrm>
            <a:off x="4369405" y="623842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Styrene A LC Regular" pitchFamily="50" charset="0"/>
              </a:rPr>
              <a:t>Пример синквейна</a:t>
            </a:r>
          </a:p>
        </p:txBody>
      </p:sp>
      <p:pic>
        <p:nvPicPr>
          <p:cNvPr id="4" name="object 5">
            <a:extLst>
              <a:ext uri="{FF2B5EF4-FFF2-40B4-BE49-F238E27FC236}">
                <a16:creationId xmlns:a16="http://schemas.microsoft.com/office/drawing/2014/main" id="{170D814C-5884-3100-68E1-1624B8142E2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60020" y="1210283"/>
            <a:ext cx="5028437" cy="3099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C1150E-3896-2A13-6AD4-F5F51C86CDC4}"/>
              </a:ext>
            </a:extLst>
          </p:cNvPr>
          <p:cNvSpPr txBox="1"/>
          <p:nvPr/>
        </p:nvSpPr>
        <p:spPr>
          <a:xfrm>
            <a:off x="3755519" y="4606730"/>
            <a:ext cx="468095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1014" indent="-25781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1771650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Ежик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120140" indent="-257810">
              <a:lnSpc>
                <a:spcPct val="100000"/>
              </a:lnSpc>
              <a:buAutoNum type="arabicPeriod"/>
              <a:tabLst>
                <a:tab pos="1120775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Серый,</a:t>
            </a:r>
            <a:r>
              <a:rPr lang="ru-RU" sz="1800" b="1" spc="-5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колючий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47345" indent="-257810">
              <a:lnSpc>
                <a:spcPct val="100000"/>
              </a:lnSpc>
              <a:buAutoNum type="arabicPeriod"/>
              <a:tabLst>
                <a:tab pos="347980" algn="l"/>
              </a:tabLst>
            </a:pP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Фыркает,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спит,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сворачивается.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69875" indent="-257810">
              <a:lnSpc>
                <a:spcPct val="100000"/>
              </a:lnSpc>
              <a:buAutoNum type="arabicPeriod"/>
              <a:tabLst>
                <a:tab pos="270510" algn="l"/>
              </a:tabLst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нравится</a:t>
            </a: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маленький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ежик.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833245" indent="-257810">
              <a:lnSpc>
                <a:spcPct val="100000"/>
              </a:lnSpc>
              <a:buAutoNum type="arabicPeriod"/>
              <a:tabLst>
                <a:tab pos="1833880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Лес.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22727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31629E-9684-6D17-87C3-EF12ABD7B8F6}"/>
              </a:ext>
            </a:extLst>
          </p:cNvPr>
          <p:cNvSpPr txBox="1"/>
          <p:nvPr/>
        </p:nvSpPr>
        <p:spPr>
          <a:xfrm>
            <a:off x="4366544" y="640003"/>
            <a:ext cx="3458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СИНКВЕЙН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 ЗАГАДКА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0FBD48-2264-577B-2D07-70DBE6A02A52}"/>
              </a:ext>
            </a:extLst>
          </p:cNvPr>
          <p:cNvSpPr txBox="1"/>
          <p:nvPr/>
        </p:nvSpPr>
        <p:spPr>
          <a:xfrm>
            <a:off x="4366544" y="1336119"/>
            <a:ext cx="610597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305"/>
              </a:spcBef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1.</a:t>
            </a:r>
            <a:r>
              <a:rPr lang="ru-RU" sz="1800" b="1" spc="-6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95910" indent="-283845">
              <a:lnSpc>
                <a:spcPct val="100000"/>
              </a:lnSpc>
              <a:spcBef>
                <a:spcPts val="1200"/>
              </a:spcBef>
              <a:buAutoNum type="arabicPeriod" startAt="2"/>
              <a:tabLst>
                <a:tab pos="296545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Серый,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колючий.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95910" indent="-283845">
              <a:lnSpc>
                <a:spcPct val="100000"/>
              </a:lnSpc>
              <a:spcBef>
                <a:spcPts val="1200"/>
              </a:spcBef>
              <a:buAutoNum type="arabicPeriod" startAt="2"/>
              <a:tabLst>
                <a:tab pos="296545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Фыркает,</a:t>
            </a:r>
            <a:r>
              <a:rPr lang="ru-RU" sz="1800" b="1" spc="-5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спит,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сворачивается.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95910" indent="-283845">
              <a:lnSpc>
                <a:spcPct val="100000"/>
              </a:lnSpc>
              <a:spcBef>
                <a:spcPts val="1200"/>
              </a:spcBef>
              <a:buAutoNum type="arabicPeriod" startAt="2"/>
              <a:tabLst>
                <a:tab pos="296545" algn="l"/>
              </a:tabLst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нравится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этот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зверек.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95910" indent="-283845">
              <a:lnSpc>
                <a:spcPct val="100000"/>
              </a:lnSpc>
              <a:spcBef>
                <a:spcPts val="1205"/>
              </a:spcBef>
              <a:buAutoNum type="arabicPeriod" startAt="2"/>
              <a:tabLst>
                <a:tab pos="296545" algn="l"/>
              </a:tabLst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Лес.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  <p:pic>
        <p:nvPicPr>
          <p:cNvPr id="9" name="object 4">
            <a:extLst>
              <a:ext uri="{FF2B5EF4-FFF2-40B4-BE49-F238E27FC236}">
                <a16:creationId xmlns:a16="http://schemas.microsoft.com/office/drawing/2014/main" id="{C5C5766B-1E3C-1683-A78C-D52DA93349C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0627" y="3631963"/>
            <a:ext cx="4990743" cy="252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59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F78532-F694-F4A6-643F-20D06AF306C7}"/>
              </a:ext>
            </a:extLst>
          </p:cNvPr>
          <p:cNvSpPr txBox="1"/>
          <p:nvPr/>
        </p:nvSpPr>
        <p:spPr>
          <a:xfrm>
            <a:off x="4304766" y="563091"/>
            <a:ext cx="3582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Сказкотерапия</a:t>
            </a:r>
            <a:endParaRPr lang="ru-RU" sz="2800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31006-9581-7627-8503-DAFB75AF6CA2}"/>
              </a:ext>
            </a:extLst>
          </p:cNvPr>
          <p:cNvSpPr txBox="1"/>
          <p:nvPr/>
        </p:nvSpPr>
        <p:spPr>
          <a:xfrm>
            <a:off x="504202" y="2153798"/>
            <a:ext cx="1069933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>
              <a:lnSpc>
                <a:spcPct val="100000"/>
              </a:lnSpc>
              <a:spcBef>
                <a:spcPts val="105"/>
              </a:spcBef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Сказкотерапия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означает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«лечение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сказкой».	</a:t>
            </a:r>
          </a:p>
          <a:p>
            <a:pPr marL="266700">
              <a:lnSpc>
                <a:spcPct val="100000"/>
              </a:lnSpc>
              <a:spcBef>
                <a:spcPts val="105"/>
              </a:spcBef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Сказки содействуют развитию речи </a:t>
            </a:r>
            <a:r>
              <a:rPr lang="ru-RU" sz="1800" b="1" spc="-5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детей,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развивают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навыки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связной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  Развивают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способность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отличать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хорошее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плохого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жизни,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умение делать </a:t>
            </a:r>
            <a:r>
              <a:rPr lang="ru-RU" sz="1800" b="1" spc="-5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нравственный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выбор.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 indent="208279">
              <a:lnSpc>
                <a:spcPct val="100000"/>
              </a:lnSpc>
            </a:pP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Сказки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воспитывают послушание на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основе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любви и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уважения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родителям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близким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людям.</a:t>
            </a: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Формируют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такие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качества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терпение, </a:t>
            </a:r>
            <a:r>
              <a:rPr lang="ru-RU" sz="1800" b="1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милосердие, умение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уступать,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помогать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949241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CE5A78-1F64-9047-5178-725C8BACABE9}"/>
              </a:ext>
            </a:extLst>
          </p:cNvPr>
          <p:cNvSpPr txBox="1"/>
          <p:nvPr/>
        </p:nvSpPr>
        <p:spPr>
          <a:xfrm>
            <a:off x="179461" y="1089898"/>
            <a:ext cx="11468456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Дидактические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сказки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(от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3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х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до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6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лет)</a:t>
            </a:r>
            <a:r>
              <a:rPr lang="ru-RU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создаются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педагогом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b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«упаковки»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учебного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материала.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этом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абстрактные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символы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(цифры, буквы,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звуки,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арифметические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действия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b="1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пр.)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одушевляются,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складывается </a:t>
            </a:r>
            <a:r>
              <a:rPr lang="ru-RU" sz="1800" b="1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сказочный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образ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мира,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котором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они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живут.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Дидактические 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сказки 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могут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раскрывать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смысл и важность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определённых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знаний.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дидактических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сказок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«подаются»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учебные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задания.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>
              <a:lnSpc>
                <a:spcPct val="100000"/>
              </a:lnSpc>
            </a:pP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Художественные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сказки</a:t>
            </a:r>
            <a:r>
              <a:rPr lang="ru-RU" sz="1800" b="1" spc="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способствуют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воспитанию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нравственных </a:t>
            </a:r>
            <a:r>
              <a:rPr lang="ru-RU" sz="1800" b="1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чувств: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взаимопомощи,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поддержки,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сочувствия,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долга,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ответственности</a:t>
            </a:r>
            <a:r>
              <a:rPr lang="ru-RU" sz="1800" b="1" spc="-6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Психологические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сказки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способствуют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преодолению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страхов,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обретению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уверенности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себе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32384">
              <a:lnSpc>
                <a:spcPct val="100000"/>
              </a:lnSpc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Медитативные сказки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рассказываются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специальную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музыку, </a:t>
            </a:r>
            <a:r>
              <a:rPr lang="ru-RU" sz="1800" b="1" spc="-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помогают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расслабиться,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снять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напряжение.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ru-RU" sz="1800" b="1" spc="-5" dirty="0" err="1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Психокоррекционная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сказка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есть возрастные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ограничения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рекомендована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b="1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11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12 лет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601410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1A6528-8F77-1489-91D3-A0FE8E1CFFAD}"/>
              </a:ext>
            </a:extLst>
          </p:cNvPr>
          <p:cNvSpPr txBox="1"/>
          <p:nvPr/>
        </p:nvSpPr>
        <p:spPr>
          <a:xfrm>
            <a:off x="4661374" y="571636"/>
            <a:ext cx="28692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Логоритмика</a:t>
            </a:r>
            <a:endParaRPr lang="ru-RU" sz="2400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5291B-153E-3F69-9479-497390CBCDA2}"/>
              </a:ext>
            </a:extLst>
          </p:cNvPr>
          <p:cNvSpPr txBox="1"/>
          <p:nvPr/>
        </p:nvSpPr>
        <p:spPr>
          <a:xfrm>
            <a:off x="1546789" y="1162398"/>
            <a:ext cx="9887484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188595" algn="just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система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двигательных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упражнений,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которых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различные </a:t>
            </a:r>
            <a:r>
              <a:rPr lang="ru-RU" sz="1800" b="1" spc="-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движения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сочетаются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b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произнесением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специального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речевого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материала.</a:t>
            </a:r>
          </a:p>
          <a:p>
            <a:pPr marL="1758950" algn="just">
              <a:lnSpc>
                <a:spcPct val="100000"/>
              </a:lnSpc>
              <a:spcBef>
                <a:spcPts val="325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     Виды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логоритмических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упражнений: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</p:txBody>
      </p:sp>
      <p:pic>
        <p:nvPicPr>
          <p:cNvPr id="7" name="object 4">
            <a:extLst>
              <a:ext uri="{FF2B5EF4-FFF2-40B4-BE49-F238E27FC236}">
                <a16:creationId xmlns:a16="http://schemas.microsoft.com/office/drawing/2014/main" id="{3915A6E6-5B6D-25C0-B99E-AFA26DF7426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75381" y="2266442"/>
            <a:ext cx="6841235" cy="430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55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73AB2B-5320-065F-1DDE-48934283E862}"/>
              </a:ext>
            </a:extLst>
          </p:cNvPr>
          <p:cNvSpPr txBox="1"/>
          <p:nvPr/>
        </p:nvSpPr>
        <p:spPr>
          <a:xfrm>
            <a:off x="68367" y="657569"/>
            <a:ext cx="11237719" cy="5309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38760" indent="444500">
              <a:lnSpc>
                <a:spcPct val="101299"/>
              </a:lnSpc>
              <a:spcBef>
                <a:spcPts val="70"/>
              </a:spcBef>
              <a:tabLst>
                <a:tab pos="5031740" algn="l"/>
              </a:tabLst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Логоритмика</a:t>
            </a:r>
            <a:r>
              <a:rPr lang="ru-RU" sz="1800" b="1" spc="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b="1" spc="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b="1" spc="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младшего</a:t>
            </a:r>
            <a:r>
              <a:rPr lang="ru-RU" sz="1800" b="1" spc="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возраста</a:t>
            </a:r>
            <a:r>
              <a:rPr lang="ru-RU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имеет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целью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стимуляцию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речевой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мыслительной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активности,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развитие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формирование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связной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речи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 </a:t>
            </a:r>
            <a:r>
              <a:rPr lang="ru-RU" sz="1800" spc="-4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пальчиковая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гимнастика,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потешки,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коротенькие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стихи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животных,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изображение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их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 показу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педагога.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46075">
              <a:lnSpc>
                <a:spcPct val="100000"/>
              </a:lnSpc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Логоритмика</a:t>
            </a:r>
            <a:r>
              <a:rPr lang="ru-RU" sz="1800" b="1" spc="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для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5-6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лет</a:t>
            </a:r>
            <a:r>
              <a:rPr lang="ru-RU" sz="1800" b="1" spc="4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этом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возрасте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упражнения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более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сложные.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Детям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нужно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освоить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только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движения,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но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ритм,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слова,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музыку.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222885" indent="333375">
              <a:lnSpc>
                <a:spcPct val="100000"/>
              </a:lnSpc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Логоритмика</a:t>
            </a:r>
            <a:r>
              <a:rPr lang="ru-RU" sz="1800" b="1" spc="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b="1" spc="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6-7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лет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дети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могут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сами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догадаться,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придумать </a:t>
            </a:r>
            <a:r>
              <a:rPr lang="ru-RU" sz="1800" spc="-4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какие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движения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нужно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выполнять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соответствии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содержанием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текста,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характером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музыки.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lang="ru-RU" sz="20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804545" marR="5390515">
              <a:lnSpc>
                <a:spcPct val="100000"/>
              </a:lnSpc>
            </a:pPr>
            <a:r>
              <a:rPr lang="ru-RU" sz="1800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Мишка косолапый </a:t>
            </a:r>
            <a:r>
              <a:rPr lang="ru-RU" sz="1800" spc="-38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п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о</a:t>
            </a:r>
            <a:r>
              <a:rPr lang="ru-RU" sz="1800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лесу</a:t>
            </a:r>
            <a:r>
              <a:rPr lang="ru-RU" sz="1800" spc="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3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идет,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>
              <a:lnSpc>
                <a:spcPct val="100000"/>
              </a:lnSpc>
            </a:pPr>
            <a:r>
              <a:rPr lang="ru-RU" sz="1800" i="1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(имитируем</a:t>
            </a:r>
            <a:r>
              <a:rPr lang="ru-RU" sz="1800" i="1" spc="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косолапую</a:t>
            </a:r>
            <a:r>
              <a:rPr lang="ru-RU" sz="1800" i="1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ходьбу</a:t>
            </a:r>
            <a:r>
              <a:rPr lang="ru-RU" sz="1800" i="1" spc="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мишки)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 marR="5459095">
              <a:lnSpc>
                <a:spcPct val="100000"/>
              </a:lnSpc>
            </a:pP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Шишки</a:t>
            </a:r>
            <a:r>
              <a:rPr lang="ru-RU" sz="1800" spc="-2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собирает, </a:t>
            </a:r>
            <a:r>
              <a:rPr lang="ru-RU" sz="1800" spc="-38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pc="-38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п</a:t>
            </a:r>
            <a:r>
              <a:rPr lang="ru-RU" sz="180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есенки</a:t>
            </a:r>
            <a:r>
              <a:rPr lang="ru-RU" sz="1800" spc="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2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поет.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>
              <a:lnSpc>
                <a:spcPct val="100000"/>
              </a:lnSpc>
            </a:pPr>
            <a:r>
              <a:rPr lang="ru-RU" sz="1800" i="1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(Приседаем</a:t>
            </a:r>
            <a:r>
              <a:rPr lang="ru-RU" sz="1800" i="1" spc="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-</a:t>
            </a:r>
            <a:r>
              <a:rPr lang="ru-RU" sz="1800" i="1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собираем</a:t>
            </a:r>
            <a:r>
              <a:rPr lang="ru-RU" sz="1800" i="1" spc="-3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шишки)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 marR="5244465">
              <a:lnSpc>
                <a:spcPct val="100000"/>
              </a:lnSpc>
            </a:pPr>
            <a:r>
              <a:rPr lang="ru-RU" sz="1800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Шишка</a:t>
            </a:r>
            <a:r>
              <a:rPr lang="ru-RU" sz="1800" spc="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отскочила </a:t>
            </a:r>
            <a:r>
              <a:rPr lang="ru-RU" sz="1800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п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рямо</a:t>
            </a:r>
            <a:r>
              <a:rPr lang="ru-RU" sz="1800" spc="-2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мишке</a:t>
            </a:r>
            <a:r>
              <a:rPr lang="ru-RU" sz="1800" spc="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в</a:t>
            </a:r>
            <a:r>
              <a:rPr lang="ru-RU" sz="1800" spc="-3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лоб.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>
              <a:lnSpc>
                <a:spcPct val="100000"/>
              </a:lnSpc>
            </a:pPr>
            <a:r>
              <a:rPr lang="ru-RU" sz="1800" i="1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(Легонько</a:t>
            </a:r>
            <a:r>
              <a:rPr lang="ru-RU" sz="1800" i="1" spc="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ударяем</a:t>
            </a:r>
            <a:r>
              <a:rPr lang="ru-RU" sz="1800" i="1" spc="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2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себя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ладошкой</a:t>
            </a:r>
            <a:r>
              <a:rPr lang="ru-RU" sz="1800" i="1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по</a:t>
            </a:r>
            <a:r>
              <a:rPr lang="ru-RU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лбу)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>
              <a:lnSpc>
                <a:spcPts val="1910"/>
              </a:lnSpc>
              <a:spcBef>
                <a:spcPts val="5"/>
              </a:spcBef>
            </a:pPr>
            <a:r>
              <a:rPr lang="ru-RU" sz="1800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Мишка</a:t>
            </a:r>
            <a:r>
              <a:rPr lang="ru-RU" sz="1800" spc="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рассердился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Times New Roman"/>
            </a:endParaRPr>
          </a:p>
          <a:p>
            <a:pPr marL="804545">
              <a:lnSpc>
                <a:spcPts val="1910"/>
              </a:lnSpc>
            </a:pP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И</a:t>
            </a:r>
            <a:r>
              <a:rPr lang="ru-RU" sz="1800" spc="-1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ногою</a:t>
            </a:r>
            <a:r>
              <a:rPr lang="ru-RU" sz="1800" spc="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- </a:t>
            </a:r>
            <a:r>
              <a:rPr lang="ru-RU" sz="1800" spc="-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топ!</a:t>
            </a:r>
            <a:r>
              <a:rPr lang="ru-RU" sz="180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</a:p>
          <a:p>
            <a:pPr marL="804545">
              <a:lnSpc>
                <a:spcPts val="1910"/>
              </a:lnSpc>
            </a:pPr>
            <a:r>
              <a:rPr lang="ru-RU" sz="1800" i="1" spc="-2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(Топаем</a:t>
            </a:r>
            <a:r>
              <a:rPr lang="ru-RU" sz="1800" i="1" spc="10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800" i="1" spc="-5" dirty="0">
                <a:solidFill>
                  <a:schemeClr val="accent5"/>
                </a:solidFill>
                <a:latin typeface="Styrene A LC Regular" pitchFamily="50" charset="0"/>
                <a:cs typeface="Times New Roman"/>
              </a:rPr>
              <a:t>ногой)</a:t>
            </a:r>
            <a:endParaRPr lang="ru-RU" dirty="0">
              <a:solidFill>
                <a:schemeClr val="accent5"/>
              </a:solidFill>
              <a:latin typeface="Styrene A LC Regular" pitchFamily="50" charset="0"/>
            </a:endParaRPr>
          </a:p>
        </p:txBody>
      </p:sp>
      <p:pic>
        <p:nvPicPr>
          <p:cNvPr id="3074" name="Picture 2" descr="Мишка косолапый по лесу идет - слушать онлайн бесплатно или скачать mp3">
            <a:extLst>
              <a:ext uri="{FF2B5EF4-FFF2-40B4-BE49-F238E27FC236}">
                <a16:creationId xmlns:a16="http://schemas.microsoft.com/office/drawing/2014/main" id="{E5693383-A122-CBD6-7C0B-511422E9C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814" y="2950070"/>
            <a:ext cx="33718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012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34D63E0-8754-B804-C5F7-700158009508}"/>
              </a:ext>
            </a:extLst>
          </p:cNvPr>
          <p:cNvSpPr txBox="1"/>
          <p:nvPr/>
        </p:nvSpPr>
        <p:spPr>
          <a:xfrm>
            <a:off x="3043015" y="552747"/>
            <a:ext cx="610597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ТРИЗ</a:t>
            </a:r>
          </a:p>
          <a:p>
            <a:pPr marL="12700" marR="5080" indent="1270" algn="ctr">
              <a:lnSpc>
                <a:spcPct val="100000"/>
              </a:lnSpc>
              <a:spcBef>
                <a:spcPts val="40"/>
              </a:spcBef>
            </a:pP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Теория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решения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изобретательских</a:t>
            </a:r>
            <a:r>
              <a:rPr lang="ru-RU" sz="1800" b="1" spc="-5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задач</a:t>
            </a:r>
            <a:endParaRPr lang="ru-RU" b="1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487730-53AD-28ED-0B8C-A61D4A4D77C9}"/>
              </a:ext>
            </a:extLst>
          </p:cNvPr>
          <p:cNvSpPr txBox="1"/>
          <p:nvPr/>
        </p:nvSpPr>
        <p:spPr>
          <a:xfrm>
            <a:off x="145279" y="2415474"/>
            <a:ext cx="115966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3695">
              <a:lnSpc>
                <a:spcPct val="100000"/>
              </a:lnSpc>
              <a:spcBef>
                <a:spcPts val="105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Целью</a:t>
            </a:r>
            <a:r>
              <a:rPr lang="ru-RU" sz="1800" b="1" spc="-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использования</a:t>
            </a:r>
            <a:r>
              <a:rPr lang="ru-RU" sz="1800" b="1" spc="-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ТРИЗ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технологии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детском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саду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является развитие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 одной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стороны </a:t>
            </a:r>
            <a:r>
              <a:rPr lang="ru-RU" sz="1800" b="1" spc="-5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таких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качеств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мышления,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гибкость,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подвижность,</a:t>
            </a:r>
            <a:r>
              <a:rPr lang="ru-RU" sz="18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системность,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диалектичность,</a:t>
            </a:r>
            <a:r>
              <a:rPr lang="ru-RU" sz="1800" b="1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b="1" spc="-5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другой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стороны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поисковой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активности,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стремления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новизне,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развитие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речи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творческого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воображения.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61449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D460FDD-3E85-4B5B-9C51-A663BEF094C3}"/>
              </a:ext>
            </a:extLst>
          </p:cNvPr>
          <p:cNvSpPr txBox="1"/>
          <p:nvPr/>
        </p:nvSpPr>
        <p:spPr>
          <a:xfrm>
            <a:off x="0" y="1310564"/>
            <a:ext cx="1175046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9565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ТРИЗ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технология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творчества,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цель 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которой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стимулировать воображение,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научить мыслить системно </a:t>
            </a:r>
            <a:r>
              <a:rPr lang="ru-RU" sz="1800" b="1" spc="-484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вместе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 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тем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нестандартно.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ТРИЗ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располагает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конкретными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приёмами,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правилами, инструментами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творчества.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latin typeface="Segoe UI"/>
              <a:cs typeface="Segoe UI"/>
            </a:endParaRPr>
          </a:p>
          <a:p>
            <a:pPr marL="12700" marR="544830" indent="316865">
              <a:lnSpc>
                <a:spcPct val="100000"/>
              </a:lnSpc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работе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детьми,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данной</a:t>
            </a:r>
            <a:r>
              <a:rPr lang="ru-RU" sz="1800" b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технологии</a:t>
            </a:r>
            <a:r>
              <a:rPr lang="ru-RU" sz="1800" b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педагоги </a:t>
            </a:r>
            <a:r>
              <a:rPr lang="ru-RU" sz="1800" b="1" spc="-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придерживаются</a:t>
            </a:r>
            <a:r>
              <a:rPr lang="ru-RU" sz="1800" b="1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следующего: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15265" indent="-203200">
              <a:lnSpc>
                <a:spcPct val="100000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Выслушивать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каждого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желающего.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15265" indent="-203200">
              <a:lnSpc>
                <a:spcPct val="100000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Давать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только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положительные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оценки,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они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раскрепощают!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15265" indent="-203200">
              <a:lnSpc>
                <a:spcPct val="100000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Говорить: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интересно,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необычно,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хорошо,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любопытно!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172720">
              <a:lnSpc>
                <a:spcPct val="100000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Импровизировать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беседах на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занятиях 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идти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логикой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ребёнка,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подчиняясь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ей,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навязывая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своего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мнения.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>
              <a:lnSpc>
                <a:spcPct val="100000"/>
              </a:lnSpc>
              <a:buFont typeface="Arial MT"/>
              <a:buChar char="•"/>
              <a:tabLst>
                <a:tab pos="2159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Учить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возражать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взрослым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другу,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возражать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аргументировано,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предлагая что–то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взамен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доказывая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946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9F2A9E-6735-1948-8BCC-F14BE49AFF47}"/>
              </a:ext>
            </a:extLst>
          </p:cNvPr>
          <p:cNvSpPr txBox="1"/>
          <p:nvPr/>
        </p:nvSpPr>
        <p:spPr>
          <a:xfrm>
            <a:off x="447229" y="1760468"/>
            <a:ext cx="1129754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0979">
              <a:lnSpc>
                <a:spcPct val="100000"/>
              </a:lnSpc>
              <a:spcBef>
                <a:spcPts val="105"/>
              </a:spcBef>
            </a:pP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b="1" spc="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результате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занятий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применением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технологии</a:t>
            </a:r>
            <a:r>
              <a:rPr lang="en-US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ТРИЗ</a:t>
            </a:r>
            <a:r>
              <a:rPr lang="ru-RU" sz="1800" b="1" spc="-5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b="1" spc="-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детей: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ru-RU" sz="1600" dirty="0">
              <a:latin typeface="Styrene A LC Regular" pitchFamily="50" charset="0"/>
              <a:cs typeface="Segoe UI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Снимается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чувство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скованности,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Преодолевается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застенчивость,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Развивается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воображение,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речевая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общая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инициатива,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en-US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Повышается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уровень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познавательных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способностей, </a:t>
            </a:r>
            <a:r>
              <a:rPr lang="ru-RU" sz="1800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помогает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детям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освободиться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инерции</a:t>
            </a:r>
            <a:r>
              <a:rPr lang="en-US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мышления.</a:t>
            </a:r>
          </a:p>
          <a:p>
            <a:pPr marL="241300" indent="-228600">
              <a:lnSpc>
                <a:spcPct val="100000"/>
              </a:lnSpc>
              <a:buFont typeface="Arial MT"/>
              <a:buChar char="•"/>
              <a:tabLst>
                <a:tab pos="240665" algn="l"/>
                <a:tab pos="2413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ТРИЗ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дошкольников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система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коллективных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занятий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призванная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заменять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основную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программу,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максимально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увеличить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её </a:t>
            </a:r>
            <a:r>
              <a:rPr lang="ru-RU" sz="1800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эффективность.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8081162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68BF98-65BB-43A8-3B3F-9A416B52D76C}"/>
              </a:ext>
            </a:extLst>
          </p:cNvPr>
          <p:cNvSpPr txBox="1"/>
          <p:nvPr/>
        </p:nvSpPr>
        <p:spPr>
          <a:xfrm>
            <a:off x="487109" y="870451"/>
            <a:ext cx="105455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190500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Метод </a:t>
            </a:r>
            <a:r>
              <a:rPr lang="ru-RU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фокальных</a:t>
            </a:r>
            <a:r>
              <a:rPr lang="ru-RU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объектов</a:t>
            </a:r>
            <a:r>
              <a:rPr lang="ru-RU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(МФО)</a:t>
            </a:r>
            <a:r>
              <a:rPr lang="ru-RU" b="1" spc="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pc="-10" dirty="0">
                <a:solidFill>
                  <a:schemeClr val="accent5"/>
                </a:solidFill>
                <a:latin typeface="Styrene A LC Regular" pitchFamily="50" charset="0"/>
              </a:rPr>
              <a:t>перенесение</a:t>
            </a:r>
            <a:r>
              <a:rPr lang="ru-RU" spc="10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</a:rPr>
              <a:t>свойств </a:t>
            </a:r>
            <a:r>
              <a:rPr lang="ru-RU" spc="-480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chemeClr val="accent5"/>
                </a:solidFill>
                <a:latin typeface="Styrene A LC Regular" pitchFamily="50" charset="0"/>
              </a:rPr>
              <a:t>одного</a:t>
            </a:r>
            <a:r>
              <a:rPr lang="ru-RU" spc="-20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chemeClr val="accent5"/>
                </a:solidFill>
                <a:latin typeface="Styrene A LC Regular" pitchFamily="50" charset="0"/>
              </a:rPr>
              <a:t>объекта</a:t>
            </a:r>
            <a:r>
              <a:rPr lang="ru-RU" spc="-30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</a:rPr>
              <a:t>или</a:t>
            </a:r>
            <a:r>
              <a:rPr lang="ru-RU" spc="5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accent5"/>
                </a:solidFill>
                <a:latin typeface="Styrene A LC Regular" pitchFamily="50" charset="0"/>
              </a:rPr>
              <a:t>нескольких на</a:t>
            </a:r>
            <a:r>
              <a:rPr lang="ru-RU" spc="-15" dirty="0">
                <a:solidFill>
                  <a:schemeClr val="accent5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chemeClr val="accent5"/>
                </a:solidFill>
                <a:latin typeface="Styrene A LC Regular" pitchFamily="50" charset="0"/>
              </a:rPr>
              <a:t>другой.</a:t>
            </a:r>
          </a:p>
          <a:p>
            <a:pPr marL="12700" marR="132715" indent="185420">
              <a:lnSpc>
                <a:spcPct val="100000"/>
              </a:lnSpc>
            </a:pP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Например,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мяч.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Какой</a:t>
            </a:r>
            <a:r>
              <a:rPr lang="ru-RU" spc="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он?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Смеющийся,</a:t>
            </a:r>
            <a:r>
              <a:rPr lang="ru-RU" spc="1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летающий,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вкусный; </a:t>
            </a:r>
            <a:r>
              <a:rPr lang="ru-RU" spc="-47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рассказывающий</a:t>
            </a:r>
            <a:r>
              <a:rPr lang="ru-RU" spc="2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на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ночь</a:t>
            </a:r>
            <a:r>
              <a:rPr lang="ru-RU" spc="-2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сказки</a:t>
            </a:r>
            <a:r>
              <a:rPr lang="ru-RU" spc="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.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.</a:t>
            </a:r>
            <a:r>
              <a:rPr lang="ru-RU" spc="-2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36AB53-9CDE-AE5E-4F1E-6328A1B2514D}"/>
              </a:ext>
            </a:extLst>
          </p:cNvPr>
          <p:cNvSpPr txBox="1"/>
          <p:nvPr/>
        </p:nvSpPr>
        <p:spPr>
          <a:xfrm>
            <a:off x="487109" y="2140242"/>
            <a:ext cx="115368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34315" indent="185420">
              <a:lnSpc>
                <a:spcPct val="100000"/>
              </a:lnSpc>
              <a:spcBef>
                <a:spcPts val="100"/>
              </a:spcBef>
            </a:pPr>
            <a:r>
              <a:rPr lang="ru-RU" spc="-20" dirty="0">
                <a:solidFill>
                  <a:schemeClr val="bg1"/>
                </a:solidFill>
                <a:latin typeface="Styrene A LC Regular" pitchFamily="50" charset="0"/>
              </a:rPr>
              <a:t>Этот 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метод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позволяет не 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только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развивать воображение,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речь,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фантазию,</a:t>
            </a:r>
            <a:r>
              <a:rPr lang="ru-RU" spc="-2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но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и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управлять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своим</a:t>
            </a:r>
            <a:r>
              <a:rPr lang="ru-RU" spc="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мышлением.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 Пользуясь</a:t>
            </a:r>
            <a:r>
              <a:rPr lang="ru-RU" spc="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методом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МФО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можно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придумать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фантастическое животное,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придумать ему </a:t>
            </a:r>
            <a:r>
              <a:rPr lang="ru-RU" spc="-48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название,</a:t>
            </a:r>
            <a:r>
              <a:rPr lang="ru-RU" spc="-3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кто </a:t>
            </a:r>
            <a:r>
              <a:rPr lang="ru-RU" spc="-20" dirty="0">
                <a:solidFill>
                  <a:schemeClr val="bg1"/>
                </a:solidFill>
                <a:latin typeface="Styrene A LC Regular" pitchFamily="50" charset="0"/>
              </a:rPr>
              <a:t>его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родители,</a:t>
            </a:r>
            <a:r>
              <a:rPr lang="ru-RU" spc="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25" dirty="0">
                <a:solidFill>
                  <a:schemeClr val="bg1"/>
                </a:solidFill>
                <a:latin typeface="Styrene A LC Regular" pitchFamily="50" charset="0"/>
              </a:rPr>
              <a:t>где</a:t>
            </a:r>
            <a:r>
              <a:rPr lang="ru-RU" spc="-2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он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25" dirty="0">
                <a:solidFill>
                  <a:schemeClr val="bg1"/>
                </a:solidFill>
                <a:latin typeface="Styrene A LC Regular" pitchFamily="50" charset="0"/>
              </a:rPr>
              <a:t>будет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жить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и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чем</a:t>
            </a:r>
            <a:r>
              <a:rPr lang="ru-RU" spc="-2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питаться,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или</a:t>
            </a:r>
            <a:r>
              <a:rPr lang="en-US" spc="-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предложить</a:t>
            </a:r>
            <a:r>
              <a:rPr lang="ru-RU" spc="1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картинки</a:t>
            </a:r>
            <a:r>
              <a:rPr lang="ru-RU" spc="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“забавные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20" dirty="0">
                <a:solidFill>
                  <a:schemeClr val="bg1"/>
                </a:solidFill>
                <a:latin typeface="Styrene A LC Regular" pitchFamily="50" charset="0"/>
              </a:rPr>
              <a:t>животные”, </a:t>
            </a:r>
            <a:r>
              <a:rPr lang="ru-RU" spc="-15" dirty="0">
                <a:solidFill>
                  <a:schemeClr val="bg1"/>
                </a:solidFill>
                <a:latin typeface="Styrene A LC Regular" pitchFamily="50" charset="0"/>
              </a:rPr>
              <a:t>“пиктограммы”,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назвать </a:t>
            </a:r>
            <a:r>
              <a:rPr lang="ru-RU" spc="-47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их</a:t>
            </a:r>
            <a:r>
              <a:rPr lang="ru-RU" spc="-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Styrene A LC Regular" pitchFamily="50" charset="0"/>
              </a:rPr>
              <a:t>и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 сделать</a:t>
            </a:r>
            <a:r>
              <a:rPr lang="ru-RU" spc="1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</a:rPr>
              <a:t>презентацию.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B32192-6C22-DB88-6DCA-F4DD402DB992}"/>
              </a:ext>
            </a:extLst>
          </p:cNvPr>
          <p:cNvSpPr txBox="1"/>
          <p:nvPr/>
        </p:nvSpPr>
        <p:spPr>
          <a:xfrm>
            <a:off x="3043015" y="3784855"/>
            <a:ext cx="610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424815" algn="ctr">
              <a:lnSpc>
                <a:spcPct val="100000"/>
              </a:lnSpc>
            </a:pPr>
            <a:r>
              <a:rPr lang="ru-RU" sz="1800" b="1" spc="-10" dirty="0">
                <a:solidFill>
                  <a:schemeClr val="accent5"/>
                </a:solidFill>
                <a:latin typeface="Segoe Script"/>
                <a:cs typeface="Segoe Script"/>
              </a:rPr>
              <a:t>“</a:t>
            </a:r>
            <a:r>
              <a:rPr lang="ru-RU" sz="1800" b="1" spc="-10" dirty="0" err="1">
                <a:solidFill>
                  <a:schemeClr val="accent5"/>
                </a:solidFill>
                <a:latin typeface="Segoe Script"/>
                <a:cs typeface="Segoe Script"/>
              </a:rPr>
              <a:t>Левообезьян</a:t>
            </a:r>
            <a:r>
              <a:rPr lang="ru-RU" sz="1800" b="1" spc="-10" dirty="0">
                <a:solidFill>
                  <a:schemeClr val="accent5"/>
                </a:solidFill>
                <a:latin typeface="Segoe Script"/>
                <a:cs typeface="Segoe Script"/>
              </a:rPr>
              <a:t>”.</a:t>
            </a:r>
            <a:endParaRPr lang="ru-RU" sz="1800" dirty="0">
              <a:solidFill>
                <a:schemeClr val="accent5"/>
              </a:solidFill>
              <a:latin typeface="Segoe Script"/>
              <a:cs typeface="Segoe Scrip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2A1551-8168-519B-E156-22BCF7AF1ACC}"/>
              </a:ext>
            </a:extLst>
          </p:cNvPr>
          <p:cNvSpPr txBox="1"/>
          <p:nvPr/>
        </p:nvSpPr>
        <p:spPr>
          <a:xfrm>
            <a:off x="3043015" y="4321472"/>
            <a:ext cx="61059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  <a:latin typeface="Styrene A LC Regular" pitchFamily="50" charset="0"/>
              </a:rPr>
              <a:t>Его родители: лев и обезьянка. Живет в жарких странах. Очень быстро бегает по земле и ловко лазает по деревьям. Может быстро убежать от врагов и достать фрукты с высокого дерева ...</a:t>
            </a:r>
          </a:p>
        </p:txBody>
      </p:sp>
    </p:spTree>
    <p:extLst>
      <p:ext uri="{BB962C8B-B14F-4D97-AF65-F5344CB8AC3E}">
        <p14:creationId xmlns:p14="http://schemas.microsoft.com/office/powerpoint/2010/main" val="109170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97A885-08D7-F5AD-95D0-BACD87533CAE}"/>
              </a:ext>
            </a:extLst>
          </p:cNvPr>
          <p:cNvSpPr txBox="1"/>
          <p:nvPr/>
        </p:nvSpPr>
        <p:spPr>
          <a:xfrm>
            <a:off x="578987" y="860633"/>
            <a:ext cx="113770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40029" algn="ctr">
              <a:lnSpc>
                <a:spcPct val="100000"/>
              </a:lnSpc>
              <a:spcBef>
                <a:spcPts val="5"/>
              </a:spcBef>
              <a:tabLst>
                <a:tab pos="442595" algn="l"/>
              </a:tabLst>
            </a:pPr>
            <a:r>
              <a:rPr lang="ru-RU" sz="2800" b="1" spc="114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Основные</a:t>
            </a:r>
            <a:r>
              <a:rPr lang="ru-RU" sz="2800" b="1" spc="12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8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технологии,</a:t>
            </a:r>
            <a:r>
              <a:rPr lang="ru-RU" sz="2800" b="1" spc="13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10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применяемые</a:t>
            </a:r>
            <a:r>
              <a:rPr lang="ru-RU" sz="2800" b="1" spc="15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4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в</a:t>
            </a:r>
            <a:r>
              <a:rPr lang="ru-RU" sz="2800" b="1" spc="12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10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системе</a:t>
            </a:r>
            <a:r>
              <a:rPr lang="ru-RU" sz="2800" b="1" spc="16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7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дошкольного </a:t>
            </a:r>
            <a:r>
              <a:rPr lang="ru-RU" sz="2800" b="1" spc="-380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 </a:t>
            </a:r>
            <a:r>
              <a:rPr lang="ru-RU" sz="2800" b="1" spc="95" dirty="0">
                <a:solidFill>
                  <a:schemeClr val="bg1"/>
                </a:solidFill>
                <a:latin typeface="Styrene A LC Regular" pitchFamily="50" charset="0"/>
                <a:ea typeface="Cambria" panose="02040503050406030204" pitchFamily="18" charset="0"/>
              </a:rPr>
              <a:t>образования</a:t>
            </a:r>
            <a:endParaRPr lang="ru-RU" sz="2800" b="1" dirty="0">
              <a:solidFill>
                <a:schemeClr val="bg1"/>
              </a:solidFill>
              <a:latin typeface="Styrene A LC Regular" pitchFamily="50" charset="0"/>
              <a:ea typeface="Cambria" panose="02040503050406030204" pitchFamily="18" charset="0"/>
              <a:cs typeface="Arial MT"/>
            </a:endParaRPr>
          </a:p>
        </p:txBody>
      </p:sp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CDB5200E-820C-A368-3BD1-D473037E0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1947272"/>
              </p:ext>
            </p:extLst>
          </p:nvPr>
        </p:nvGraphicFramePr>
        <p:xfrm>
          <a:off x="5500534" y="3572140"/>
          <a:ext cx="1544892" cy="823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F69E37A-9CF8-5993-EC73-8E3AF697BE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7042"/>
            <a:ext cx="12192000" cy="256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215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9E7E27-2CA0-C50F-0DBB-2E6FCAAC339B}"/>
              </a:ext>
            </a:extLst>
          </p:cNvPr>
          <p:cNvSpPr txBox="1"/>
          <p:nvPr/>
        </p:nvSpPr>
        <p:spPr>
          <a:xfrm>
            <a:off x="401651" y="606432"/>
            <a:ext cx="11790349" cy="5091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84680">
              <a:lnSpc>
                <a:spcPct val="100000"/>
              </a:lnSpc>
              <a:spcBef>
                <a:spcPts val="775"/>
              </a:spcBef>
            </a:pPr>
            <a:r>
              <a:rPr lang="en-US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                            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Метод</a:t>
            </a:r>
            <a:r>
              <a:rPr lang="ru-RU" sz="1800" b="1" spc="-3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мозгового</a:t>
            </a:r>
            <a:r>
              <a:rPr lang="ru-RU" sz="1800" b="1" spc="-5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штурма.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321945">
              <a:lnSpc>
                <a:spcPct val="100000"/>
              </a:lnSpc>
              <a:spcBef>
                <a:spcPts val="680"/>
              </a:spcBef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оперативный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метод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решения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проблемы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основе</a:t>
            </a:r>
          </a:p>
          <a:p>
            <a:pPr marL="12700" marR="222885">
              <a:lnSpc>
                <a:spcPct val="100000"/>
              </a:lnSpc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стимулирования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творческой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активности,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котором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участникам </a:t>
            </a:r>
            <a:r>
              <a:rPr lang="ru-RU" sz="1800" spc="-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обсуждения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предлагают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высказать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можно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большее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количество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вариантов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решений,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том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числе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самых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фантастичных.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638175">
              <a:lnSpc>
                <a:spcPct val="100000"/>
              </a:lnSpc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Затем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общего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числа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высказанных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идей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отбирают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наиболее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удачные,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которые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могут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быть использованы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практике.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74625" algn="ctr">
              <a:lnSpc>
                <a:spcPct val="100000"/>
              </a:lnSpc>
              <a:spcBef>
                <a:spcPts val="1780"/>
              </a:spcBef>
            </a:pPr>
            <a:r>
              <a:rPr lang="ru-RU" sz="1800" b="1" spc="-4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Темы</a:t>
            </a:r>
            <a:r>
              <a:rPr lang="ru-RU" sz="1800" b="1" spc="-1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мозгового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штурма</a:t>
            </a:r>
            <a:r>
              <a:rPr lang="ru-RU" sz="18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для</a:t>
            </a:r>
            <a:r>
              <a:rPr lang="ru-RU" sz="1800" b="1" spc="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latin typeface="Styrene A LC Regular" pitchFamily="50" charset="0"/>
              <a:cs typeface="Segoe UI"/>
            </a:endParaRPr>
          </a:p>
          <a:p>
            <a:pPr marL="442595" indent="-358775">
              <a:lnSpc>
                <a:spcPct val="100000"/>
              </a:lnSpc>
              <a:buAutoNum type="arabicPeriod"/>
              <a:tabLst>
                <a:tab pos="442595" algn="l"/>
                <a:tab pos="443230" algn="l"/>
              </a:tabLst>
            </a:pP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обезопасить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пешеходов</a:t>
            </a:r>
            <a:r>
              <a:rPr lang="ru-RU" sz="1800" spc="-4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от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падающих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крыш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сосулек?</a:t>
            </a:r>
            <a:endParaRPr lang="ru-RU" sz="1800" dirty="0">
              <a:latin typeface="Styrene A LC Regular" pitchFamily="50" charset="0"/>
              <a:cs typeface="Segoe UI"/>
            </a:endParaRPr>
          </a:p>
          <a:p>
            <a:pPr marL="442595" indent="-358775">
              <a:lnSpc>
                <a:spcPct val="100000"/>
              </a:lnSpc>
              <a:buAutoNum type="arabicPeriod"/>
              <a:tabLst>
                <a:tab pos="441959" algn="l"/>
                <a:tab pos="443230" algn="l"/>
              </a:tabLst>
            </a:pP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Как не</a:t>
            </a:r>
            <a:r>
              <a:rPr lang="ru-RU" sz="1800" spc="-2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ссориться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мамой?</a:t>
            </a:r>
            <a:endParaRPr lang="ru-RU" sz="1800" dirty="0">
              <a:latin typeface="Styrene A LC Regular" pitchFamily="50" charset="0"/>
              <a:cs typeface="Segoe UI"/>
            </a:endParaRPr>
          </a:p>
          <a:p>
            <a:pPr marL="84455" marR="5080">
              <a:lnSpc>
                <a:spcPct val="100000"/>
              </a:lnSpc>
              <a:buAutoNum type="arabicPeriod"/>
              <a:tabLst>
                <a:tab pos="441959" algn="l"/>
                <a:tab pos="443230" algn="l"/>
              </a:tabLst>
            </a:pPr>
            <a:r>
              <a:rPr lang="en-US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 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Надо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размешать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сахар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в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стакане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горячим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чаем,</a:t>
            </a:r>
            <a:r>
              <a:rPr lang="ru-RU" sz="1800" spc="-2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когда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ложечки </a:t>
            </a:r>
            <a:r>
              <a:rPr lang="ru-RU" sz="1800" spc="-47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нет.</a:t>
            </a:r>
            <a:r>
              <a:rPr lang="ru-RU" sz="1800" spc="-3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Что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делать?</a:t>
            </a:r>
            <a:endParaRPr lang="ru-RU" sz="1800" dirty="0">
              <a:latin typeface="Styrene A LC Regular" pitchFamily="50" charset="0"/>
              <a:cs typeface="Segoe UI"/>
            </a:endParaRPr>
          </a:p>
          <a:p>
            <a:pPr marL="442595" indent="-35877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41959" algn="l"/>
                <a:tab pos="443230" algn="l"/>
              </a:tabLst>
            </a:pP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Придумайте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насекомое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необычными</a:t>
            </a:r>
            <a:r>
              <a:rPr lang="ru-RU" sz="1800" spc="-4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свойствами.</a:t>
            </a:r>
            <a:endParaRPr lang="ru-RU" sz="1800" dirty="0">
              <a:latin typeface="Styrene A LC Regular" pitchFamily="50" charset="0"/>
              <a:cs typeface="Segoe UI"/>
            </a:endParaRPr>
          </a:p>
          <a:p>
            <a:pPr marL="442595" indent="-358775">
              <a:lnSpc>
                <a:spcPct val="100000"/>
              </a:lnSpc>
              <a:buAutoNum type="arabicPeriod"/>
              <a:tabLst>
                <a:tab pos="441959" algn="l"/>
                <a:tab pos="443230" algn="l"/>
              </a:tabLst>
            </a:pP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спастись</a:t>
            </a:r>
            <a:r>
              <a:rPr lang="ru-RU" sz="1800" spc="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герою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сказки?</a:t>
            </a:r>
            <a:r>
              <a:rPr lang="ru-RU" sz="1800" spc="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Что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ему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надо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сделать?</a:t>
            </a:r>
            <a:endParaRPr lang="ru-RU" sz="1800" dirty="0">
              <a:latin typeface="Styrene A LC Regular" pitchFamily="50" charset="0"/>
              <a:cs typeface="Segoe UI"/>
            </a:endParaRPr>
          </a:p>
          <a:p>
            <a:pPr marL="84455" marR="645160">
              <a:lnSpc>
                <a:spcPct val="100000"/>
              </a:lnSpc>
              <a:buAutoNum type="arabicPeriod"/>
              <a:tabLst>
                <a:tab pos="441959" algn="l"/>
                <a:tab pos="443230" algn="l"/>
              </a:tabLst>
            </a:pPr>
            <a:r>
              <a:rPr lang="en-US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spc="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космонавтам</a:t>
            </a:r>
            <a:r>
              <a:rPr lang="ru-RU" sz="1800" spc="-3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закреплять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летающие</a:t>
            </a:r>
            <a:r>
              <a:rPr lang="ru-RU" sz="1800" spc="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по кабине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мелкие </a:t>
            </a:r>
            <a:r>
              <a:rPr lang="ru-RU" sz="1800" spc="-47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предметы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(ручки,</a:t>
            </a:r>
            <a:r>
              <a:rPr lang="en-US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расческу,</a:t>
            </a:r>
            <a:r>
              <a:rPr lang="ru-RU" sz="1800" spc="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блокнот...):</a:t>
            </a:r>
            <a:r>
              <a:rPr lang="ru-RU" sz="1800" spc="-5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магнитом,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липучкой,</a:t>
            </a:r>
            <a:r>
              <a:rPr lang="en-US" dirty="0"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скрепкой,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пружинным</a:t>
            </a:r>
            <a:r>
              <a:rPr lang="ru-RU" sz="1800" spc="-3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прижимом,</a:t>
            </a:r>
            <a:r>
              <a:rPr lang="ru-RU" sz="1800" spc="-2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булавкой...</a:t>
            </a:r>
            <a:r>
              <a:rPr lang="ru-RU" sz="1800" spc="-4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Какие</a:t>
            </a:r>
            <a:r>
              <a:rPr lang="ru-RU" sz="1800" spc="-1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способы</a:t>
            </a:r>
            <a:r>
              <a:rPr lang="ru-RU" sz="1800" spc="-2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не</a:t>
            </a:r>
            <a:r>
              <a:rPr lang="en-US" dirty="0"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rgbClr val="00AF50"/>
                </a:solidFill>
                <a:latin typeface="Styrene A LC Regular" pitchFamily="50" charset="0"/>
                <a:cs typeface="Segoe UI"/>
              </a:rPr>
              <a:t>подойдут?</a:t>
            </a:r>
            <a:endParaRPr lang="ru-RU" sz="1800" dirty="0"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3549525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946FCEE-4E55-EF34-CDB5-71031AEE438F}"/>
              </a:ext>
            </a:extLst>
          </p:cNvPr>
          <p:cNvSpPr txBox="1"/>
          <p:nvPr/>
        </p:nvSpPr>
        <p:spPr>
          <a:xfrm>
            <a:off x="0" y="1211242"/>
            <a:ext cx="12493951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196215" indent="190500">
              <a:lnSpc>
                <a:spcPct val="100000"/>
              </a:lnSpc>
              <a:spcBef>
                <a:spcPts val="100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Например,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задача: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вам надо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быстро(!) охладить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стакан с </a:t>
            </a:r>
            <a:r>
              <a:rPr lang="ru-RU" sz="1800" b="1" spc="-484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кипятком.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b="1" spc="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быть?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endParaRPr lang="en-US" sz="1800" b="1" spc="5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12700" marR="196215" indent="190500">
              <a:lnSpc>
                <a:spcPct val="100000"/>
              </a:lnSpc>
              <a:spcBef>
                <a:spcPts val="100"/>
              </a:spcBef>
            </a:pP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Требуется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найти</a:t>
            </a:r>
            <a:r>
              <a:rPr lang="ru-RU" sz="1800" b="1" spc="-2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10 решений.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12700" marR="47625">
              <a:lnSpc>
                <a:spcPct val="100000"/>
              </a:lnSpc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есть в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условии задачи? Стакан,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кипяток,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вы, кухня 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все,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есть на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кухне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ресурс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решения задачи.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Используем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приемы: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"посредник"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+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физический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эффект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(переход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тепла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горячего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холодному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телу).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203200">
              <a:lnSpc>
                <a:spcPct val="100000"/>
              </a:lnSpc>
            </a:pP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Решения: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Добавить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холодную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воду,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заварку или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молоко.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Налить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блюдечко,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суповую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тарелку,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массивную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миску.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810260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en-US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Много раз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переливать из стакана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 стакан,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держа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их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большом</a:t>
            </a:r>
            <a:r>
              <a:rPr lang="en-US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расстоянии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от</a:t>
            </a:r>
            <a:r>
              <a:rPr lang="en-US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друга.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Добавить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много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варенья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сахара.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Переливать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через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воронку.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Погружать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холодные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ложки.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67005" indent="-154305">
              <a:lnSpc>
                <a:spcPct val="100000"/>
              </a:lnSpc>
              <a:buChar char="-"/>
              <a:tabLst>
                <a:tab pos="16700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Поставить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морозилку,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кастрюлю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холодной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водой,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снег...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143275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270A66-47AC-7C33-E883-9091ABF11DA1}"/>
              </a:ext>
            </a:extLst>
          </p:cNvPr>
          <p:cNvSpPr txBox="1"/>
          <p:nvPr/>
        </p:nvSpPr>
        <p:spPr>
          <a:xfrm>
            <a:off x="3981628" y="494724"/>
            <a:ext cx="42287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Метод</a:t>
            </a:r>
            <a:r>
              <a:rPr lang="ru-RU" sz="2400" b="1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2400" b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моделирования</a:t>
            </a:r>
            <a:endParaRPr lang="ru-RU" sz="2400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8B7B2-C2E6-1929-E1C2-527C242FFE02}"/>
              </a:ext>
            </a:extLst>
          </p:cNvPr>
          <p:cNvSpPr txBox="1"/>
          <p:nvPr/>
        </p:nvSpPr>
        <p:spPr>
          <a:xfrm>
            <a:off x="1862984" y="1179666"/>
            <a:ext cx="8699618" cy="4498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55825">
              <a:lnSpc>
                <a:spcPct val="100000"/>
              </a:lnSpc>
              <a:spcBef>
                <a:spcPts val="100"/>
              </a:spcBef>
              <a:buClr>
                <a:srgbClr val="5F0000"/>
              </a:buClr>
              <a:tabLst>
                <a:tab pos="2429510" algn="l"/>
                <a:tab pos="2430145" algn="l"/>
              </a:tabLst>
            </a:pPr>
            <a:r>
              <a:rPr lang="en-US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     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b="1" spc="-6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«Хорошо-плохо»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2160"/>
              </a:spcBef>
            </a:pPr>
            <a:r>
              <a:rPr lang="ru-RU" sz="1800" b="1" i="1" u="heavy" dirty="0">
                <a:solidFill>
                  <a:schemeClr val="bg1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Цель:</a:t>
            </a:r>
            <a:r>
              <a:rPr lang="ru-RU" sz="1800" b="1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Формирование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spc="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en-US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чувствительности</a:t>
            </a:r>
            <a:r>
              <a:rPr lang="ru-RU" sz="1800" spc="49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противоречиям.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Обучение</a:t>
            </a:r>
            <a:r>
              <a:rPr lang="ru-RU" sz="1800" spc="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формулированию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противоречий.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  <a:tabLst>
                <a:tab pos="794385" algn="l"/>
              </a:tabLst>
            </a:pPr>
            <a:r>
              <a:rPr lang="ru-RU" sz="1800" b="1" i="1" u="heavy" spc="-10" dirty="0">
                <a:solidFill>
                  <a:schemeClr val="bg1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Ход:</a:t>
            </a:r>
            <a:r>
              <a:rPr lang="ru-RU" sz="1800" b="1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	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Дети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делятся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две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команды.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Им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показывают карточку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изображением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объекта.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Определив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для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анализа,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команда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«X»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называет,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чем он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хорош,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команда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«П» - чем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плох.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каждый </a:t>
            </a:r>
            <a:r>
              <a:rPr lang="ru-RU" sz="1800" spc="-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правильный ответ дается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жетон.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Побеждает та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команда,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которая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наберет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больше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жетонов.</a:t>
            </a:r>
            <a:endParaRPr lang="en-US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 algn="ctr">
              <a:lnSpc>
                <a:spcPct val="100000"/>
              </a:lnSpc>
            </a:pPr>
            <a:endParaRPr lang="en-US" b="1" spc="-5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 algn="ctr">
              <a:lnSpc>
                <a:spcPct val="100000"/>
              </a:lnSpc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b="1" spc="-6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«Зато…»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b="1" i="1" u="heavy" dirty="0">
                <a:solidFill>
                  <a:schemeClr val="bg1"/>
                </a:solidFill>
                <a:uFill>
                  <a:solidFill>
                    <a:srgbClr val="001F5F"/>
                  </a:solidFill>
                </a:uFill>
                <a:latin typeface="Styrene A LC Regular" pitchFamily="50" charset="0"/>
                <a:cs typeface="Segoe UI"/>
              </a:rPr>
              <a:t>Цель:</a:t>
            </a:r>
            <a:r>
              <a:rPr lang="ru-RU" sz="1800" b="1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Формирование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spc="47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</a:t>
            </a:r>
            <a:r>
              <a:rPr lang="ru-RU" sz="1800" spc="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чувствительности</a:t>
            </a:r>
            <a:r>
              <a:rPr lang="ru-RU" sz="1800" spc="49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противоречиям.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Обучение</a:t>
            </a:r>
            <a:r>
              <a:rPr lang="ru-RU" sz="1800" spc="484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формулированию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противоречий.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98120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Идет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дождь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-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я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гуляю,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ЗАТО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могу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целый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день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рисовать.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endParaRPr lang="en-US" sz="1800" spc="5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98120">
              <a:lnSpc>
                <a:spcPct val="100000"/>
              </a:lnSpc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Вышел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улицу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упал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лужу,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ЗАТО</a:t>
            </a:r>
            <a:r>
              <a:rPr lang="en-US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…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1182006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BC20FEA2-3A86-5FEA-47CA-54015BB9DE92}"/>
              </a:ext>
            </a:extLst>
          </p:cNvPr>
          <p:cNvSpPr txBox="1"/>
          <p:nvPr/>
        </p:nvSpPr>
        <p:spPr>
          <a:xfrm>
            <a:off x="4247535" y="521110"/>
            <a:ext cx="369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Styrene A LC Regular" pitchFamily="50" charset="0"/>
              </a:rPr>
              <a:t>СТОРИТЕЛЛИНГ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51F4493-0040-D5C3-A380-3E6210E992AF}"/>
              </a:ext>
            </a:extLst>
          </p:cNvPr>
          <p:cNvSpPr txBox="1"/>
          <p:nvPr/>
        </p:nvSpPr>
        <p:spPr>
          <a:xfrm>
            <a:off x="567812" y="1058096"/>
            <a:ext cx="105918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2291715">
              <a:lnSpc>
                <a:spcPct val="100000"/>
              </a:lnSpc>
              <a:spcBef>
                <a:spcPts val="95"/>
              </a:spcBef>
            </a:pPr>
            <a:r>
              <a:rPr lang="ru-RU" sz="1800" b="1" spc="22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СТОРИТЕЛЛИНГ</a:t>
            </a:r>
            <a:r>
              <a:rPr lang="ru-RU" sz="1800" b="1" spc="2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–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педагогическая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техника,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выстроенная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применении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истории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конкретной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структурой</a:t>
            </a:r>
            <a:r>
              <a:rPr lang="ru-RU" sz="1800" spc="1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интересным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героем,</a:t>
            </a:r>
            <a:r>
              <a:rPr lang="ru-RU" sz="1800" spc="1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которая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направлена </a:t>
            </a:r>
            <a:r>
              <a:rPr lang="ru-RU" sz="1800" spc="-3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на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разрешение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педагогических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вопросов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воспитания,</a:t>
            </a:r>
            <a:r>
              <a:rPr lang="ru-RU" sz="1800" spc="1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развития</a:t>
            </a:r>
            <a:r>
              <a:rPr lang="ru-RU" sz="1800" spc="1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обучения.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156754-268C-31F4-3C53-AC86E9431EC7}"/>
              </a:ext>
            </a:extLst>
          </p:cNvPr>
          <p:cNvSpPr txBox="1"/>
          <p:nvPr/>
        </p:nvSpPr>
        <p:spPr>
          <a:xfrm>
            <a:off x="2435942" y="2623915"/>
            <a:ext cx="91661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69004" marR="5080">
              <a:lnSpc>
                <a:spcPct val="100000"/>
              </a:lnSpc>
              <a:spcBef>
                <a:spcPts val="1215"/>
              </a:spcBef>
            </a:pPr>
            <a:r>
              <a:rPr lang="ru-RU" sz="1800" b="1" spc="10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Термин</a:t>
            </a:r>
            <a:r>
              <a:rPr lang="ru-RU" sz="1800" b="1" spc="1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18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«СТОРИТЕЛЛИНГ»</a:t>
            </a:r>
            <a:r>
              <a:rPr lang="ru-RU" sz="1800" b="1" spc="12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7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возник</a:t>
            </a:r>
            <a:r>
              <a:rPr lang="ru-RU" sz="1800" b="1" spc="12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4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от </a:t>
            </a:r>
            <a:r>
              <a:rPr lang="ru-RU" sz="1800" b="1" spc="-34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8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английского</a:t>
            </a:r>
            <a:r>
              <a:rPr lang="ru-RU" sz="1800" b="1" spc="14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8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слова</a:t>
            </a:r>
            <a:r>
              <a:rPr lang="ru-RU" sz="1800" b="1" spc="14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7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«storytelling»</a:t>
            </a:r>
            <a:r>
              <a:rPr lang="ru-RU" sz="1800" b="1" spc="1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9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и </a:t>
            </a:r>
            <a:r>
              <a:rPr lang="ru-RU" sz="1800" b="1" spc="10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7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означает</a:t>
            </a:r>
            <a:r>
              <a:rPr lang="ru-RU" sz="1800" b="1" spc="18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8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«рассказывание</a:t>
            </a:r>
            <a:r>
              <a:rPr lang="ru-RU" sz="1800" b="1" spc="11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7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историй»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Cambria"/>
            </a:endParaRP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C66CE97F-FBE2-C613-7FAE-442C1243E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86" y="2447091"/>
            <a:ext cx="4638983" cy="220030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E536D22-8F2B-1896-A1CB-4E29484ACF62}"/>
              </a:ext>
            </a:extLst>
          </p:cNvPr>
          <p:cNvSpPr txBox="1"/>
          <p:nvPr/>
        </p:nvSpPr>
        <p:spPr>
          <a:xfrm>
            <a:off x="706386" y="4549676"/>
            <a:ext cx="584189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Разработчик</a:t>
            </a:r>
            <a:r>
              <a:rPr lang="ru-RU" sz="1600" b="1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методики</a:t>
            </a:r>
            <a:r>
              <a:rPr lang="ru-RU" sz="1600" b="1" spc="2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сторителлинга</a:t>
            </a:r>
            <a:r>
              <a:rPr lang="ru-RU" sz="1600" b="1" spc="5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2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глава </a:t>
            </a:r>
            <a:r>
              <a:rPr lang="ru-RU" sz="1600" spc="-2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крупной</a:t>
            </a:r>
            <a:r>
              <a:rPr lang="ru-RU" sz="1600" spc="-3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корпорации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Дэвид</a:t>
            </a:r>
            <a:r>
              <a:rPr lang="ru-RU" sz="1600" b="1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2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Армстронг.</a:t>
            </a:r>
            <a:r>
              <a:rPr lang="ru-RU" sz="1600" b="1" spc="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Он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считал,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что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истории, рассказанные </a:t>
            </a:r>
            <a:r>
              <a:rPr lang="ru-RU" sz="1600" spc="-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от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своего имени,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легче 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воспринимаются</a:t>
            </a:r>
            <a:r>
              <a:rPr lang="ru-RU" sz="1600" spc="-3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слушателями,</a:t>
            </a:r>
            <a:r>
              <a:rPr lang="ru-RU" sz="1600" spc="-3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они</a:t>
            </a:r>
            <a:r>
              <a:rPr lang="ru-RU" sz="1600" spc="-2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увлекательнее</a:t>
            </a:r>
            <a:r>
              <a:rPr lang="ru-RU" sz="1600" spc="-3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 </a:t>
            </a:r>
            <a:r>
              <a:rPr lang="ru-RU" sz="1600" spc="-434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интереснее,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чем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читаемая книга. </a:t>
            </a:r>
          </a:p>
          <a:p>
            <a:r>
              <a:rPr lang="ru-RU" sz="1600" b="1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Сторителлинг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– 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это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искусство</a:t>
            </a:r>
            <a:r>
              <a:rPr lang="ru-RU" sz="1600" spc="-3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1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создавать</a:t>
            </a:r>
            <a:r>
              <a:rPr lang="ru-RU" sz="1600" spc="-1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яркие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</a:t>
            </a:r>
            <a:r>
              <a:rPr lang="ru-RU" sz="1600" spc="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запоминающиеся </a:t>
            </a:r>
            <a:r>
              <a:rPr lang="ru-RU" sz="1600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spc="-5" dirty="0">
                <a:solidFill>
                  <a:schemeClr val="bg1"/>
                </a:solidFill>
                <a:latin typeface="Styrene A LC Regular" pitchFamily="50" charset="0"/>
                <a:cs typeface="Times New Roman"/>
              </a:rPr>
              <a:t>истории.</a:t>
            </a:r>
            <a:endParaRPr lang="ru-RU" sz="1600" dirty="0">
              <a:solidFill>
                <a:schemeClr val="bg1"/>
              </a:solidFill>
              <a:latin typeface="Styrene A LC Regular" pitchFamily="50" charset="0"/>
              <a:cs typeface="Times New Roman"/>
            </a:endParaRPr>
          </a:p>
          <a:p>
            <a:endParaRPr lang="ru-RU" dirty="0"/>
          </a:p>
        </p:txBody>
      </p:sp>
      <p:pic>
        <p:nvPicPr>
          <p:cNvPr id="49" name="object 27">
            <a:extLst>
              <a:ext uri="{FF2B5EF4-FFF2-40B4-BE49-F238E27FC236}">
                <a16:creationId xmlns:a16="http://schemas.microsoft.com/office/drawing/2014/main" id="{56F58674-8B56-A1C5-5065-40089A98E6C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46633" y="3724069"/>
            <a:ext cx="1908047" cy="2645663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2956105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6">
            <a:extLst>
              <a:ext uri="{FF2B5EF4-FFF2-40B4-BE49-F238E27FC236}">
                <a16:creationId xmlns:a16="http://schemas.microsoft.com/office/drawing/2014/main" id="{6F38B0CD-2735-4A75-D73E-9004FB0537C7}"/>
              </a:ext>
            </a:extLst>
          </p:cNvPr>
          <p:cNvGrpSpPr/>
          <p:nvPr/>
        </p:nvGrpSpPr>
        <p:grpSpPr>
          <a:xfrm>
            <a:off x="3761019" y="897432"/>
            <a:ext cx="1394460" cy="1106805"/>
            <a:chOff x="743712" y="536451"/>
            <a:chExt cx="1394460" cy="1106805"/>
          </a:xfrm>
        </p:grpSpPr>
        <p:sp>
          <p:nvSpPr>
            <p:cNvPr id="3" name="object 7">
              <a:extLst>
                <a:ext uri="{FF2B5EF4-FFF2-40B4-BE49-F238E27FC236}">
                  <a16:creationId xmlns:a16="http://schemas.microsoft.com/office/drawing/2014/main" id="{EAEF0610-E6FB-E42C-B7B9-95B1CABB6C66}"/>
                </a:ext>
              </a:extLst>
            </p:cNvPr>
            <p:cNvSpPr/>
            <p:nvPr/>
          </p:nvSpPr>
          <p:spPr>
            <a:xfrm>
              <a:off x="756666" y="54940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1188466" y="0"/>
                  </a:moveTo>
                  <a:lnTo>
                    <a:pt x="180086" y="0"/>
                  </a:lnTo>
                  <a:lnTo>
                    <a:pt x="132213" y="6432"/>
                  </a:lnTo>
                  <a:lnTo>
                    <a:pt x="89195" y="24585"/>
                  </a:lnTo>
                  <a:lnTo>
                    <a:pt x="52747" y="52743"/>
                  </a:lnTo>
                  <a:lnTo>
                    <a:pt x="24588" y="89189"/>
                  </a:lnTo>
                  <a:lnTo>
                    <a:pt x="6433" y="132209"/>
                  </a:lnTo>
                  <a:lnTo>
                    <a:pt x="0" y="180086"/>
                  </a:lnTo>
                  <a:lnTo>
                    <a:pt x="0" y="900417"/>
                  </a:lnTo>
                  <a:lnTo>
                    <a:pt x="6433" y="948294"/>
                  </a:lnTo>
                  <a:lnTo>
                    <a:pt x="24588" y="991316"/>
                  </a:lnTo>
                  <a:lnTo>
                    <a:pt x="52747" y="1027766"/>
                  </a:lnTo>
                  <a:lnTo>
                    <a:pt x="89195" y="1055927"/>
                  </a:lnTo>
                  <a:lnTo>
                    <a:pt x="132213" y="1074082"/>
                  </a:lnTo>
                  <a:lnTo>
                    <a:pt x="180086" y="1080516"/>
                  </a:lnTo>
                  <a:lnTo>
                    <a:pt x="1188466" y="1080516"/>
                  </a:lnTo>
                  <a:lnTo>
                    <a:pt x="1236338" y="1074082"/>
                  </a:lnTo>
                  <a:lnTo>
                    <a:pt x="1279356" y="1055927"/>
                  </a:lnTo>
                  <a:lnTo>
                    <a:pt x="1315804" y="1027766"/>
                  </a:lnTo>
                  <a:lnTo>
                    <a:pt x="1343963" y="991316"/>
                  </a:lnTo>
                  <a:lnTo>
                    <a:pt x="1362118" y="948294"/>
                  </a:lnTo>
                  <a:lnTo>
                    <a:pt x="1368552" y="900417"/>
                  </a:lnTo>
                  <a:lnTo>
                    <a:pt x="1368552" y="180086"/>
                  </a:lnTo>
                  <a:lnTo>
                    <a:pt x="1362118" y="132209"/>
                  </a:lnTo>
                  <a:lnTo>
                    <a:pt x="1343963" y="89189"/>
                  </a:lnTo>
                  <a:lnTo>
                    <a:pt x="1315804" y="52743"/>
                  </a:lnTo>
                  <a:lnTo>
                    <a:pt x="1279356" y="24585"/>
                  </a:lnTo>
                  <a:lnTo>
                    <a:pt x="1236338" y="6432"/>
                  </a:lnTo>
                  <a:lnTo>
                    <a:pt x="1188466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8">
              <a:extLst>
                <a:ext uri="{FF2B5EF4-FFF2-40B4-BE49-F238E27FC236}">
                  <a16:creationId xmlns:a16="http://schemas.microsoft.com/office/drawing/2014/main" id="{1CD26231-AD0B-496B-611F-A0D2A0A9B829}"/>
                </a:ext>
              </a:extLst>
            </p:cNvPr>
            <p:cNvSpPr/>
            <p:nvPr/>
          </p:nvSpPr>
          <p:spPr>
            <a:xfrm>
              <a:off x="756666" y="54940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0" y="180086"/>
                  </a:moveTo>
                  <a:lnTo>
                    <a:pt x="6433" y="132209"/>
                  </a:lnTo>
                  <a:lnTo>
                    <a:pt x="24588" y="89189"/>
                  </a:lnTo>
                  <a:lnTo>
                    <a:pt x="52747" y="52743"/>
                  </a:lnTo>
                  <a:lnTo>
                    <a:pt x="89195" y="24585"/>
                  </a:lnTo>
                  <a:lnTo>
                    <a:pt x="132213" y="6432"/>
                  </a:lnTo>
                  <a:lnTo>
                    <a:pt x="180086" y="0"/>
                  </a:lnTo>
                  <a:lnTo>
                    <a:pt x="1188466" y="0"/>
                  </a:lnTo>
                  <a:lnTo>
                    <a:pt x="1236338" y="6432"/>
                  </a:lnTo>
                  <a:lnTo>
                    <a:pt x="1279356" y="24585"/>
                  </a:lnTo>
                  <a:lnTo>
                    <a:pt x="1315804" y="52743"/>
                  </a:lnTo>
                  <a:lnTo>
                    <a:pt x="1343963" y="89189"/>
                  </a:lnTo>
                  <a:lnTo>
                    <a:pt x="1362118" y="132209"/>
                  </a:lnTo>
                  <a:lnTo>
                    <a:pt x="1368552" y="180086"/>
                  </a:lnTo>
                  <a:lnTo>
                    <a:pt x="1368552" y="900417"/>
                  </a:lnTo>
                  <a:lnTo>
                    <a:pt x="1362118" y="948294"/>
                  </a:lnTo>
                  <a:lnTo>
                    <a:pt x="1343963" y="991316"/>
                  </a:lnTo>
                  <a:lnTo>
                    <a:pt x="1315804" y="1027766"/>
                  </a:lnTo>
                  <a:lnTo>
                    <a:pt x="1279356" y="1055927"/>
                  </a:lnTo>
                  <a:lnTo>
                    <a:pt x="1236338" y="1074082"/>
                  </a:lnTo>
                  <a:lnTo>
                    <a:pt x="1188466" y="1080516"/>
                  </a:lnTo>
                  <a:lnTo>
                    <a:pt x="180086" y="1080516"/>
                  </a:lnTo>
                  <a:lnTo>
                    <a:pt x="132213" y="1074082"/>
                  </a:lnTo>
                  <a:lnTo>
                    <a:pt x="89195" y="1055927"/>
                  </a:lnTo>
                  <a:lnTo>
                    <a:pt x="52747" y="1027766"/>
                  </a:lnTo>
                  <a:lnTo>
                    <a:pt x="24588" y="991316"/>
                  </a:lnTo>
                  <a:lnTo>
                    <a:pt x="6433" y="948294"/>
                  </a:lnTo>
                  <a:lnTo>
                    <a:pt x="0" y="900417"/>
                  </a:lnTo>
                  <a:lnTo>
                    <a:pt x="0" y="180086"/>
                  </a:lnTo>
                  <a:close/>
                </a:path>
              </a:pathLst>
            </a:custGeom>
            <a:ln w="25908">
              <a:solidFill>
                <a:srgbClr val="BB6126"/>
              </a:solidFill>
            </a:ln>
            <a:scene3d>
              <a:camera prst="orthographicFront"/>
              <a:lightRig rig="threePt" dir="t"/>
            </a:scene3d>
            <a:sp3d contourW="12700">
              <a:contourClr>
                <a:srgbClr val="00B0F0"/>
              </a:contourClr>
            </a:sp3d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9">
            <a:extLst>
              <a:ext uri="{FF2B5EF4-FFF2-40B4-BE49-F238E27FC236}">
                <a16:creationId xmlns:a16="http://schemas.microsoft.com/office/drawing/2014/main" id="{412611DC-6731-C274-00AA-C34EB9AB569B}"/>
              </a:ext>
            </a:extLst>
          </p:cNvPr>
          <p:cNvSpPr txBox="1"/>
          <p:nvPr/>
        </p:nvSpPr>
        <p:spPr>
          <a:xfrm>
            <a:off x="3845287" y="953351"/>
            <a:ext cx="1226432" cy="93487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635" algn="ctr">
              <a:lnSpc>
                <a:spcPct val="100200"/>
              </a:lnSpc>
              <a:spcBef>
                <a:spcPts val="90"/>
              </a:spcBef>
            </a:pPr>
            <a:r>
              <a:rPr sz="1000" b="1" spc="-5" dirty="0">
                <a:latin typeface="Styrene A LC Regular" pitchFamily="50" charset="0"/>
                <a:cs typeface="Times New Roman"/>
              </a:rPr>
              <a:t>способ </a:t>
            </a:r>
            <a:r>
              <a:rPr sz="1000" b="1" dirty="0">
                <a:latin typeface="Styrene A LC Regular" pitchFamily="50" charset="0"/>
                <a:cs typeface="Times New Roman"/>
              </a:rPr>
              <a:t> 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разнообразить </a:t>
            </a:r>
            <a:r>
              <a:rPr sz="1000" b="1" dirty="0">
                <a:latin typeface="Styrene A LC Regular" pitchFamily="50" charset="0"/>
                <a:cs typeface="Times New Roman"/>
              </a:rPr>
              <a:t> 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знания, </a:t>
            </a:r>
            <a:r>
              <a:rPr sz="1000" b="1" dirty="0">
                <a:latin typeface="Styrene A LC Regular" pitchFamily="50" charset="0"/>
                <a:cs typeface="Times New Roman"/>
              </a:rPr>
              <a:t>найти </a:t>
            </a:r>
            <a:r>
              <a:rPr sz="1000" b="1" spc="5" dirty="0">
                <a:latin typeface="Styrene A LC Regular" pitchFamily="50" charset="0"/>
                <a:cs typeface="Times New Roman"/>
              </a:rPr>
              <a:t> 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подход и </a:t>
            </a:r>
            <a:r>
              <a:rPr sz="1000" b="1" dirty="0">
                <a:latin typeface="Styrene A LC Regular" pitchFamily="50" charset="0"/>
                <a:cs typeface="Times New Roman"/>
              </a:rPr>
              <a:t> </a:t>
            </a:r>
            <a:r>
              <a:rPr sz="1000" b="1" spc="-10" dirty="0">
                <a:latin typeface="Styrene A LC Regular" pitchFamily="50" charset="0"/>
                <a:cs typeface="Times New Roman"/>
              </a:rPr>
              <a:t>з</a:t>
            </a:r>
            <a:r>
              <a:rPr sz="1000" b="1" dirty="0">
                <a:latin typeface="Styrene A LC Regular" pitchFamily="50" charset="0"/>
                <a:cs typeface="Times New Roman"/>
              </a:rPr>
              <a:t>а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ин</a:t>
            </a:r>
            <a:r>
              <a:rPr sz="1000" b="1" spc="20" dirty="0">
                <a:latin typeface="Styrene A LC Regular" pitchFamily="50" charset="0"/>
                <a:cs typeface="Times New Roman"/>
              </a:rPr>
              <a:t>т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е</a:t>
            </a:r>
            <a:r>
              <a:rPr sz="1000" b="1" spc="-10" dirty="0">
                <a:latin typeface="Styrene A LC Regular" pitchFamily="50" charset="0"/>
                <a:cs typeface="Times New Roman"/>
              </a:rPr>
              <a:t>р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ес</a:t>
            </a:r>
            <a:r>
              <a:rPr sz="1000" b="1" dirty="0">
                <a:latin typeface="Styrene A LC Regular" pitchFamily="50" charset="0"/>
                <a:cs typeface="Times New Roman"/>
              </a:rPr>
              <a:t>о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в</a:t>
            </a:r>
            <a:r>
              <a:rPr sz="1000" b="1" dirty="0">
                <a:latin typeface="Styrene A LC Regular" pitchFamily="50" charset="0"/>
                <a:cs typeface="Times New Roman"/>
              </a:rPr>
              <a:t>а</a:t>
            </a:r>
            <a:r>
              <a:rPr sz="1000" b="1" spc="5" dirty="0">
                <a:latin typeface="Styrene A LC Regular" pitchFamily="50" charset="0"/>
                <a:cs typeface="Times New Roman"/>
              </a:rPr>
              <a:t>т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ь  любого</a:t>
            </a:r>
            <a:r>
              <a:rPr sz="1000" b="1" spc="-55" dirty="0">
                <a:latin typeface="Styrene A LC Regular" pitchFamily="50" charset="0"/>
                <a:cs typeface="Times New Roman"/>
              </a:rPr>
              <a:t> </a:t>
            </a:r>
            <a:r>
              <a:rPr sz="1000" b="1" spc="-5" dirty="0">
                <a:latin typeface="Styrene A LC Regular" pitchFamily="50" charset="0"/>
                <a:cs typeface="Times New Roman"/>
              </a:rPr>
              <a:t>ребенка</a:t>
            </a:r>
            <a:endParaRPr sz="1000" dirty="0">
              <a:latin typeface="Styrene A LC Regular" pitchFamily="50" charset="0"/>
              <a:cs typeface="Times New Roman"/>
            </a:endParaRPr>
          </a:p>
        </p:txBody>
      </p:sp>
      <p:sp>
        <p:nvSpPr>
          <p:cNvPr id="26" name="object 33">
            <a:extLst>
              <a:ext uri="{FF2B5EF4-FFF2-40B4-BE49-F238E27FC236}">
                <a16:creationId xmlns:a16="http://schemas.microsoft.com/office/drawing/2014/main" id="{1342B52C-E6A7-9DBF-3528-5FA8E5AD837C}"/>
              </a:ext>
            </a:extLst>
          </p:cNvPr>
          <p:cNvSpPr txBox="1"/>
          <p:nvPr/>
        </p:nvSpPr>
        <p:spPr>
          <a:xfrm>
            <a:off x="4056724" y="3475582"/>
            <a:ext cx="4222037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16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СТРУКТУРА</a:t>
            </a:r>
            <a:r>
              <a:rPr sz="1400" b="1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400" b="1" spc="1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СТОРИТЕЛЛИНГА</a:t>
            </a:r>
            <a:endParaRPr sz="14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graphicFrame>
        <p:nvGraphicFramePr>
          <p:cNvPr id="27" name="object 34">
            <a:extLst>
              <a:ext uri="{FF2B5EF4-FFF2-40B4-BE49-F238E27FC236}">
                <a16:creationId xmlns:a16="http://schemas.microsoft.com/office/drawing/2014/main" id="{81A92404-9729-A823-F3A3-2E69A3B38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327086"/>
              </p:ext>
            </p:extLst>
          </p:nvPr>
        </p:nvGraphicFramePr>
        <p:xfrm>
          <a:off x="2312839" y="3737872"/>
          <a:ext cx="7705725" cy="28508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0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5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623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Вступление</a:t>
                      </a:r>
                      <a:endParaRPr sz="1400" dirty="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1270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вызвать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у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слушателя</a:t>
                      </a:r>
                      <a:r>
                        <a:rPr sz="1400" spc="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интерес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увлечь</a:t>
                      </a:r>
                      <a:r>
                        <a:rPr sz="1400" spc="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его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должно</a:t>
                      </a:r>
                      <a:r>
                        <a:rPr sz="1400" spc="-2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зацепить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их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внимание</a:t>
                      </a:r>
                      <a:r>
                        <a:rPr sz="1400" spc="-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 </a:t>
                      </a:r>
                      <a:r>
                        <a:rPr sz="1400" spc="-3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удерживать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его.</a:t>
                      </a:r>
                      <a:endParaRPr sz="140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307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Развитие</a:t>
                      </a:r>
                      <a:r>
                        <a:rPr sz="1400" spc="-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события</a:t>
                      </a:r>
                      <a:endParaRPr sz="140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29337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- эта часть дает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возможность основательнее проникнуть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проблему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или </a:t>
                      </a:r>
                      <a:r>
                        <a:rPr sz="1400" spc="-3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3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конфликт,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о </a:t>
                      </a:r>
                      <a:r>
                        <a:rPr sz="1400" spc="-2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котором</a:t>
                      </a:r>
                      <a:r>
                        <a:rPr sz="1400" spc="-4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рассказывается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в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вступлении</a:t>
                      </a:r>
                      <a:endParaRPr sz="1400" dirty="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0677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2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Кульминация</a:t>
                      </a:r>
                      <a:endParaRPr sz="140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6E5A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11874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3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когда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напряжение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доходит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до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апогея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 обстановка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начинает выглядеть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нестерпимой,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появляется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разрешение поставленной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проблемы.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Тайна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раскрыта.</a:t>
                      </a:r>
                      <a:r>
                        <a:rPr sz="1400" spc="-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конечном</a:t>
                      </a:r>
                      <a:r>
                        <a:rPr sz="1400" spc="-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итоге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находится</a:t>
                      </a:r>
                      <a:r>
                        <a:rPr sz="1400" spc="-2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решение,</a:t>
                      </a:r>
                      <a:r>
                        <a:rPr sz="1400" spc="-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и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этот</a:t>
                      </a:r>
                      <a:r>
                        <a:rPr sz="1400" spc="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ответ,</a:t>
                      </a:r>
                      <a:r>
                        <a:rPr sz="1400" spc="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как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правило, </a:t>
                      </a:r>
                      <a:r>
                        <a:rPr sz="1400" spc="-3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совсем не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4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тот,</a:t>
                      </a:r>
                      <a:r>
                        <a:rPr sz="1400" spc="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которого</a:t>
                      </a:r>
                      <a:r>
                        <a:rPr sz="1400" spc="-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мы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ожидали</a:t>
                      </a:r>
                      <a:endParaRPr sz="1400" dirty="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6E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221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Заключение</a:t>
                      </a:r>
                      <a:endParaRPr sz="1400">
                        <a:solidFill>
                          <a:schemeClr val="bg1"/>
                        </a:solidFill>
                        <a:latin typeface="Styrene A LC Regular" pitchFamily="50" charset="0"/>
                        <a:cs typeface="Times New Roman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0805" marR="3143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должно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быть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краткое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заключение, 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которое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подытоживает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рассказ одним </a:t>
                      </a:r>
                      <a:r>
                        <a:rPr sz="1400" spc="-3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предложением.</a:t>
                      </a:r>
                      <a:r>
                        <a:rPr sz="1400" spc="-3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Как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в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басне</a:t>
                      </a:r>
                      <a:r>
                        <a:rPr sz="1400" spc="-1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-</a:t>
                      </a:r>
                      <a:r>
                        <a:rPr sz="1400" spc="-5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 </a:t>
                      </a:r>
                      <a:r>
                        <a:rPr sz="1400" dirty="0">
                          <a:solidFill>
                            <a:schemeClr val="bg1"/>
                          </a:solidFill>
                          <a:latin typeface="Styrene A LC Regular" pitchFamily="50" charset="0"/>
                          <a:cs typeface="Times New Roman"/>
                        </a:rPr>
                        <a:t>мораль.</a:t>
                      </a:r>
                    </a:p>
                  </a:txBody>
                  <a:tcPr marL="0" marR="0" marT="400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8" name="object 6">
            <a:extLst>
              <a:ext uri="{FF2B5EF4-FFF2-40B4-BE49-F238E27FC236}">
                <a16:creationId xmlns:a16="http://schemas.microsoft.com/office/drawing/2014/main" id="{CB727B61-1B39-D699-683A-AA323F99FDEB}"/>
              </a:ext>
            </a:extLst>
          </p:cNvPr>
          <p:cNvGrpSpPr/>
          <p:nvPr/>
        </p:nvGrpSpPr>
        <p:grpSpPr>
          <a:xfrm>
            <a:off x="5547963" y="923059"/>
            <a:ext cx="1394460" cy="1106805"/>
            <a:chOff x="743712" y="536451"/>
            <a:chExt cx="1394460" cy="1106805"/>
          </a:xfrm>
        </p:grpSpPr>
        <p:sp>
          <p:nvSpPr>
            <p:cNvPr id="29" name="object 7">
              <a:extLst>
                <a:ext uri="{FF2B5EF4-FFF2-40B4-BE49-F238E27FC236}">
                  <a16:creationId xmlns:a16="http://schemas.microsoft.com/office/drawing/2014/main" id="{6D3262CC-5A67-8C19-8AF8-2DC755B120B9}"/>
                </a:ext>
              </a:extLst>
            </p:cNvPr>
            <p:cNvSpPr/>
            <p:nvPr/>
          </p:nvSpPr>
          <p:spPr>
            <a:xfrm>
              <a:off x="756666" y="54940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1188466" y="0"/>
                  </a:moveTo>
                  <a:lnTo>
                    <a:pt x="180086" y="0"/>
                  </a:lnTo>
                  <a:lnTo>
                    <a:pt x="132213" y="6432"/>
                  </a:lnTo>
                  <a:lnTo>
                    <a:pt x="89195" y="24585"/>
                  </a:lnTo>
                  <a:lnTo>
                    <a:pt x="52747" y="52743"/>
                  </a:lnTo>
                  <a:lnTo>
                    <a:pt x="24588" y="89189"/>
                  </a:lnTo>
                  <a:lnTo>
                    <a:pt x="6433" y="132209"/>
                  </a:lnTo>
                  <a:lnTo>
                    <a:pt x="0" y="180086"/>
                  </a:lnTo>
                  <a:lnTo>
                    <a:pt x="0" y="900417"/>
                  </a:lnTo>
                  <a:lnTo>
                    <a:pt x="6433" y="948294"/>
                  </a:lnTo>
                  <a:lnTo>
                    <a:pt x="24588" y="991316"/>
                  </a:lnTo>
                  <a:lnTo>
                    <a:pt x="52747" y="1027766"/>
                  </a:lnTo>
                  <a:lnTo>
                    <a:pt x="89195" y="1055927"/>
                  </a:lnTo>
                  <a:lnTo>
                    <a:pt x="132213" y="1074082"/>
                  </a:lnTo>
                  <a:lnTo>
                    <a:pt x="180086" y="1080516"/>
                  </a:lnTo>
                  <a:lnTo>
                    <a:pt x="1188466" y="1080516"/>
                  </a:lnTo>
                  <a:lnTo>
                    <a:pt x="1236338" y="1074082"/>
                  </a:lnTo>
                  <a:lnTo>
                    <a:pt x="1279356" y="1055927"/>
                  </a:lnTo>
                  <a:lnTo>
                    <a:pt x="1315804" y="1027766"/>
                  </a:lnTo>
                  <a:lnTo>
                    <a:pt x="1343963" y="991316"/>
                  </a:lnTo>
                  <a:lnTo>
                    <a:pt x="1362118" y="948294"/>
                  </a:lnTo>
                  <a:lnTo>
                    <a:pt x="1368552" y="900417"/>
                  </a:lnTo>
                  <a:lnTo>
                    <a:pt x="1368552" y="180086"/>
                  </a:lnTo>
                  <a:lnTo>
                    <a:pt x="1362118" y="132209"/>
                  </a:lnTo>
                  <a:lnTo>
                    <a:pt x="1343963" y="89189"/>
                  </a:lnTo>
                  <a:lnTo>
                    <a:pt x="1315804" y="52743"/>
                  </a:lnTo>
                  <a:lnTo>
                    <a:pt x="1279356" y="24585"/>
                  </a:lnTo>
                  <a:lnTo>
                    <a:pt x="1236338" y="6432"/>
                  </a:lnTo>
                  <a:lnTo>
                    <a:pt x="1188466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8">
              <a:extLst>
                <a:ext uri="{FF2B5EF4-FFF2-40B4-BE49-F238E27FC236}">
                  <a16:creationId xmlns:a16="http://schemas.microsoft.com/office/drawing/2014/main" id="{40C678BA-3263-4C9E-9BD3-3379DDADF28B}"/>
                </a:ext>
              </a:extLst>
            </p:cNvPr>
            <p:cNvSpPr/>
            <p:nvPr/>
          </p:nvSpPr>
          <p:spPr>
            <a:xfrm>
              <a:off x="756666" y="54940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0" y="180086"/>
                  </a:moveTo>
                  <a:lnTo>
                    <a:pt x="6433" y="132209"/>
                  </a:lnTo>
                  <a:lnTo>
                    <a:pt x="24588" y="89189"/>
                  </a:lnTo>
                  <a:lnTo>
                    <a:pt x="52747" y="52743"/>
                  </a:lnTo>
                  <a:lnTo>
                    <a:pt x="89195" y="24585"/>
                  </a:lnTo>
                  <a:lnTo>
                    <a:pt x="132213" y="6432"/>
                  </a:lnTo>
                  <a:lnTo>
                    <a:pt x="180086" y="0"/>
                  </a:lnTo>
                  <a:lnTo>
                    <a:pt x="1188466" y="0"/>
                  </a:lnTo>
                  <a:lnTo>
                    <a:pt x="1236338" y="6432"/>
                  </a:lnTo>
                  <a:lnTo>
                    <a:pt x="1279356" y="24585"/>
                  </a:lnTo>
                  <a:lnTo>
                    <a:pt x="1315804" y="52743"/>
                  </a:lnTo>
                  <a:lnTo>
                    <a:pt x="1343963" y="89189"/>
                  </a:lnTo>
                  <a:lnTo>
                    <a:pt x="1362118" y="132209"/>
                  </a:lnTo>
                  <a:lnTo>
                    <a:pt x="1368552" y="180086"/>
                  </a:lnTo>
                  <a:lnTo>
                    <a:pt x="1368552" y="900417"/>
                  </a:lnTo>
                  <a:lnTo>
                    <a:pt x="1362118" y="948294"/>
                  </a:lnTo>
                  <a:lnTo>
                    <a:pt x="1343963" y="991316"/>
                  </a:lnTo>
                  <a:lnTo>
                    <a:pt x="1315804" y="1027766"/>
                  </a:lnTo>
                  <a:lnTo>
                    <a:pt x="1279356" y="1055927"/>
                  </a:lnTo>
                  <a:lnTo>
                    <a:pt x="1236338" y="1074082"/>
                  </a:lnTo>
                  <a:lnTo>
                    <a:pt x="1188466" y="1080516"/>
                  </a:lnTo>
                  <a:lnTo>
                    <a:pt x="180086" y="1080516"/>
                  </a:lnTo>
                  <a:lnTo>
                    <a:pt x="132213" y="1074082"/>
                  </a:lnTo>
                  <a:lnTo>
                    <a:pt x="89195" y="1055927"/>
                  </a:lnTo>
                  <a:lnTo>
                    <a:pt x="52747" y="1027766"/>
                  </a:lnTo>
                  <a:lnTo>
                    <a:pt x="24588" y="991316"/>
                  </a:lnTo>
                  <a:lnTo>
                    <a:pt x="6433" y="948294"/>
                  </a:lnTo>
                  <a:lnTo>
                    <a:pt x="0" y="900417"/>
                  </a:lnTo>
                  <a:lnTo>
                    <a:pt x="0" y="180086"/>
                  </a:lnTo>
                  <a:close/>
                </a:path>
              </a:pathLst>
            </a:custGeom>
            <a:ln w="25908">
              <a:solidFill>
                <a:srgbClr val="BB6126"/>
              </a:solidFill>
            </a:ln>
            <a:scene3d>
              <a:camera prst="orthographicFront"/>
              <a:lightRig rig="threePt" dir="t"/>
            </a:scene3d>
            <a:sp3d contourW="12700">
              <a:contourClr>
                <a:srgbClr val="00B0F0"/>
              </a:contourClr>
            </a:sp3d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726F40D-EDA9-56E3-2CDC-06F5A123BF88}"/>
              </a:ext>
            </a:extLst>
          </p:cNvPr>
          <p:cNvSpPr txBox="1"/>
          <p:nvPr/>
        </p:nvSpPr>
        <p:spPr>
          <a:xfrm>
            <a:off x="5567140" y="942939"/>
            <a:ext cx="136906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635" algn="ctr">
              <a:lnSpc>
                <a:spcPct val="100299"/>
              </a:lnSpc>
              <a:spcBef>
                <a:spcPts val="90"/>
              </a:spcBef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можно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исп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ол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ь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з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о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в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а</a:t>
            </a:r>
            <a:r>
              <a:rPr lang="ru-RU" sz="1200" b="1" spc="20" dirty="0">
                <a:latin typeface="Styrene A LC Regular" pitchFamily="50" charset="0"/>
                <a:cs typeface="Times New Roman"/>
              </a:rPr>
              <a:t>т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ь</a:t>
            </a:r>
            <a:r>
              <a:rPr lang="ru-RU" sz="1200" b="1" spc="-4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в 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проектной </a:t>
            </a:r>
            <a:r>
              <a:rPr lang="ru-RU" sz="12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деятельности </a:t>
            </a:r>
            <a:r>
              <a:rPr lang="ru-RU" sz="12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детей</a:t>
            </a:r>
            <a:endParaRPr lang="ru-RU" sz="1200" dirty="0">
              <a:latin typeface="Styrene A LC Regular" pitchFamily="50" charset="0"/>
              <a:cs typeface="Times New Roman"/>
            </a:endParaRPr>
          </a:p>
        </p:txBody>
      </p:sp>
      <p:grpSp>
        <p:nvGrpSpPr>
          <p:cNvPr id="33" name="object 6">
            <a:extLst>
              <a:ext uri="{FF2B5EF4-FFF2-40B4-BE49-F238E27FC236}">
                <a16:creationId xmlns:a16="http://schemas.microsoft.com/office/drawing/2014/main" id="{74CD76BF-6763-9537-77C3-56111A59430C}"/>
              </a:ext>
            </a:extLst>
          </p:cNvPr>
          <p:cNvGrpSpPr/>
          <p:nvPr/>
        </p:nvGrpSpPr>
        <p:grpSpPr>
          <a:xfrm>
            <a:off x="7341638" y="963433"/>
            <a:ext cx="1375283" cy="1088458"/>
            <a:chOff x="164205" y="542367"/>
            <a:chExt cx="1375283" cy="1088458"/>
          </a:xfrm>
        </p:grpSpPr>
        <p:sp>
          <p:nvSpPr>
            <p:cNvPr id="34" name="object 7">
              <a:extLst>
                <a:ext uri="{FF2B5EF4-FFF2-40B4-BE49-F238E27FC236}">
                  <a16:creationId xmlns:a16="http://schemas.microsoft.com/office/drawing/2014/main" id="{60DEA032-8524-595B-9D76-D87C8F113C7B}"/>
                </a:ext>
              </a:extLst>
            </p:cNvPr>
            <p:cNvSpPr/>
            <p:nvPr/>
          </p:nvSpPr>
          <p:spPr>
            <a:xfrm>
              <a:off x="170428" y="55005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1188466" y="0"/>
                  </a:moveTo>
                  <a:lnTo>
                    <a:pt x="180086" y="0"/>
                  </a:lnTo>
                  <a:lnTo>
                    <a:pt x="132213" y="6432"/>
                  </a:lnTo>
                  <a:lnTo>
                    <a:pt x="89195" y="24585"/>
                  </a:lnTo>
                  <a:lnTo>
                    <a:pt x="52747" y="52743"/>
                  </a:lnTo>
                  <a:lnTo>
                    <a:pt x="24588" y="89189"/>
                  </a:lnTo>
                  <a:lnTo>
                    <a:pt x="6433" y="132209"/>
                  </a:lnTo>
                  <a:lnTo>
                    <a:pt x="0" y="180086"/>
                  </a:lnTo>
                  <a:lnTo>
                    <a:pt x="0" y="900417"/>
                  </a:lnTo>
                  <a:lnTo>
                    <a:pt x="6433" y="948294"/>
                  </a:lnTo>
                  <a:lnTo>
                    <a:pt x="24588" y="991316"/>
                  </a:lnTo>
                  <a:lnTo>
                    <a:pt x="52747" y="1027766"/>
                  </a:lnTo>
                  <a:lnTo>
                    <a:pt x="89195" y="1055927"/>
                  </a:lnTo>
                  <a:lnTo>
                    <a:pt x="132213" y="1074082"/>
                  </a:lnTo>
                  <a:lnTo>
                    <a:pt x="180086" y="1080516"/>
                  </a:lnTo>
                  <a:lnTo>
                    <a:pt x="1188466" y="1080516"/>
                  </a:lnTo>
                  <a:lnTo>
                    <a:pt x="1236338" y="1074082"/>
                  </a:lnTo>
                  <a:lnTo>
                    <a:pt x="1279356" y="1055927"/>
                  </a:lnTo>
                  <a:lnTo>
                    <a:pt x="1315804" y="1027766"/>
                  </a:lnTo>
                  <a:lnTo>
                    <a:pt x="1343963" y="991316"/>
                  </a:lnTo>
                  <a:lnTo>
                    <a:pt x="1362118" y="948294"/>
                  </a:lnTo>
                  <a:lnTo>
                    <a:pt x="1368552" y="900417"/>
                  </a:lnTo>
                  <a:lnTo>
                    <a:pt x="1368552" y="180086"/>
                  </a:lnTo>
                  <a:lnTo>
                    <a:pt x="1362118" y="132209"/>
                  </a:lnTo>
                  <a:lnTo>
                    <a:pt x="1343963" y="89189"/>
                  </a:lnTo>
                  <a:lnTo>
                    <a:pt x="1315804" y="52743"/>
                  </a:lnTo>
                  <a:lnTo>
                    <a:pt x="1279356" y="24585"/>
                  </a:lnTo>
                  <a:lnTo>
                    <a:pt x="1236338" y="6432"/>
                  </a:lnTo>
                  <a:lnTo>
                    <a:pt x="1188466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lIns="0" tIns="0" rIns="0" bIns="0" rtlCol="0"/>
            <a:lstStyle/>
            <a:p>
              <a:endParaRPr lang="ru-RU" sz="1400" b="1" dirty="0">
                <a:latin typeface="Styrene A LC Regular" pitchFamily="50" charset="0"/>
              </a:endParaRPr>
            </a:p>
            <a:p>
              <a:pPr algn="ctr"/>
              <a:r>
                <a:rPr lang="ru-RU" sz="1400" b="1" dirty="0">
                  <a:latin typeface="Styrene A LC Regular" pitchFamily="50" charset="0"/>
                </a:rPr>
                <a:t>Не требует затрат </a:t>
              </a:r>
              <a:endParaRPr sz="1400" b="1" dirty="0">
                <a:latin typeface="Styrene A LC Regular" pitchFamily="50" charset="0"/>
              </a:endParaRPr>
            </a:p>
          </p:txBody>
        </p:sp>
        <p:sp>
          <p:nvSpPr>
            <p:cNvPr id="35" name="object 8">
              <a:extLst>
                <a:ext uri="{FF2B5EF4-FFF2-40B4-BE49-F238E27FC236}">
                  <a16:creationId xmlns:a16="http://schemas.microsoft.com/office/drawing/2014/main" id="{D4A3B271-842F-1F75-3506-93DC40E03F02}"/>
                </a:ext>
              </a:extLst>
            </p:cNvPr>
            <p:cNvSpPr/>
            <p:nvPr/>
          </p:nvSpPr>
          <p:spPr>
            <a:xfrm>
              <a:off x="164205" y="542367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0" y="180086"/>
                  </a:moveTo>
                  <a:lnTo>
                    <a:pt x="6433" y="132209"/>
                  </a:lnTo>
                  <a:lnTo>
                    <a:pt x="24588" y="89189"/>
                  </a:lnTo>
                  <a:lnTo>
                    <a:pt x="52747" y="52743"/>
                  </a:lnTo>
                  <a:lnTo>
                    <a:pt x="89195" y="24585"/>
                  </a:lnTo>
                  <a:lnTo>
                    <a:pt x="132213" y="6432"/>
                  </a:lnTo>
                  <a:lnTo>
                    <a:pt x="180086" y="0"/>
                  </a:lnTo>
                  <a:lnTo>
                    <a:pt x="1188466" y="0"/>
                  </a:lnTo>
                  <a:lnTo>
                    <a:pt x="1236338" y="6432"/>
                  </a:lnTo>
                  <a:lnTo>
                    <a:pt x="1279356" y="24585"/>
                  </a:lnTo>
                  <a:lnTo>
                    <a:pt x="1315804" y="52743"/>
                  </a:lnTo>
                  <a:lnTo>
                    <a:pt x="1343963" y="89189"/>
                  </a:lnTo>
                  <a:lnTo>
                    <a:pt x="1362118" y="132209"/>
                  </a:lnTo>
                  <a:lnTo>
                    <a:pt x="1368552" y="180086"/>
                  </a:lnTo>
                  <a:lnTo>
                    <a:pt x="1368552" y="900417"/>
                  </a:lnTo>
                  <a:lnTo>
                    <a:pt x="1362118" y="948294"/>
                  </a:lnTo>
                  <a:lnTo>
                    <a:pt x="1343963" y="991316"/>
                  </a:lnTo>
                  <a:lnTo>
                    <a:pt x="1315804" y="1027766"/>
                  </a:lnTo>
                  <a:lnTo>
                    <a:pt x="1279356" y="1055927"/>
                  </a:lnTo>
                  <a:lnTo>
                    <a:pt x="1236338" y="1074082"/>
                  </a:lnTo>
                  <a:lnTo>
                    <a:pt x="1188466" y="1080516"/>
                  </a:lnTo>
                  <a:lnTo>
                    <a:pt x="180086" y="1080516"/>
                  </a:lnTo>
                  <a:lnTo>
                    <a:pt x="132213" y="1074082"/>
                  </a:lnTo>
                  <a:lnTo>
                    <a:pt x="89195" y="1055927"/>
                  </a:lnTo>
                  <a:lnTo>
                    <a:pt x="52747" y="1027766"/>
                  </a:lnTo>
                  <a:lnTo>
                    <a:pt x="24588" y="991316"/>
                  </a:lnTo>
                  <a:lnTo>
                    <a:pt x="6433" y="948294"/>
                  </a:lnTo>
                  <a:lnTo>
                    <a:pt x="0" y="900417"/>
                  </a:lnTo>
                  <a:lnTo>
                    <a:pt x="0" y="180086"/>
                  </a:lnTo>
                  <a:close/>
                </a:path>
              </a:pathLst>
            </a:custGeom>
            <a:ln w="25908">
              <a:solidFill>
                <a:srgbClr val="BB6126"/>
              </a:solidFill>
            </a:ln>
            <a:scene3d>
              <a:camera prst="orthographicFront"/>
              <a:lightRig rig="threePt" dir="t"/>
            </a:scene3d>
            <a:sp3d contourW="12700">
              <a:contourClr>
                <a:srgbClr val="00B0F0"/>
              </a:contourClr>
            </a:sp3d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7">
            <a:extLst>
              <a:ext uri="{FF2B5EF4-FFF2-40B4-BE49-F238E27FC236}">
                <a16:creationId xmlns:a16="http://schemas.microsoft.com/office/drawing/2014/main" id="{BD0DEDB9-C334-9EB2-6A67-580214FE67B6}"/>
              </a:ext>
            </a:extLst>
          </p:cNvPr>
          <p:cNvSpPr/>
          <p:nvPr/>
        </p:nvSpPr>
        <p:spPr>
          <a:xfrm>
            <a:off x="3789377" y="2201973"/>
            <a:ext cx="1445760" cy="1080770"/>
          </a:xfrm>
          <a:custGeom>
            <a:avLst/>
            <a:gdLst/>
            <a:ahLst/>
            <a:cxnLst/>
            <a:rect l="l" t="t" r="r" b="b"/>
            <a:pathLst>
              <a:path w="1369060" h="1080770">
                <a:moveTo>
                  <a:pt x="1188466" y="0"/>
                </a:moveTo>
                <a:lnTo>
                  <a:pt x="180086" y="0"/>
                </a:lnTo>
                <a:lnTo>
                  <a:pt x="132213" y="6432"/>
                </a:lnTo>
                <a:lnTo>
                  <a:pt x="89195" y="24585"/>
                </a:lnTo>
                <a:lnTo>
                  <a:pt x="52747" y="52743"/>
                </a:lnTo>
                <a:lnTo>
                  <a:pt x="24588" y="89189"/>
                </a:lnTo>
                <a:lnTo>
                  <a:pt x="6433" y="132209"/>
                </a:lnTo>
                <a:lnTo>
                  <a:pt x="0" y="180086"/>
                </a:lnTo>
                <a:lnTo>
                  <a:pt x="0" y="900417"/>
                </a:lnTo>
                <a:lnTo>
                  <a:pt x="6433" y="948294"/>
                </a:lnTo>
                <a:lnTo>
                  <a:pt x="24588" y="991316"/>
                </a:lnTo>
                <a:lnTo>
                  <a:pt x="52747" y="1027766"/>
                </a:lnTo>
                <a:lnTo>
                  <a:pt x="89195" y="1055927"/>
                </a:lnTo>
                <a:lnTo>
                  <a:pt x="132213" y="1074082"/>
                </a:lnTo>
                <a:lnTo>
                  <a:pt x="180086" y="1080516"/>
                </a:lnTo>
                <a:lnTo>
                  <a:pt x="1188466" y="1080516"/>
                </a:lnTo>
                <a:lnTo>
                  <a:pt x="1236338" y="1074082"/>
                </a:lnTo>
                <a:lnTo>
                  <a:pt x="1279356" y="1055927"/>
                </a:lnTo>
                <a:lnTo>
                  <a:pt x="1315804" y="1027766"/>
                </a:lnTo>
                <a:lnTo>
                  <a:pt x="1343963" y="991316"/>
                </a:lnTo>
                <a:lnTo>
                  <a:pt x="1362118" y="948294"/>
                </a:lnTo>
                <a:lnTo>
                  <a:pt x="1368552" y="900417"/>
                </a:lnTo>
                <a:lnTo>
                  <a:pt x="1368552" y="180086"/>
                </a:lnTo>
                <a:lnTo>
                  <a:pt x="1362118" y="132209"/>
                </a:lnTo>
                <a:lnTo>
                  <a:pt x="1343963" y="89189"/>
                </a:lnTo>
                <a:lnTo>
                  <a:pt x="1315804" y="52743"/>
                </a:lnTo>
                <a:lnTo>
                  <a:pt x="1279356" y="24585"/>
                </a:lnTo>
                <a:lnTo>
                  <a:pt x="1236338" y="6432"/>
                </a:lnTo>
                <a:lnTo>
                  <a:pt x="1188466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lang="ru-RU" sz="1100" b="1" dirty="0">
                <a:latin typeface="Styrene A LC Regular" pitchFamily="50" charset="0"/>
                <a:cs typeface="Times New Roman"/>
              </a:rPr>
              <a:t>способствует </a:t>
            </a:r>
            <a:r>
              <a:rPr lang="ru-RU" sz="11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100" b="1" dirty="0">
                <a:latin typeface="Styrene A LC Regular" pitchFamily="50" charset="0"/>
                <a:cs typeface="Times New Roman"/>
              </a:rPr>
              <a:t>успешной </a:t>
            </a:r>
            <a:r>
              <a:rPr lang="ru-RU" sz="11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100" b="1" dirty="0">
                <a:latin typeface="Styrene A LC Regular" pitchFamily="50" charset="0"/>
                <a:cs typeface="Times New Roman"/>
              </a:rPr>
              <a:t>а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д</a:t>
            </a:r>
            <a:r>
              <a:rPr lang="ru-RU" sz="1100" b="1" dirty="0">
                <a:latin typeface="Styrene A LC Regular" pitchFamily="50" charset="0"/>
                <a:cs typeface="Times New Roman"/>
              </a:rPr>
              <a:t>а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п</a:t>
            </a:r>
            <a:r>
              <a:rPr lang="ru-RU" sz="1100" b="1" spc="20" dirty="0">
                <a:latin typeface="Styrene A LC Regular" pitchFamily="50" charset="0"/>
                <a:cs typeface="Times New Roman"/>
              </a:rPr>
              <a:t>т</a:t>
            </a:r>
            <a:r>
              <a:rPr lang="ru-RU" sz="1100" b="1" spc="-15" dirty="0">
                <a:latin typeface="Styrene A LC Regular" pitchFamily="50" charset="0"/>
                <a:cs typeface="Times New Roman"/>
              </a:rPr>
              <a:t>а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ции</a:t>
            </a:r>
            <a:r>
              <a:rPr lang="ru-RU" sz="1100" b="1" spc="-35" dirty="0">
                <a:latin typeface="Styrene A LC Regular" pitchFamily="50" charset="0"/>
                <a:cs typeface="Times New Roman"/>
              </a:rPr>
              <a:t> 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де</a:t>
            </a:r>
            <a:r>
              <a:rPr lang="ru-RU" sz="1100" b="1" spc="20" dirty="0">
                <a:latin typeface="Styrene A LC Regular" pitchFamily="50" charset="0"/>
                <a:cs typeface="Times New Roman"/>
              </a:rPr>
              <a:t>т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ей</a:t>
            </a:r>
            <a:r>
              <a:rPr lang="ru-RU" sz="11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в  к</a:t>
            </a:r>
            <a:r>
              <a:rPr lang="ru-RU" sz="1100" b="1" dirty="0">
                <a:latin typeface="Styrene A LC Regular" pitchFamily="50" charset="0"/>
                <a:cs typeface="Times New Roman"/>
              </a:rPr>
              <a:t>олл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ек</a:t>
            </a:r>
            <a:r>
              <a:rPr lang="ru-RU" sz="1100" b="1" spc="20" dirty="0">
                <a:latin typeface="Styrene A LC Regular" pitchFamily="50" charset="0"/>
                <a:cs typeface="Times New Roman"/>
              </a:rPr>
              <a:t>т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иве</a:t>
            </a:r>
            <a:r>
              <a:rPr lang="ru-RU" sz="1100" b="1" spc="-35" dirty="0">
                <a:latin typeface="Styrene A LC Regular" pitchFamily="50" charset="0"/>
                <a:cs typeface="Times New Roman"/>
              </a:rPr>
              <a:t> 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с</a:t>
            </a:r>
            <a:r>
              <a:rPr lang="ru-RU" sz="1100" b="1" spc="-10" dirty="0">
                <a:latin typeface="Styrene A LC Regular" pitchFamily="50" charset="0"/>
                <a:cs typeface="Times New Roman"/>
              </a:rPr>
              <a:t>р</a:t>
            </a:r>
            <a:r>
              <a:rPr lang="ru-RU" sz="1100" b="1" spc="-5" dirty="0">
                <a:latin typeface="Styrene A LC Regular" pitchFamily="50" charset="0"/>
                <a:cs typeface="Times New Roman"/>
              </a:rPr>
              <a:t>еди  </a:t>
            </a:r>
            <a:r>
              <a:rPr lang="ru-RU" sz="1100" b="1" dirty="0">
                <a:latin typeface="Styrene A LC Regular" pitchFamily="50" charset="0"/>
                <a:cs typeface="Times New Roman"/>
              </a:rPr>
              <a:t>сверстников</a:t>
            </a:r>
            <a:endParaRPr lang="ru-RU" sz="1100" dirty="0">
              <a:latin typeface="Styrene A LC Regular" pitchFamily="50" charset="0"/>
              <a:cs typeface="Times New Roman"/>
            </a:endParaRPr>
          </a:p>
        </p:txBody>
      </p:sp>
      <p:grpSp>
        <p:nvGrpSpPr>
          <p:cNvPr id="38" name="object 6">
            <a:extLst>
              <a:ext uri="{FF2B5EF4-FFF2-40B4-BE49-F238E27FC236}">
                <a16:creationId xmlns:a16="http://schemas.microsoft.com/office/drawing/2014/main" id="{4EFE6582-2CE5-82BF-A8F9-9930102DDC23}"/>
              </a:ext>
            </a:extLst>
          </p:cNvPr>
          <p:cNvGrpSpPr/>
          <p:nvPr/>
        </p:nvGrpSpPr>
        <p:grpSpPr>
          <a:xfrm>
            <a:off x="5560917" y="2209622"/>
            <a:ext cx="1369060" cy="1089443"/>
            <a:chOff x="756666" y="549405"/>
            <a:chExt cx="1369060" cy="1080770"/>
          </a:xfrm>
        </p:grpSpPr>
        <p:sp>
          <p:nvSpPr>
            <p:cNvPr id="39" name="object 7">
              <a:extLst>
                <a:ext uri="{FF2B5EF4-FFF2-40B4-BE49-F238E27FC236}">
                  <a16:creationId xmlns:a16="http://schemas.microsoft.com/office/drawing/2014/main" id="{12D3552D-16D6-EF86-C2C3-10188D2FD14C}"/>
                </a:ext>
              </a:extLst>
            </p:cNvPr>
            <p:cNvSpPr/>
            <p:nvPr/>
          </p:nvSpPr>
          <p:spPr>
            <a:xfrm>
              <a:off x="756666" y="549405"/>
              <a:ext cx="1369060" cy="107950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1188466" y="0"/>
                  </a:moveTo>
                  <a:lnTo>
                    <a:pt x="180086" y="0"/>
                  </a:lnTo>
                  <a:lnTo>
                    <a:pt x="132213" y="6432"/>
                  </a:lnTo>
                  <a:lnTo>
                    <a:pt x="89195" y="24585"/>
                  </a:lnTo>
                  <a:lnTo>
                    <a:pt x="52747" y="52743"/>
                  </a:lnTo>
                  <a:lnTo>
                    <a:pt x="24588" y="89189"/>
                  </a:lnTo>
                  <a:lnTo>
                    <a:pt x="6433" y="132209"/>
                  </a:lnTo>
                  <a:lnTo>
                    <a:pt x="0" y="180086"/>
                  </a:lnTo>
                  <a:lnTo>
                    <a:pt x="0" y="900417"/>
                  </a:lnTo>
                  <a:lnTo>
                    <a:pt x="6433" y="948294"/>
                  </a:lnTo>
                  <a:lnTo>
                    <a:pt x="24588" y="991316"/>
                  </a:lnTo>
                  <a:lnTo>
                    <a:pt x="52747" y="1027766"/>
                  </a:lnTo>
                  <a:lnTo>
                    <a:pt x="89195" y="1055927"/>
                  </a:lnTo>
                  <a:lnTo>
                    <a:pt x="132213" y="1074082"/>
                  </a:lnTo>
                  <a:lnTo>
                    <a:pt x="180086" y="1080516"/>
                  </a:lnTo>
                  <a:lnTo>
                    <a:pt x="1188466" y="1080516"/>
                  </a:lnTo>
                  <a:lnTo>
                    <a:pt x="1236338" y="1074082"/>
                  </a:lnTo>
                  <a:lnTo>
                    <a:pt x="1279356" y="1055927"/>
                  </a:lnTo>
                  <a:lnTo>
                    <a:pt x="1315804" y="1027766"/>
                  </a:lnTo>
                  <a:lnTo>
                    <a:pt x="1343963" y="991316"/>
                  </a:lnTo>
                  <a:lnTo>
                    <a:pt x="1362118" y="948294"/>
                  </a:lnTo>
                  <a:lnTo>
                    <a:pt x="1368552" y="900417"/>
                  </a:lnTo>
                  <a:lnTo>
                    <a:pt x="1368552" y="180086"/>
                  </a:lnTo>
                  <a:lnTo>
                    <a:pt x="1362118" y="132209"/>
                  </a:lnTo>
                  <a:lnTo>
                    <a:pt x="1343963" y="89189"/>
                  </a:lnTo>
                  <a:lnTo>
                    <a:pt x="1315804" y="52743"/>
                  </a:lnTo>
                  <a:lnTo>
                    <a:pt x="1279356" y="24585"/>
                  </a:lnTo>
                  <a:lnTo>
                    <a:pt x="1236338" y="6432"/>
                  </a:lnTo>
                  <a:lnTo>
                    <a:pt x="1188466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lIns="0" tIns="0" rIns="0" bIns="0" rtlCol="0"/>
            <a:lstStyle/>
            <a:p>
              <a:pPr algn="ctr"/>
              <a:r>
                <a:rPr lang="ru-RU" sz="1400" b="1" spc="-5" dirty="0">
                  <a:latin typeface="Styrene A LC Regular" pitchFamily="50" charset="0"/>
                  <a:cs typeface="Times New Roman"/>
                </a:rPr>
                <a:t> </a:t>
              </a:r>
            </a:p>
            <a:p>
              <a:pPr algn="ctr"/>
              <a:r>
                <a:rPr lang="ru-RU" sz="1400" b="1" spc="-5" dirty="0">
                  <a:latin typeface="Styrene A LC Regular" pitchFamily="50" charset="0"/>
                  <a:cs typeface="Times New Roman"/>
                </a:rPr>
                <a:t>объединяет</a:t>
              </a:r>
              <a:r>
                <a:rPr lang="ru-RU" sz="1400" b="1" spc="-40" dirty="0">
                  <a:latin typeface="Styrene A LC Regular" pitchFamily="50" charset="0"/>
                  <a:cs typeface="Times New Roman"/>
                </a:rPr>
                <a:t>   </a:t>
              </a:r>
              <a:r>
                <a:rPr lang="ru-RU" sz="1400" b="1" dirty="0">
                  <a:latin typeface="Styrene A LC Regular" pitchFamily="50" charset="0"/>
                  <a:cs typeface="Times New Roman"/>
                </a:rPr>
                <a:t>детей </a:t>
              </a:r>
              <a:r>
                <a:rPr lang="ru-RU" sz="1400" b="1" spc="-235" dirty="0">
                  <a:latin typeface="Styrene A LC Regular" pitchFamily="50" charset="0"/>
                  <a:cs typeface="Times New Roman"/>
                </a:rPr>
                <a:t> </a:t>
              </a:r>
              <a:r>
                <a:rPr lang="ru-RU" sz="1400" b="1" spc="-5" dirty="0">
                  <a:latin typeface="Styrene A LC Regular" pitchFamily="50" charset="0"/>
                  <a:cs typeface="Times New Roman"/>
                </a:rPr>
                <a:t>и</a:t>
              </a:r>
              <a:r>
                <a:rPr lang="ru-RU" sz="1400" b="1" spc="-15" dirty="0">
                  <a:latin typeface="Styrene A LC Regular" pitchFamily="50" charset="0"/>
                  <a:cs typeface="Times New Roman"/>
                </a:rPr>
                <a:t> </a:t>
              </a:r>
              <a:r>
                <a:rPr lang="ru-RU" sz="1400" b="1" spc="-5" dirty="0">
                  <a:latin typeface="Styrene A LC Regular" pitchFamily="50" charset="0"/>
                  <a:cs typeface="Times New Roman"/>
                </a:rPr>
                <a:t>взрослых</a:t>
              </a:r>
              <a:endParaRPr lang="ru-RU" sz="1400" dirty="0">
                <a:latin typeface="Styrene A LC Regular" pitchFamily="50" charset="0"/>
                <a:cs typeface="Times New Roman"/>
              </a:endParaRPr>
            </a:p>
            <a:p>
              <a:endParaRPr dirty="0">
                <a:latin typeface="Styrene A LC Regular" pitchFamily="50" charset="0"/>
              </a:endParaRPr>
            </a:p>
          </p:txBody>
        </p:sp>
        <p:sp>
          <p:nvSpPr>
            <p:cNvPr id="40" name="object 8">
              <a:extLst>
                <a:ext uri="{FF2B5EF4-FFF2-40B4-BE49-F238E27FC236}">
                  <a16:creationId xmlns:a16="http://schemas.microsoft.com/office/drawing/2014/main" id="{2B8C2339-C3FD-4FA7-D769-C4A9CD0E3287}"/>
                </a:ext>
              </a:extLst>
            </p:cNvPr>
            <p:cNvSpPr/>
            <p:nvPr/>
          </p:nvSpPr>
          <p:spPr>
            <a:xfrm>
              <a:off x="756666" y="549405"/>
              <a:ext cx="1369060" cy="1080770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0" y="180086"/>
                  </a:moveTo>
                  <a:lnTo>
                    <a:pt x="6433" y="132209"/>
                  </a:lnTo>
                  <a:lnTo>
                    <a:pt x="24588" y="89189"/>
                  </a:lnTo>
                  <a:lnTo>
                    <a:pt x="52747" y="52743"/>
                  </a:lnTo>
                  <a:lnTo>
                    <a:pt x="89195" y="24585"/>
                  </a:lnTo>
                  <a:lnTo>
                    <a:pt x="132213" y="6432"/>
                  </a:lnTo>
                  <a:lnTo>
                    <a:pt x="180086" y="0"/>
                  </a:lnTo>
                  <a:lnTo>
                    <a:pt x="1188466" y="0"/>
                  </a:lnTo>
                  <a:lnTo>
                    <a:pt x="1236338" y="6432"/>
                  </a:lnTo>
                  <a:lnTo>
                    <a:pt x="1279356" y="24585"/>
                  </a:lnTo>
                  <a:lnTo>
                    <a:pt x="1315804" y="52743"/>
                  </a:lnTo>
                  <a:lnTo>
                    <a:pt x="1343963" y="89189"/>
                  </a:lnTo>
                  <a:lnTo>
                    <a:pt x="1362118" y="132209"/>
                  </a:lnTo>
                  <a:lnTo>
                    <a:pt x="1368552" y="180086"/>
                  </a:lnTo>
                  <a:lnTo>
                    <a:pt x="1368552" y="900417"/>
                  </a:lnTo>
                  <a:lnTo>
                    <a:pt x="1362118" y="948294"/>
                  </a:lnTo>
                  <a:lnTo>
                    <a:pt x="1343963" y="991316"/>
                  </a:lnTo>
                  <a:lnTo>
                    <a:pt x="1315804" y="1027766"/>
                  </a:lnTo>
                  <a:lnTo>
                    <a:pt x="1279356" y="1055927"/>
                  </a:lnTo>
                  <a:lnTo>
                    <a:pt x="1236338" y="1074082"/>
                  </a:lnTo>
                  <a:lnTo>
                    <a:pt x="1188466" y="1080516"/>
                  </a:lnTo>
                  <a:lnTo>
                    <a:pt x="180086" y="1080516"/>
                  </a:lnTo>
                  <a:lnTo>
                    <a:pt x="132213" y="1074082"/>
                  </a:lnTo>
                  <a:lnTo>
                    <a:pt x="89195" y="1055927"/>
                  </a:lnTo>
                  <a:lnTo>
                    <a:pt x="52747" y="1027766"/>
                  </a:lnTo>
                  <a:lnTo>
                    <a:pt x="24588" y="991316"/>
                  </a:lnTo>
                  <a:lnTo>
                    <a:pt x="6433" y="948294"/>
                  </a:lnTo>
                  <a:lnTo>
                    <a:pt x="0" y="900417"/>
                  </a:lnTo>
                  <a:lnTo>
                    <a:pt x="0" y="180086"/>
                  </a:lnTo>
                  <a:close/>
                </a:path>
              </a:pathLst>
            </a:custGeom>
            <a:ln w="25908">
              <a:solidFill>
                <a:srgbClr val="BB6126"/>
              </a:solidFill>
            </a:ln>
            <a:scene3d>
              <a:camera prst="orthographicFront"/>
              <a:lightRig rig="threePt" dir="t"/>
            </a:scene3d>
            <a:sp3d contourW="12700">
              <a:contourClr>
                <a:srgbClr val="00B0F0"/>
              </a:contourClr>
            </a:sp3d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6" name="object 6">
            <a:extLst>
              <a:ext uri="{FF2B5EF4-FFF2-40B4-BE49-F238E27FC236}">
                <a16:creationId xmlns:a16="http://schemas.microsoft.com/office/drawing/2014/main" id="{2E2AFEFB-7CF5-CDB7-8367-9083C5A76A53}"/>
              </a:ext>
            </a:extLst>
          </p:cNvPr>
          <p:cNvGrpSpPr/>
          <p:nvPr/>
        </p:nvGrpSpPr>
        <p:grpSpPr>
          <a:xfrm>
            <a:off x="7253024" y="2173480"/>
            <a:ext cx="1445760" cy="1131417"/>
            <a:chOff x="29554" y="1736377"/>
            <a:chExt cx="1445760" cy="1131417"/>
          </a:xfrm>
        </p:grpSpPr>
        <p:sp>
          <p:nvSpPr>
            <p:cNvPr id="50" name="object 7">
              <a:extLst>
                <a:ext uri="{FF2B5EF4-FFF2-40B4-BE49-F238E27FC236}">
                  <a16:creationId xmlns:a16="http://schemas.microsoft.com/office/drawing/2014/main" id="{D7BBD3F9-C570-D7AB-4324-75102A55AC73}"/>
                </a:ext>
              </a:extLst>
            </p:cNvPr>
            <p:cNvSpPr/>
            <p:nvPr/>
          </p:nvSpPr>
          <p:spPr>
            <a:xfrm>
              <a:off x="42000" y="1759200"/>
              <a:ext cx="1433314" cy="1108594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1188466" y="0"/>
                  </a:moveTo>
                  <a:lnTo>
                    <a:pt x="180086" y="0"/>
                  </a:lnTo>
                  <a:lnTo>
                    <a:pt x="132213" y="6432"/>
                  </a:lnTo>
                  <a:lnTo>
                    <a:pt x="89195" y="24585"/>
                  </a:lnTo>
                  <a:lnTo>
                    <a:pt x="52747" y="52743"/>
                  </a:lnTo>
                  <a:lnTo>
                    <a:pt x="24588" y="89189"/>
                  </a:lnTo>
                  <a:lnTo>
                    <a:pt x="6433" y="132209"/>
                  </a:lnTo>
                  <a:lnTo>
                    <a:pt x="0" y="180086"/>
                  </a:lnTo>
                  <a:lnTo>
                    <a:pt x="0" y="900417"/>
                  </a:lnTo>
                  <a:lnTo>
                    <a:pt x="6433" y="948294"/>
                  </a:lnTo>
                  <a:lnTo>
                    <a:pt x="24588" y="991316"/>
                  </a:lnTo>
                  <a:lnTo>
                    <a:pt x="52747" y="1027766"/>
                  </a:lnTo>
                  <a:lnTo>
                    <a:pt x="89195" y="1055927"/>
                  </a:lnTo>
                  <a:lnTo>
                    <a:pt x="132213" y="1074082"/>
                  </a:lnTo>
                  <a:lnTo>
                    <a:pt x="180086" y="1080516"/>
                  </a:lnTo>
                  <a:lnTo>
                    <a:pt x="1188466" y="1080516"/>
                  </a:lnTo>
                  <a:lnTo>
                    <a:pt x="1236338" y="1074082"/>
                  </a:lnTo>
                  <a:lnTo>
                    <a:pt x="1279356" y="1055927"/>
                  </a:lnTo>
                  <a:lnTo>
                    <a:pt x="1315804" y="1027766"/>
                  </a:lnTo>
                  <a:lnTo>
                    <a:pt x="1343963" y="991316"/>
                  </a:lnTo>
                  <a:lnTo>
                    <a:pt x="1362118" y="948294"/>
                  </a:lnTo>
                  <a:lnTo>
                    <a:pt x="1368552" y="900417"/>
                  </a:lnTo>
                  <a:lnTo>
                    <a:pt x="1368552" y="180086"/>
                  </a:lnTo>
                  <a:lnTo>
                    <a:pt x="1362118" y="132209"/>
                  </a:lnTo>
                  <a:lnTo>
                    <a:pt x="1343963" y="89189"/>
                  </a:lnTo>
                  <a:lnTo>
                    <a:pt x="1315804" y="52743"/>
                  </a:lnTo>
                  <a:lnTo>
                    <a:pt x="1279356" y="24585"/>
                  </a:lnTo>
                  <a:lnTo>
                    <a:pt x="1236338" y="6432"/>
                  </a:lnTo>
                  <a:lnTo>
                    <a:pt x="1188466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lIns="0" tIns="0" rIns="0" bIns="0" rtlCol="0"/>
            <a:lstStyle/>
            <a:p>
              <a:pPr algn="ctr"/>
              <a:endParaRPr lang="ru-RU" sz="1200" b="1" dirty="0">
                <a:latin typeface="Styrene A LC Regular" pitchFamily="50" charset="0"/>
              </a:endParaRPr>
            </a:p>
            <a:p>
              <a:pPr algn="ctr"/>
              <a:r>
                <a:rPr lang="ru-RU" sz="1200" b="1" dirty="0">
                  <a:latin typeface="Styrene A LC Regular" pitchFamily="50" charset="0"/>
                </a:rPr>
                <a:t>Можно использовать в любое время и в любом месте</a:t>
              </a:r>
              <a:endParaRPr sz="1200" b="1" dirty="0">
                <a:latin typeface="Styrene A LC Regular" pitchFamily="50" charset="0"/>
              </a:endParaRPr>
            </a:p>
          </p:txBody>
        </p:sp>
        <p:sp>
          <p:nvSpPr>
            <p:cNvPr id="51" name="object 8">
              <a:extLst>
                <a:ext uri="{FF2B5EF4-FFF2-40B4-BE49-F238E27FC236}">
                  <a16:creationId xmlns:a16="http://schemas.microsoft.com/office/drawing/2014/main" id="{E3860EC9-8DF0-2423-5DDF-DAC1EBA60A40}"/>
                </a:ext>
              </a:extLst>
            </p:cNvPr>
            <p:cNvSpPr/>
            <p:nvPr/>
          </p:nvSpPr>
          <p:spPr>
            <a:xfrm>
              <a:off x="29554" y="1736377"/>
              <a:ext cx="1445760" cy="1124305"/>
            </a:xfrm>
            <a:custGeom>
              <a:avLst/>
              <a:gdLst/>
              <a:ahLst/>
              <a:cxnLst/>
              <a:rect l="l" t="t" r="r" b="b"/>
              <a:pathLst>
                <a:path w="1369060" h="1080770">
                  <a:moveTo>
                    <a:pt x="0" y="180086"/>
                  </a:moveTo>
                  <a:lnTo>
                    <a:pt x="6433" y="132209"/>
                  </a:lnTo>
                  <a:lnTo>
                    <a:pt x="24588" y="89189"/>
                  </a:lnTo>
                  <a:lnTo>
                    <a:pt x="52747" y="52743"/>
                  </a:lnTo>
                  <a:lnTo>
                    <a:pt x="89195" y="24585"/>
                  </a:lnTo>
                  <a:lnTo>
                    <a:pt x="132213" y="6432"/>
                  </a:lnTo>
                  <a:lnTo>
                    <a:pt x="180086" y="0"/>
                  </a:lnTo>
                  <a:lnTo>
                    <a:pt x="1188466" y="0"/>
                  </a:lnTo>
                  <a:lnTo>
                    <a:pt x="1236338" y="6432"/>
                  </a:lnTo>
                  <a:lnTo>
                    <a:pt x="1279356" y="24585"/>
                  </a:lnTo>
                  <a:lnTo>
                    <a:pt x="1315804" y="52743"/>
                  </a:lnTo>
                  <a:lnTo>
                    <a:pt x="1343963" y="89189"/>
                  </a:lnTo>
                  <a:lnTo>
                    <a:pt x="1362118" y="132209"/>
                  </a:lnTo>
                  <a:lnTo>
                    <a:pt x="1368552" y="180086"/>
                  </a:lnTo>
                  <a:lnTo>
                    <a:pt x="1368552" y="900417"/>
                  </a:lnTo>
                  <a:lnTo>
                    <a:pt x="1362118" y="948294"/>
                  </a:lnTo>
                  <a:lnTo>
                    <a:pt x="1343963" y="991316"/>
                  </a:lnTo>
                  <a:lnTo>
                    <a:pt x="1315804" y="1027766"/>
                  </a:lnTo>
                  <a:lnTo>
                    <a:pt x="1279356" y="1055927"/>
                  </a:lnTo>
                  <a:lnTo>
                    <a:pt x="1236338" y="1074082"/>
                  </a:lnTo>
                  <a:lnTo>
                    <a:pt x="1188466" y="1080516"/>
                  </a:lnTo>
                  <a:lnTo>
                    <a:pt x="180086" y="1080516"/>
                  </a:lnTo>
                  <a:lnTo>
                    <a:pt x="132213" y="1074082"/>
                  </a:lnTo>
                  <a:lnTo>
                    <a:pt x="89195" y="1055927"/>
                  </a:lnTo>
                  <a:lnTo>
                    <a:pt x="52747" y="1027766"/>
                  </a:lnTo>
                  <a:lnTo>
                    <a:pt x="24588" y="991316"/>
                  </a:lnTo>
                  <a:lnTo>
                    <a:pt x="6433" y="948294"/>
                  </a:lnTo>
                  <a:lnTo>
                    <a:pt x="0" y="900417"/>
                  </a:lnTo>
                  <a:lnTo>
                    <a:pt x="0" y="180086"/>
                  </a:lnTo>
                  <a:close/>
                </a:path>
              </a:pathLst>
            </a:custGeom>
            <a:ln w="25908">
              <a:solidFill>
                <a:srgbClr val="BB6126"/>
              </a:solidFill>
            </a:ln>
            <a:scene3d>
              <a:camera prst="orthographicFront"/>
              <a:lightRig rig="threePt" dir="t"/>
            </a:scene3d>
            <a:sp3d contourW="12700">
              <a:contourClr>
                <a:srgbClr val="00B0F0"/>
              </a:contourClr>
            </a:sp3d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8">
            <a:extLst>
              <a:ext uri="{FF2B5EF4-FFF2-40B4-BE49-F238E27FC236}">
                <a16:creationId xmlns:a16="http://schemas.microsoft.com/office/drawing/2014/main" id="{56B7D6DE-457D-95BC-E32C-E0C319E216AE}"/>
              </a:ext>
            </a:extLst>
          </p:cNvPr>
          <p:cNvSpPr/>
          <p:nvPr/>
        </p:nvSpPr>
        <p:spPr>
          <a:xfrm>
            <a:off x="3779664" y="2198426"/>
            <a:ext cx="1445760" cy="1080770"/>
          </a:xfrm>
          <a:custGeom>
            <a:avLst/>
            <a:gdLst/>
            <a:ahLst/>
            <a:cxnLst/>
            <a:rect l="l" t="t" r="r" b="b"/>
            <a:pathLst>
              <a:path w="1369060" h="1080770">
                <a:moveTo>
                  <a:pt x="0" y="180086"/>
                </a:moveTo>
                <a:lnTo>
                  <a:pt x="6433" y="132209"/>
                </a:lnTo>
                <a:lnTo>
                  <a:pt x="24588" y="89189"/>
                </a:lnTo>
                <a:lnTo>
                  <a:pt x="52747" y="52743"/>
                </a:lnTo>
                <a:lnTo>
                  <a:pt x="89195" y="24585"/>
                </a:lnTo>
                <a:lnTo>
                  <a:pt x="132213" y="6432"/>
                </a:lnTo>
                <a:lnTo>
                  <a:pt x="180086" y="0"/>
                </a:lnTo>
                <a:lnTo>
                  <a:pt x="1188466" y="0"/>
                </a:lnTo>
                <a:lnTo>
                  <a:pt x="1236338" y="6432"/>
                </a:lnTo>
                <a:lnTo>
                  <a:pt x="1279356" y="24585"/>
                </a:lnTo>
                <a:lnTo>
                  <a:pt x="1315804" y="52743"/>
                </a:lnTo>
                <a:lnTo>
                  <a:pt x="1343963" y="89189"/>
                </a:lnTo>
                <a:lnTo>
                  <a:pt x="1362118" y="132209"/>
                </a:lnTo>
                <a:lnTo>
                  <a:pt x="1368552" y="180086"/>
                </a:lnTo>
                <a:lnTo>
                  <a:pt x="1368552" y="900417"/>
                </a:lnTo>
                <a:lnTo>
                  <a:pt x="1362118" y="948294"/>
                </a:lnTo>
                <a:lnTo>
                  <a:pt x="1343963" y="991316"/>
                </a:lnTo>
                <a:lnTo>
                  <a:pt x="1315804" y="1027766"/>
                </a:lnTo>
                <a:lnTo>
                  <a:pt x="1279356" y="1055927"/>
                </a:lnTo>
                <a:lnTo>
                  <a:pt x="1236338" y="1074082"/>
                </a:lnTo>
                <a:lnTo>
                  <a:pt x="1188466" y="1080516"/>
                </a:lnTo>
                <a:lnTo>
                  <a:pt x="180086" y="1080516"/>
                </a:lnTo>
                <a:lnTo>
                  <a:pt x="132213" y="1074082"/>
                </a:lnTo>
                <a:lnTo>
                  <a:pt x="89195" y="1055927"/>
                </a:lnTo>
                <a:lnTo>
                  <a:pt x="52747" y="1027766"/>
                </a:lnTo>
                <a:lnTo>
                  <a:pt x="24588" y="991316"/>
                </a:lnTo>
                <a:lnTo>
                  <a:pt x="6433" y="948294"/>
                </a:lnTo>
                <a:lnTo>
                  <a:pt x="0" y="900417"/>
                </a:lnTo>
                <a:lnTo>
                  <a:pt x="0" y="180086"/>
                </a:lnTo>
                <a:close/>
              </a:path>
            </a:pathLst>
          </a:custGeom>
          <a:ln w="25908">
            <a:solidFill>
              <a:srgbClr val="BB6126"/>
            </a:solidFill>
          </a:ln>
          <a:scene3d>
            <a:camera prst="orthographicFront"/>
            <a:lightRig rig="threePt" dir="t"/>
          </a:scene3d>
          <a:sp3d contourW="12700">
            <a:contourClr>
              <a:srgbClr val="00B0F0"/>
            </a:contourClr>
          </a:sp3d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DC2E183-FD9A-A7AE-8020-E12F71459498}"/>
              </a:ext>
            </a:extLst>
          </p:cNvPr>
          <p:cNvSpPr txBox="1"/>
          <p:nvPr/>
        </p:nvSpPr>
        <p:spPr>
          <a:xfrm>
            <a:off x="3593784" y="461928"/>
            <a:ext cx="589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Styrene A LC Regular" pitchFamily="50" charset="0"/>
              </a:rPr>
              <a:t>ПРЕИМУЩЕСТВА СТОРИТЕЛЛИНГА</a:t>
            </a:r>
          </a:p>
        </p:txBody>
      </p:sp>
    </p:spTree>
    <p:extLst>
      <p:ext uri="{BB962C8B-B14F-4D97-AF65-F5344CB8AC3E}">
        <p14:creationId xmlns:p14="http://schemas.microsoft.com/office/powerpoint/2010/main" val="3894993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AEADA34-3D84-E51D-4AEE-16067064C02F}"/>
              </a:ext>
            </a:extLst>
          </p:cNvPr>
          <p:cNvSpPr txBox="1"/>
          <p:nvPr/>
        </p:nvSpPr>
        <p:spPr>
          <a:xfrm>
            <a:off x="3040626" y="616771"/>
            <a:ext cx="61107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800" b="1" spc="5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Виды</a:t>
            </a:r>
            <a:r>
              <a:rPr lang="ru-RU" sz="1800" b="1" spc="10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сторителлинга</a:t>
            </a:r>
            <a:r>
              <a:rPr lang="ru-RU" sz="1800" b="1" spc="114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которые</a:t>
            </a:r>
            <a:r>
              <a:rPr lang="ru-RU" sz="1800" b="1" spc="9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можно</a:t>
            </a:r>
            <a:r>
              <a:rPr lang="ru-RU" sz="1800" b="1" spc="12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1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использовать</a:t>
            </a:r>
            <a:r>
              <a:rPr lang="ru-RU" sz="1800" b="1" spc="10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2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b="1" spc="11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работе</a:t>
            </a:r>
            <a:r>
              <a:rPr lang="ru-RU" sz="1800" b="1" spc="11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800" b="1" spc="10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b="1" spc="15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детьми:</a:t>
            </a:r>
            <a:endParaRPr lang="ru-RU" sz="1800" b="1" dirty="0">
              <a:solidFill>
                <a:schemeClr val="accent5"/>
              </a:solidFill>
              <a:latin typeface="Styrene A LC Regular" pitchFamily="50" charset="0"/>
              <a:cs typeface="Cambria"/>
            </a:endParaRPr>
          </a:p>
        </p:txBody>
      </p:sp>
      <p:graphicFrame>
        <p:nvGraphicFramePr>
          <p:cNvPr id="56" name="Схема 55">
            <a:extLst>
              <a:ext uri="{FF2B5EF4-FFF2-40B4-BE49-F238E27FC236}">
                <a16:creationId xmlns:a16="http://schemas.microsoft.com/office/drawing/2014/main" id="{617F1E9E-20EC-B4E0-28BF-C3A986BCCA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6508554"/>
              </p:ext>
            </p:extLst>
          </p:nvPr>
        </p:nvGraphicFramePr>
        <p:xfrm>
          <a:off x="2108200" y="1569201"/>
          <a:ext cx="7043174" cy="4348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FB3E4203-7CAD-A0DF-4708-7DBE4D3921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74" y="4620037"/>
            <a:ext cx="2875753" cy="17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7269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1D3C18-55A9-7AE0-DD04-F5214180A6DA}"/>
              </a:ext>
            </a:extLst>
          </p:cNvPr>
          <p:cNvSpPr txBox="1"/>
          <p:nvPr/>
        </p:nvSpPr>
        <p:spPr>
          <a:xfrm>
            <a:off x="570271" y="531412"/>
            <a:ext cx="11012129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56540" algn="ctr">
              <a:lnSpc>
                <a:spcPct val="100000"/>
              </a:lnSpc>
              <a:spcBef>
                <a:spcPts val="1340"/>
              </a:spcBef>
            </a:pP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ДРУДЛЫ</a:t>
            </a:r>
          </a:p>
          <a:p>
            <a:pPr marL="12700" marR="5080">
              <a:lnSpc>
                <a:spcPct val="100299"/>
              </a:lnSpc>
              <a:spcBef>
                <a:spcPts val="1235"/>
              </a:spcBef>
            </a:pPr>
            <a:r>
              <a:rPr lang="ru-RU" sz="1800" b="1" spc="13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Друдлы</a:t>
            </a:r>
            <a:r>
              <a:rPr lang="ru-RU" sz="1800" b="1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–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картинки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изображением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разных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форм,</a:t>
            </a:r>
            <a:r>
              <a:rPr lang="ru-RU" sz="1800" spc="11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иногда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кажущиеся 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довольно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абстрактными.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1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Каждая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картинка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является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маленькой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игрой,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 </a:t>
            </a:r>
            <a:r>
              <a:rPr lang="ru-RU" sz="1800" spc="-3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которой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7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вам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надо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придумать,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что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изображено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на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картинке.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8BF37B-4AD2-FDED-04B5-019DC79BC401}"/>
              </a:ext>
            </a:extLst>
          </p:cNvPr>
          <p:cNvSpPr txBox="1"/>
          <p:nvPr/>
        </p:nvSpPr>
        <p:spPr>
          <a:xfrm>
            <a:off x="860481" y="4087280"/>
            <a:ext cx="611074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«Друдлы»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(в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переводе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английского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– 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каракули, 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загадки)</a:t>
            </a:r>
            <a:r>
              <a:rPr lang="ru-RU"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стали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известны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1950-х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годах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благодаря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американскому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автору-юмористу 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Роджеру  </a:t>
            </a:r>
            <a:r>
              <a:rPr lang="ru-RU"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Прайсу </a:t>
            </a:r>
            <a:r>
              <a:rPr lang="ru-RU" sz="1800" spc="-3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продюсеру</a:t>
            </a:r>
            <a:r>
              <a:rPr lang="ru-RU"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Леонарду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Стерну.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Изначально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они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носили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исключительно</a:t>
            </a:r>
            <a:r>
              <a:rPr lang="ru-RU" sz="1800" spc="11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развлекательный</a:t>
            </a:r>
            <a:r>
              <a:rPr lang="ru-RU" sz="1800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6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характер, </a:t>
            </a:r>
            <a:r>
              <a:rPr lang="ru-RU" sz="1800" spc="-3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но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постепенно</a:t>
            </a:r>
            <a:r>
              <a:rPr lang="ru-RU" sz="1800" spc="1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распространились</a:t>
            </a:r>
            <a:r>
              <a:rPr lang="ru-RU" sz="1800" spc="1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другие</a:t>
            </a:r>
            <a:r>
              <a:rPr lang="ru-RU"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сферы, </a:t>
            </a:r>
            <a:r>
              <a:rPr lang="ru-RU" sz="1800" spc="-3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том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4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числе</a:t>
            </a:r>
            <a:r>
              <a:rPr lang="ru-RU"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</a:t>
            </a:r>
            <a:r>
              <a:rPr lang="ru-RU"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в</a:t>
            </a:r>
            <a:r>
              <a:rPr lang="ru-RU"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образование.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pic>
        <p:nvPicPr>
          <p:cNvPr id="20" name="object 2">
            <a:extLst>
              <a:ext uri="{FF2B5EF4-FFF2-40B4-BE49-F238E27FC236}">
                <a16:creationId xmlns:a16="http://schemas.microsoft.com/office/drawing/2014/main" id="{AA6338CA-FB1F-CB28-68EA-F2C2C37B0AF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96695" y="3884053"/>
            <a:ext cx="2548127" cy="2511551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26223AC-A0F0-2E37-7BAC-739FFA6D55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36" y="1968646"/>
            <a:ext cx="1860046" cy="186004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80869D28-1888-3275-C65E-1E03D4EB1A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160" y="1954991"/>
            <a:ext cx="1860046" cy="1860046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99F9D069-227B-25FD-A24C-ECB412DACD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284" y="1954991"/>
            <a:ext cx="1873701" cy="187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365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D8D084C-C981-8993-7820-A9F7FAB3E27D}"/>
              </a:ext>
            </a:extLst>
          </p:cNvPr>
          <p:cNvSpPr txBox="1"/>
          <p:nvPr/>
        </p:nvSpPr>
        <p:spPr>
          <a:xfrm>
            <a:off x="1652068" y="516555"/>
            <a:ext cx="9294768" cy="7437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25"/>
              </a:lnSpc>
              <a:spcBef>
                <a:spcPts val="100"/>
              </a:spcBef>
            </a:pPr>
            <a:r>
              <a:rPr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Друдлы</a:t>
            </a:r>
            <a:r>
              <a:rPr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можно</a:t>
            </a:r>
            <a:r>
              <a:rPr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разделить</a:t>
            </a:r>
            <a:r>
              <a:rPr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на</a:t>
            </a:r>
            <a:r>
              <a:rPr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несколько</a:t>
            </a:r>
            <a:r>
              <a:rPr sz="1800" spc="9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5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групп</a:t>
            </a:r>
            <a:r>
              <a:rPr sz="1800" spc="114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по</a:t>
            </a:r>
            <a:r>
              <a:rPr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уровню</a:t>
            </a:r>
            <a:r>
              <a:rPr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сложности:</a:t>
            </a:r>
            <a:endParaRPr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263525">
              <a:lnSpc>
                <a:spcPts val="1925"/>
              </a:lnSpc>
            </a:pPr>
            <a:endParaRPr lang="ru-RU" sz="1800" i="1" spc="5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  <a:p>
            <a:pPr marL="263525">
              <a:lnSpc>
                <a:spcPts val="1925"/>
              </a:lnSpc>
            </a:pPr>
            <a:r>
              <a:rPr sz="1800" i="1" spc="50" dirty="0" err="1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простые</a:t>
            </a:r>
            <a:r>
              <a:rPr sz="1800" i="1" spc="114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(друдлы,</a:t>
            </a:r>
            <a:r>
              <a:rPr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где</a:t>
            </a:r>
            <a:r>
              <a:rPr sz="1800" spc="10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имеется</a:t>
            </a:r>
            <a:r>
              <a:rPr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немного</a:t>
            </a:r>
            <a:r>
              <a:rPr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элементов);</a:t>
            </a:r>
            <a:endParaRPr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grpSp>
        <p:nvGrpSpPr>
          <p:cNvPr id="3" name="object 3">
            <a:extLst>
              <a:ext uri="{FF2B5EF4-FFF2-40B4-BE49-F238E27FC236}">
                <a16:creationId xmlns:a16="http://schemas.microsoft.com/office/drawing/2014/main" id="{97DDF20F-9C17-2D88-05DB-A5DCFB417FE6}"/>
              </a:ext>
            </a:extLst>
          </p:cNvPr>
          <p:cNvGrpSpPr/>
          <p:nvPr/>
        </p:nvGrpSpPr>
        <p:grpSpPr>
          <a:xfrm>
            <a:off x="1395198" y="1307633"/>
            <a:ext cx="1766570" cy="1618615"/>
            <a:chOff x="1267967" y="844296"/>
            <a:chExt cx="1766570" cy="1618615"/>
          </a:xfrm>
        </p:grpSpPr>
        <p:pic>
          <p:nvPicPr>
            <p:cNvPr id="5" name="object 4">
              <a:extLst>
                <a:ext uri="{FF2B5EF4-FFF2-40B4-BE49-F238E27FC236}">
                  <a16:creationId xmlns:a16="http://schemas.microsoft.com/office/drawing/2014/main" id="{85464015-136F-8E9D-36F2-2B569DF8D8C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7967" y="844296"/>
              <a:ext cx="1766315" cy="1618487"/>
            </a:xfrm>
            <a:prstGeom prst="rect">
              <a:avLst/>
            </a:prstGeom>
          </p:spPr>
        </p:pic>
        <p:pic>
          <p:nvPicPr>
            <p:cNvPr id="6" name="object 5">
              <a:extLst>
                <a:ext uri="{FF2B5EF4-FFF2-40B4-BE49-F238E27FC236}">
                  <a16:creationId xmlns:a16="http://schemas.microsoft.com/office/drawing/2014/main" id="{946D3884-BA16-CE3F-D7AF-35154CBB697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1976" y="908303"/>
              <a:ext cx="1583435" cy="1435607"/>
            </a:xfrm>
            <a:prstGeom prst="rect">
              <a:avLst/>
            </a:prstGeom>
          </p:spPr>
        </p:pic>
        <p:sp>
          <p:nvSpPr>
            <p:cNvPr id="7" name="object 6">
              <a:extLst>
                <a:ext uri="{FF2B5EF4-FFF2-40B4-BE49-F238E27FC236}">
                  <a16:creationId xmlns:a16="http://schemas.microsoft.com/office/drawing/2014/main" id="{9BAC2574-6807-B0BB-38FE-EC02BD97BFF7}"/>
                </a:ext>
              </a:extLst>
            </p:cNvPr>
            <p:cNvSpPr/>
            <p:nvPr/>
          </p:nvSpPr>
          <p:spPr>
            <a:xfrm>
              <a:off x="1312925" y="889253"/>
              <a:ext cx="1621790" cy="1473835"/>
            </a:xfrm>
            <a:custGeom>
              <a:avLst/>
              <a:gdLst/>
              <a:ahLst/>
              <a:cxnLst/>
              <a:rect l="l" t="t" r="r" b="b"/>
              <a:pathLst>
                <a:path w="1621789" h="1473835">
                  <a:moveTo>
                    <a:pt x="0" y="0"/>
                  </a:moveTo>
                  <a:lnTo>
                    <a:pt x="1621536" y="0"/>
                  </a:lnTo>
                  <a:lnTo>
                    <a:pt x="1621536" y="1473708"/>
                  </a:lnTo>
                  <a:lnTo>
                    <a:pt x="0" y="1473708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7">
            <a:extLst>
              <a:ext uri="{FF2B5EF4-FFF2-40B4-BE49-F238E27FC236}">
                <a16:creationId xmlns:a16="http://schemas.microsoft.com/office/drawing/2014/main" id="{E737603F-E37B-7E4C-CE0C-C0033798EA5D}"/>
              </a:ext>
            </a:extLst>
          </p:cNvPr>
          <p:cNvGrpSpPr/>
          <p:nvPr/>
        </p:nvGrpSpPr>
        <p:grpSpPr>
          <a:xfrm>
            <a:off x="4507229" y="1311378"/>
            <a:ext cx="1911350" cy="1610995"/>
            <a:chOff x="3860291" y="844296"/>
            <a:chExt cx="1911350" cy="1610995"/>
          </a:xfrm>
        </p:grpSpPr>
        <p:pic>
          <p:nvPicPr>
            <p:cNvPr id="9" name="object 8">
              <a:extLst>
                <a:ext uri="{FF2B5EF4-FFF2-40B4-BE49-F238E27FC236}">
                  <a16:creationId xmlns:a16="http://schemas.microsoft.com/office/drawing/2014/main" id="{9C97E645-E9AD-1101-572C-1BF80A297A5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60291" y="844296"/>
              <a:ext cx="1911095" cy="1610867"/>
            </a:xfrm>
            <a:prstGeom prst="rect">
              <a:avLst/>
            </a:prstGeom>
          </p:spPr>
        </p:pic>
        <p:pic>
          <p:nvPicPr>
            <p:cNvPr id="10" name="object 9">
              <a:extLst>
                <a:ext uri="{FF2B5EF4-FFF2-40B4-BE49-F238E27FC236}">
                  <a16:creationId xmlns:a16="http://schemas.microsoft.com/office/drawing/2014/main" id="{95AEFC47-2708-1ADD-6E65-EA940C1D015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24299" y="908304"/>
              <a:ext cx="1728215" cy="1427987"/>
            </a:xfrm>
            <a:prstGeom prst="rect">
              <a:avLst/>
            </a:prstGeom>
          </p:spPr>
        </p:pic>
        <p:sp>
          <p:nvSpPr>
            <p:cNvPr id="11" name="object 10">
              <a:extLst>
                <a:ext uri="{FF2B5EF4-FFF2-40B4-BE49-F238E27FC236}">
                  <a16:creationId xmlns:a16="http://schemas.microsoft.com/office/drawing/2014/main" id="{7F0272D3-D439-CCB4-330F-0F6BF8413428}"/>
                </a:ext>
              </a:extLst>
            </p:cNvPr>
            <p:cNvSpPr/>
            <p:nvPr/>
          </p:nvSpPr>
          <p:spPr>
            <a:xfrm>
              <a:off x="3905249" y="889254"/>
              <a:ext cx="1766570" cy="1466215"/>
            </a:xfrm>
            <a:custGeom>
              <a:avLst/>
              <a:gdLst/>
              <a:ahLst/>
              <a:cxnLst/>
              <a:rect l="l" t="t" r="r" b="b"/>
              <a:pathLst>
                <a:path w="1766570" h="1466214">
                  <a:moveTo>
                    <a:pt x="0" y="0"/>
                  </a:moveTo>
                  <a:lnTo>
                    <a:pt x="1766316" y="0"/>
                  </a:lnTo>
                  <a:lnTo>
                    <a:pt x="1766316" y="1466088"/>
                  </a:lnTo>
                  <a:lnTo>
                    <a:pt x="0" y="1466088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1">
            <a:extLst>
              <a:ext uri="{FF2B5EF4-FFF2-40B4-BE49-F238E27FC236}">
                <a16:creationId xmlns:a16="http://schemas.microsoft.com/office/drawing/2014/main" id="{705E3813-2665-96F2-B424-CACBA5C03DC1}"/>
              </a:ext>
            </a:extLst>
          </p:cNvPr>
          <p:cNvGrpSpPr/>
          <p:nvPr/>
        </p:nvGrpSpPr>
        <p:grpSpPr>
          <a:xfrm>
            <a:off x="7385303" y="1303630"/>
            <a:ext cx="1763395" cy="1618615"/>
            <a:chOff x="6379464" y="844296"/>
            <a:chExt cx="1763395" cy="1618615"/>
          </a:xfrm>
        </p:grpSpPr>
        <p:pic>
          <p:nvPicPr>
            <p:cNvPr id="13" name="object 12">
              <a:extLst>
                <a:ext uri="{FF2B5EF4-FFF2-40B4-BE49-F238E27FC236}">
                  <a16:creationId xmlns:a16="http://schemas.microsoft.com/office/drawing/2014/main" id="{AE9EAA49-6CDB-5A9E-1EDF-C44088F7C31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9464" y="844296"/>
              <a:ext cx="1763267" cy="1618487"/>
            </a:xfrm>
            <a:prstGeom prst="rect">
              <a:avLst/>
            </a:prstGeom>
          </p:spPr>
        </p:pic>
        <p:pic>
          <p:nvPicPr>
            <p:cNvPr id="14" name="object 13">
              <a:extLst>
                <a:ext uri="{FF2B5EF4-FFF2-40B4-BE49-F238E27FC236}">
                  <a16:creationId xmlns:a16="http://schemas.microsoft.com/office/drawing/2014/main" id="{FAAC0BB5-EE38-22C0-6807-6D58BD3A2C9D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43472" y="908304"/>
              <a:ext cx="1580387" cy="1435607"/>
            </a:xfrm>
            <a:prstGeom prst="rect">
              <a:avLst/>
            </a:prstGeom>
          </p:spPr>
        </p:pic>
        <p:sp>
          <p:nvSpPr>
            <p:cNvPr id="15" name="object 14">
              <a:extLst>
                <a:ext uri="{FF2B5EF4-FFF2-40B4-BE49-F238E27FC236}">
                  <a16:creationId xmlns:a16="http://schemas.microsoft.com/office/drawing/2014/main" id="{6E7B8219-7176-154A-1B11-D4080A913FD9}"/>
                </a:ext>
              </a:extLst>
            </p:cNvPr>
            <p:cNvSpPr/>
            <p:nvPr/>
          </p:nvSpPr>
          <p:spPr>
            <a:xfrm>
              <a:off x="6424422" y="889254"/>
              <a:ext cx="1618615" cy="1473835"/>
            </a:xfrm>
            <a:custGeom>
              <a:avLst/>
              <a:gdLst/>
              <a:ahLst/>
              <a:cxnLst/>
              <a:rect l="l" t="t" r="r" b="b"/>
              <a:pathLst>
                <a:path w="1618615" h="1473835">
                  <a:moveTo>
                    <a:pt x="0" y="0"/>
                  </a:moveTo>
                  <a:lnTo>
                    <a:pt x="1618487" y="0"/>
                  </a:lnTo>
                  <a:lnTo>
                    <a:pt x="1618487" y="1473708"/>
                  </a:lnTo>
                  <a:lnTo>
                    <a:pt x="0" y="1473708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6" name="object 15">
            <a:extLst>
              <a:ext uri="{FF2B5EF4-FFF2-40B4-BE49-F238E27FC236}">
                <a16:creationId xmlns:a16="http://schemas.microsoft.com/office/drawing/2014/main" id="{67F4B9BE-D9C3-38F5-2C61-79A3DAF103BD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2582" y="3071366"/>
            <a:ext cx="1728215" cy="1511807"/>
          </a:xfrm>
          <a:prstGeom prst="rect">
            <a:avLst/>
          </a:prstGeom>
        </p:spPr>
      </p:pic>
      <p:pic>
        <p:nvPicPr>
          <p:cNvPr id="17" name="object 16">
            <a:extLst>
              <a:ext uri="{FF2B5EF4-FFF2-40B4-BE49-F238E27FC236}">
                <a16:creationId xmlns:a16="http://schemas.microsoft.com/office/drawing/2014/main" id="{BE487956-76F9-3BF7-AECF-229F40EE2B25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385303" y="3009452"/>
            <a:ext cx="1857755" cy="1583435"/>
          </a:xfrm>
          <a:prstGeom prst="rect">
            <a:avLst/>
          </a:prstGeom>
        </p:spPr>
      </p:pic>
      <p:sp>
        <p:nvSpPr>
          <p:cNvPr id="18" name="object 17">
            <a:extLst>
              <a:ext uri="{FF2B5EF4-FFF2-40B4-BE49-F238E27FC236}">
                <a16:creationId xmlns:a16="http://schemas.microsoft.com/office/drawing/2014/main" id="{086AEF6B-F590-F92A-7158-3F67D8460156}"/>
              </a:ext>
            </a:extLst>
          </p:cNvPr>
          <p:cNvSpPr txBox="1"/>
          <p:nvPr/>
        </p:nvSpPr>
        <p:spPr>
          <a:xfrm>
            <a:off x="3970063" y="3084051"/>
            <a:ext cx="3577570" cy="55951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85"/>
              </a:spcBef>
            </a:pPr>
            <a:r>
              <a:rPr sz="1800" i="1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-</a:t>
            </a:r>
            <a:r>
              <a:rPr lang="en-US" sz="1800" i="1" spc="4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i="1" spc="40" dirty="0" err="1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средние</a:t>
            </a:r>
            <a:r>
              <a:rPr sz="1800" i="1" spc="8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(друдлы,</a:t>
            </a:r>
            <a:r>
              <a:rPr sz="1800" spc="7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где </a:t>
            </a:r>
            <a:r>
              <a:rPr sz="1800" spc="2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элементов</a:t>
            </a:r>
            <a:r>
              <a:rPr sz="1800" spc="6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8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уже</a:t>
            </a:r>
            <a:r>
              <a:rPr sz="1800" spc="6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больше);</a:t>
            </a:r>
            <a:endParaRPr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  <p:pic>
        <p:nvPicPr>
          <p:cNvPr id="21" name="object 18">
            <a:extLst>
              <a:ext uri="{FF2B5EF4-FFF2-40B4-BE49-F238E27FC236}">
                <a16:creationId xmlns:a16="http://schemas.microsoft.com/office/drawing/2014/main" id="{563B8722-4FD9-2B4A-C0C4-C7DC8E4D04E8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44360" y="5310897"/>
            <a:ext cx="1728215" cy="1229745"/>
          </a:xfrm>
          <a:prstGeom prst="rect">
            <a:avLst/>
          </a:prstGeom>
        </p:spPr>
      </p:pic>
      <p:pic>
        <p:nvPicPr>
          <p:cNvPr id="22" name="object 19">
            <a:extLst>
              <a:ext uri="{FF2B5EF4-FFF2-40B4-BE49-F238E27FC236}">
                <a16:creationId xmlns:a16="http://schemas.microsoft.com/office/drawing/2014/main" id="{74BA0F63-1D1D-81FA-85C1-DA0E8EDE9D69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510354" y="5335675"/>
            <a:ext cx="1808403" cy="1229745"/>
          </a:xfrm>
          <a:prstGeom prst="rect">
            <a:avLst/>
          </a:prstGeom>
        </p:spPr>
      </p:pic>
      <p:pic>
        <p:nvPicPr>
          <p:cNvPr id="23" name="object 20">
            <a:extLst>
              <a:ext uri="{FF2B5EF4-FFF2-40B4-BE49-F238E27FC236}">
                <a16:creationId xmlns:a16="http://schemas.microsoft.com/office/drawing/2014/main" id="{15B17F0A-05B8-F6C5-3B1D-FC27174C23E8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385303" y="5281476"/>
            <a:ext cx="1773173" cy="1339493"/>
          </a:xfrm>
          <a:prstGeom prst="rect">
            <a:avLst/>
          </a:prstGeom>
        </p:spPr>
      </p:pic>
      <p:sp>
        <p:nvSpPr>
          <p:cNvPr id="25" name="object 21">
            <a:extLst>
              <a:ext uri="{FF2B5EF4-FFF2-40B4-BE49-F238E27FC236}">
                <a16:creationId xmlns:a16="http://schemas.microsoft.com/office/drawing/2014/main" id="{42C8081A-3D8A-28ED-77E1-87050C2023E5}"/>
              </a:ext>
            </a:extLst>
          </p:cNvPr>
          <p:cNvSpPr txBox="1"/>
          <p:nvPr/>
        </p:nvSpPr>
        <p:spPr>
          <a:xfrm>
            <a:off x="2879897" y="4634203"/>
            <a:ext cx="64322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i="1" spc="60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сложные</a:t>
            </a:r>
            <a:r>
              <a:rPr sz="1800" i="1" spc="114" dirty="0">
                <a:solidFill>
                  <a:schemeClr val="accent5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3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(друдлы,</a:t>
            </a:r>
            <a:r>
              <a:rPr sz="1800" spc="9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2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где</a:t>
            </a:r>
            <a:r>
              <a:rPr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5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максимальное</a:t>
            </a:r>
            <a:r>
              <a:rPr sz="1800" spc="110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1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количество</a:t>
            </a:r>
            <a:r>
              <a:rPr sz="1800" spc="10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 </a:t>
            </a:r>
            <a:r>
              <a:rPr sz="1800" spc="5" dirty="0">
                <a:solidFill>
                  <a:schemeClr val="bg1"/>
                </a:solidFill>
                <a:latin typeface="Styrene A LC Regular" pitchFamily="50" charset="0"/>
                <a:cs typeface="Cambria"/>
              </a:rPr>
              <a:t>элементов);</a:t>
            </a:r>
            <a:endParaRPr sz="1800" dirty="0">
              <a:solidFill>
                <a:schemeClr val="bg1"/>
              </a:solidFill>
              <a:latin typeface="Styrene A LC Regular" pitchFamily="50" charset="0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372538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8C9729-0E56-1FFE-C8D7-C2A778A0CBCB}"/>
              </a:ext>
            </a:extLst>
          </p:cNvPr>
          <p:cNvSpPr txBox="1"/>
          <p:nvPr/>
        </p:nvSpPr>
        <p:spPr>
          <a:xfrm>
            <a:off x="222191" y="1089445"/>
            <a:ext cx="11895745" cy="4243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7090" marR="1257935" indent="342900"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spc="-2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Типовое </a:t>
            </a:r>
            <a:r>
              <a:rPr lang="ru-RU" sz="20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фантазирование </a:t>
            </a:r>
            <a:r>
              <a:rPr lang="ru-RU" sz="20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endParaRPr lang="en-US" sz="2000" b="1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847090" marR="1257935" indent="342900"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(алгоритм</a:t>
            </a:r>
            <a:r>
              <a:rPr lang="en-US" sz="2000" b="1" spc="-6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20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составления</a:t>
            </a:r>
            <a:r>
              <a:rPr lang="ru-RU" sz="2000" b="1" spc="-4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20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сказок)</a:t>
            </a:r>
            <a:endParaRPr lang="ru-RU" sz="20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lang="ru-RU" sz="1800" dirty="0">
              <a:latin typeface="Styrene A LC Regular" pitchFamily="50" charset="0"/>
              <a:cs typeface="Segoe UI"/>
            </a:endParaRPr>
          </a:p>
          <a:p>
            <a:pPr marL="102235" indent="-90170">
              <a:lnSpc>
                <a:spcPts val="2160"/>
              </a:lnSpc>
              <a:spcBef>
                <a:spcPts val="5"/>
              </a:spcBef>
              <a:buSzPct val="95000"/>
              <a:buFont typeface="Arial MT"/>
              <a:buChar char="•"/>
              <a:tabLst>
                <a:tab pos="102870" algn="l"/>
              </a:tabLst>
            </a:pP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Жил-был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кто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(что?)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Какой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был?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подбор определений)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Какие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делал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ДОБРЫЕ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дела?</a:t>
            </a: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…..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было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много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друзей(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кто?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что?)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был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него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враг.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Кто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был?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был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какой?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он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мешал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главному</a:t>
            </a:r>
            <a:r>
              <a:rPr lang="ru-RU" sz="1800" spc="-4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герою?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Кто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мог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помочь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главному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герою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как?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Чем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закончилась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история?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помирить или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развести,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но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прогонять, убивать,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ломать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т.д.)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  <a:tab pos="1674495" algn="l"/>
                <a:tab pos="32258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Выведение	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жизненного	правила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(нравственной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позиции),</a:t>
            </a:r>
            <a:r>
              <a:rPr lang="en-US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которое</a:t>
            </a:r>
            <a:r>
              <a:rPr lang="en-US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вкладывается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уста</a:t>
            </a:r>
            <a:r>
              <a:rPr lang="en-US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положительного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объекта.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241300" indent="-229235">
              <a:lnSpc>
                <a:spcPts val="192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  <a:tab pos="2169160" algn="l"/>
                <a:tab pos="3380740" algn="l"/>
              </a:tabLst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Придумывание	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названия	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сказки.</a:t>
            </a:r>
          </a:p>
          <a:p>
            <a:pPr marL="241300" indent="-229235">
              <a:lnSpc>
                <a:spcPts val="2160"/>
              </a:lnSpc>
              <a:buSzPct val="95000"/>
              <a:buFont typeface="Arial MT"/>
              <a:buChar char="•"/>
              <a:tabLst>
                <a:tab pos="241300" algn="l"/>
                <a:tab pos="241935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Речевая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активность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самих</a:t>
            </a:r>
            <a:r>
              <a:rPr lang="ru-RU" sz="1800" spc="-4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детей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6162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546B60-85BC-5533-D2F1-55C95D8F6294}"/>
              </a:ext>
            </a:extLst>
          </p:cNvPr>
          <p:cNvSpPr txBox="1"/>
          <p:nvPr/>
        </p:nvSpPr>
        <p:spPr>
          <a:xfrm>
            <a:off x="4988963" y="545998"/>
            <a:ext cx="22140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Обучение</a:t>
            </a:r>
            <a:r>
              <a:rPr lang="ru-RU" sz="1800" b="1" spc="-7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детей</a:t>
            </a:r>
            <a:endParaRPr lang="ru-RU" dirty="0">
              <a:solidFill>
                <a:schemeClr val="accent5"/>
              </a:solidFill>
              <a:latin typeface="Styrene A LC Regular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EB2CA5-0048-C222-8663-7CCFA4C7BEBA}"/>
              </a:ext>
            </a:extLst>
          </p:cNvPr>
          <p:cNvSpPr txBox="1"/>
          <p:nvPr/>
        </p:nvSpPr>
        <p:spPr>
          <a:xfrm>
            <a:off x="3043015" y="890623"/>
            <a:ext cx="61059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5930">
              <a:lnSpc>
                <a:spcPct val="100000"/>
              </a:lnSpc>
              <a:spcBef>
                <a:spcPts val="105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творческому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рассказыванию</a:t>
            </a:r>
            <a:r>
              <a:rPr lang="ru-RU" sz="1800" b="1" spc="-3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по</a:t>
            </a:r>
            <a:r>
              <a:rPr lang="ru-RU" sz="1800" b="1" spc="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картине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89F42D-936D-92A6-6AD0-151DD4E13F4F}"/>
              </a:ext>
            </a:extLst>
          </p:cNvPr>
          <p:cNvSpPr txBox="1"/>
          <p:nvPr/>
        </p:nvSpPr>
        <p:spPr>
          <a:xfrm>
            <a:off x="230737" y="1755465"/>
            <a:ext cx="10690788" cy="3031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98120">
              <a:lnSpc>
                <a:spcPct val="100000"/>
              </a:lnSpc>
              <a:spcBef>
                <a:spcPts val="1350"/>
              </a:spcBef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рассматривании</a:t>
            </a:r>
            <a:r>
              <a:rPr lang="ru-RU" sz="1800" spc="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картины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используются</a:t>
            </a:r>
            <a:r>
              <a:rPr lang="en-US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следующие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методические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приемы: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Игровая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мотивация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«Волшебная</a:t>
            </a:r>
            <a:r>
              <a:rPr lang="ru-RU" sz="1800" spc="-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картина»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35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«Подзорная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труба»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«Фотографирование»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«Вхождение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картину»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3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«Живые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картинки»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355600" indent="-342900">
              <a:lnSpc>
                <a:spcPct val="100000"/>
              </a:lnSpc>
              <a:spcBef>
                <a:spcPts val="1320"/>
              </a:spcBef>
              <a:buFont typeface="Symbol"/>
              <a:buChar char=""/>
              <a:tabLst>
                <a:tab pos="354965" algn="l"/>
                <a:tab pos="355600" algn="l"/>
              </a:tabLst>
            </a:pP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Игра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«Превращение</a:t>
            </a:r>
            <a:r>
              <a:rPr lang="ru-RU" sz="1800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объект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картине».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9066AEE-49AD-4FB1-2A4E-7BCD9D8480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9" y="5942670"/>
            <a:ext cx="4363127" cy="63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30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CDB5200E-820C-A368-3BD1-D473037E0211}"/>
              </a:ext>
            </a:extLst>
          </p:cNvPr>
          <p:cNvGraphicFramePr/>
          <p:nvPr/>
        </p:nvGraphicFramePr>
        <p:xfrm>
          <a:off x="5500534" y="3572140"/>
          <a:ext cx="1544892" cy="823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0520A68-3520-9CB0-2CB8-F96CC39CA6EB}"/>
              </a:ext>
            </a:extLst>
          </p:cNvPr>
          <p:cNvSpPr/>
          <p:nvPr/>
        </p:nvSpPr>
        <p:spPr>
          <a:xfrm>
            <a:off x="1015181" y="3333135"/>
            <a:ext cx="3814915" cy="27530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6699FF">
                <a:alpha val="31765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0965" indent="-88900">
              <a:lnSpc>
                <a:spcPct val="100000"/>
              </a:lnSpc>
              <a:spcBef>
                <a:spcPts val="100"/>
              </a:spcBef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образец,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чтение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произведения,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вопросы,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объяснения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и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указания,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обращение</a:t>
            </a:r>
            <a:r>
              <a:rPr lang="ru-RU" sz="12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к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личному</a:t>
            </a:r>
            <a:r>
              <a:rPr lang="ru-RU" sz="1200" b="1" spc="-2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опыту</a:t>
            </a:r>
            <a:r>
              <a:rPr lang="ru-RU" sz="1200" b="1" spc="-3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детей,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10" dirty="0">
                <a:latin typeface="Styrene A LC Regular" pitchFamily="50" charset="0"/>
                <a:cs typeface="Times New Roman"/>
              </a:rPr>
              <a:t>подсказ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слова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или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фразы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воспитателем,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2700" marR="196215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10" dirty="0">
                <a:latin typeface="Styrene A LC Regular" pitchFamily="50" charset="0"/>
                <a:cs typeface="Times New Roman"/>
              </a:rPr>
              <a:t>совместный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пересказ</a:t>
            </a:r>
            <a:r>
              <a:rPr lang="ru-RU" sz="12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педагога</a:t>
            </a:r>
            <a:r>
              <a:rPr lang="ru-RU" sz="1200" b="1" spc="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и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ребенка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(на </a:t>
            </a:r>
            <a:r>
              <a:rPr lang="ru-RU" sz="1200" b="1" spc="-28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начальных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ступенях,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2700" marR="19685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отраженный пересказ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(повторение ребенком </a:t>
            </a:r>
            <a:r>
              <a:rPr lang="ru-RU" sz="1200" b="1" spc="-28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сказанного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педагогом,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особенно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начальных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 фраз,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пересказ</a:t>
            </a:r>
            <a:r>
              <a:rPr lang="ru-RU" sz="1200" b="1" spc="-1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по</a:t>
            </a:r>
            <a:r>
              <a:rPr lang="ru-RU" sz="1200" b="1" spc="-3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частям,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пересказ</a:t>
            </a:r>
            <a:r>
              <a:rPr lang="ru-RU" sz="1200" b="1" spc="-20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dirty="0">
                <a:latin typeface="Styrene A LC Regular" pitchFamily="50" charset="0"/>
                <a:cs typeface="Times New Roman"/>
              </a:rPr>
              <a:t>по</a:t>
            </a:r>
            <a:r>
              <a:rPr lang="ru-RU" sz="1200" b="1" spc="-3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ролям,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15" dirty="0">
                <a:latin typeface="Styrene A LC Regular" pitchFamily="50" charset="0"/>
                <a:cs typeface="Times New Roman"/>
              </a:rPr>
              <a:t>хоровое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10" dirty="0">
                <a:latin typeface="Styrene A LC Regular" pitchFamily="50" charset="0"/>
                <a:cs typeface="Times New Roman"/>
              </a:rPr>
              <a:t>проговаривание,</a:t>
            </a:r>
            <a:endParaRPr lang="ru-RU" sz="1200" dirty="0">
              <a:latin typeface="Styrene A LC Regular" pitchFamily="50" charset="0"/>
              <a:cs typeface="Times New Roman"/>
            </a:endParaRPr>
          </a:p>
          <a:p>
            <a:pPr marL="100965" indent="-88900">
              <a:lnSpc>
                <a:spcPct val="100000"/>
              </a:lnSpc>
              <a:buChar char="-"/>
              <a:tabLst>
                <a:tab pos="101600" algn="l"/>
              </a:tabLst>
            </a:pPr>
            <a:r>
              <a:rPr lang="ru-RU" sz="1200" b="1" spc="-5" dirty="0">
                <a:latin typeface="Styrene A LC Regular" pitchFamily="50" charset="0"/>
                <a:cs typeface="Times New Roman"/>
              </a:rPr>
              <a:t>игра-драматизация</a:t>
            </a:r>
            <a:r>
              <a:rPr lang="ru-RU" sz="1200" b="1" spc="-5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или</a:t>
            </a:r>
            <a:r>
              <a:rPr lang="ru-RU" sz="1200" b="1" spc="-2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-5" dirty="0">
                <a:latin typeface="Styrene A LC Regular" pitchFamily="50" charset="0"/>
                <a:cs typeface="Times New Roman"/>
              </a:rPr>
              <a:t>инсценировка</a:t>
            </a:r>
            <a:r>
              <a:rPr lang="ru-RU" sz="1200" b="1" spc="-45" dirty="0">
                <a:latin typeface="Styrene A LC Regular" pitchFamily="50" charset="0"/>
                <a:cs typeface="Times New Roman"/>
              </a:rPr>
              <a:t> </a:t>
            </a:r>
            <a:r>
              <a:rPr lang="ru-RU" sz="1200" b="1" spc="55" dirty="0">
                <a:latin typeface="Styrene A LC Regular" pitchFamily="50" charset="0"/>
                <a:cs typeface="Cambria"/>
              </a:rPr>
              <a:t>текста</a:t>
            </a:r>
            <a:endParaRPr lang="ru-RU" sz="1200" dirty="0">
              <a:latin typeface="Styrene A LC Regular" pitchFamily="50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B307578-7C29-B36E-EB8D-E8E748CCBE44}"/>
              </a:ext>
            </a:extLst>
          </p:cNvPr>
          <p:cNvSpPr/>
          <p:nvPr/>
        </p:nvSpPr>
        <p:spPr>
          <a:xfrm>
            <a:off x="7300452" y="3333135"/>
            <a:ext cx="3937819" cy="27530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Технология наглядного моделирования</a:t>
            </a:r>
            <a:r>
              <a:rPr lang="en-US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</a:t>
            </a: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28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Кинезиология;</a:t>
            </a:r>
            <a:endParaRPr lang="ru-RU" sz="1600" b="1" dirty="0">
              <a:solidFill>
                <a:schemeClr val="tx1">
                  <a:lumMod val="95000"/>
                </a:schemeClr>
              </a:solidFill>
              <a:latin typeface="Styrene A LC Regular" pitchFamily="50" charset="0"/>
              <a:cs typeface="Times New Roman"/>
            </a:endParaRPr>
          </a:p>
          <a:p>
            <a:pPr marL="12700" marR="1356360">
              <a:lnSpc>
                <a:spcPct val="100000"/>
              </a:lnSpc>
            </a:pPr>
            <a:r>
              <a:rPr lang="ru-RU" sz="1600" b="1" spc="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Б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и</a:t>
            </a:r>
            <a:r>
              <a:rPr lang="ru-RU" sz="1600" b="1" spc="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о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э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н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е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р</a:t>
            </a:r>
            <a:r>
              <a:rPr lang="ru-RU" sz="1600" b="1" spc="-3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г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оп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л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а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с</a:t>
            </a:r>
            <a:r>
              <a:rPr lang="ru-RU" sz="1600" b="1" spc="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т</a:t>
            </a: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и</a:t>
            </a:r>
            <a:r>
              <a:rPr lang="ru-RU" sz="1600" b="1" spc="-2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ка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  </a:t>
            </a: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Логоритмика</a:t>
            </a:r>
            <a:r>
              <a:rPr lang="en-US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</a:t>
            </a: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Технология 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ТРИЗ; 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Синквейн</a:t>
            </a:r>
            <a:r>
              <a:rPr lang="en-US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</a:t>
            </a:r>
            <a:endParaRPr lang="ru-RU" sz="1600" b="1" dirty="0">
              <a:solidFill>
                <a:schemeClr val="tx1">
                  <a:lumMod val="95000"/>
                </a:schemeClr>
              </a:solidFill>
              <a:latin typeface="Styrene A LC Regular" pitchFamily="50" charset="0"/>
              <a:cs typeface="Times New Roman"/>
            </a:endParaRPr>
          </a:p>
          <a:p>
            <a:pPr marL="12700" marR="1623060">
              <a:lnSpc>
                <a:spcPct val="100000"/>
              </a:lnSpc>
            </a:pP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«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ст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ори</a:t>
            </a:r>
            <a:r>
              <a:rPr lang="ru-RU" sz="1600" b="1" spc="1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т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елл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ин</a:t>
            </a:r>
            <a:r>
              <a:rPr lang="ru-RU" sz="1600" b="1" spc="-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г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»</a:t>
            </a:r>
            <a:r>
              <a:rPr lang="en-US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</a:t>
            </a:r>
            <a:r>
              <a:rPr lang="ru-RU" sz="1600" b="1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en-US" sz="1600" b="1" spc="-2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C</a:t>
            </a:r>
            <a:r>
              <a:rPr lang="ru-RU" sz="1600" b="1" spc="-2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крайбинг</a:t>
            </a:r>
            <a:r>
              <a:rPr lang="en-US" sz="1600" b="1" spc="-2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;</a:t>
            </a:r>
            <a:r>
              <a:rPr lang="ru-RU" sz="1600" b="1" spc="-20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1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 </a:t>
            </a:r>
            <a:endParaRPr lang="en-US" sz="1600" b="1" spc="-15" dirty="0">
              <a:solidFill>
                <a:schemeClr val="tx1">
                  <a:lumMod val="95000"/>
                </a:schemeClr>
              </a:solidFill>
              <a:latin typeface="Styrene A LC Regular" pitchFamily="50" charset="0"/>
              <a:cs typeface="Times New Roman"/>
            </a:endParaRPr>
          </a:p>
          <a:p>
            <a:pPr marL="12700" marR="1623060">
              <a:lnSpc>
                <a:spcPct val="100000"/>
              </a:lnSpc>
            </a:pPr>
            <a:r>
              <a:rPr lang="ru-RU" sz="1600" b="1" spc="-15" dirty="0">
                <a:solidFill>
                  <a:schemeClr val="tx1">
                    <a:lumMod val="95000"/>
                  </a:schemeClr>
                </a:solidFill>
                <a:latin typeface="Styrene A LC Regular" pitchFamily="50" charset="0"/>
                <a:cs typeface="Times New Roman"/>
              </a:rPr>
              <a:t>Друдлы</a:t>
            </a:r>
            <a:endParaRPr lang="ru-RU" sz="1600" b="1" dirty="0">
              <a:solidFill>
                <a:schemeClr val="tx1">
                  <a:lumMod val="95000"/>
                </a:schemeClr>
              </a:solidFill>
              <a:latin typeface="Styrene A LC Regular" pitchFamily="50" charset="0"/>
              <a:cs typeface="Times New Roman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54AB630-F0EE-8353-13AA-B12F5CDD2EDD}"/>
              </a:ext>
            </a:extLst>
          </p:cNvPr>
          <p:cNvSpPr/>
          <p:nvPr/>
        </p:nvSpPr>
        <p:spPr>
          <a:xfrm>
            <a:off x="1015182" y="1769806"/>
            <a:ext cx="3814915" cy="14305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6699FF">
                <a:alpha val="31765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-15" dirty="0">
                <a:latin typeface="Styrene A LC Regular" pitchFamily="50" charset="0"/>
                <a:cs typeface="Times New Roman"/>
              </a:rPr>
              <a:t>Традиционные -</a:t>
            </a:r>
            <a:endParaRPr lang="ru-RU" sz="1600" b="1" dirty="0">
              <a:latin typeface="Styrene A LC Regular" pitchFamily="50" charset="0"/>
              <a:cs typeface="Times New Roman"/>
            </a:endParaRPr>
          </a:p>
          <a:p>
            <a:pPr marL="12065" marR="5080" indent="58419" algn="ctr">
              <a:lnSpc>
                <a:spcPct val="100000"/>
              </a:lnSpc>
            </a:pPr>
            <a:r>
              <a:rPr lang="ru-RU" sz="1600" b="1" dirty="0">
                <a:latin typeface="Styrene A LC Regular" pitchFamily="50" charset="0"/>
                <a:cs typeface="Times New Roman"/>
              </a:rPr>
              <a:t>(образец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рассказа </a:t>
            </a:r>
            <a:r>
              <a:rPr lang="ru-RU" sz="1600" b="1" spc="-10" dirty="0">
                <a:latin typeface="Styrene A LC Regular" pitchFamily="50" charset="0"/>
                <a:cs typeface="Times New Roman"/>
              </a:rPr>
              <a:t>педагога,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построчное </a:t>
            </a:r>
            <a:r>
              <a:rPr lang="ru-RU" sz="1600" b="1" spc="-15" dirty="0">
                <a:latin typeface="Styrene A LC Regular" pitchFamily="50" charset="0"/>
                <a:cs typeface="Times New Roman"/>
              </a:rPr>
              <a:t>заучивание </a:t>
            </a:r>
            <a:r>
              <a:rPr lang="ru-RU" sz="1600" b="1" spc="-10" dirty="0">
                <a:latin typeface="Styrene A LC Regular" pitchFamily="50" charset="0"/>
                <a:cs typeface="Times New Roman"/>
              </a:rPr>
              <a:t> стихотворения,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поэтапное </a:t>
            </a:r>
            <a:r>
              <a:rPr lang="ru-RU" sz="16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рассматривание</a:t>
            </a:r>
            <a:r>
              <a:rPr lang="ru-RU" sz="1600" b="1" spc="-65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и</a:t>
            </a:r>
            <a:r>
              <a:rPr lang="ru-RU" sz="1600" b="1" spc="-40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описание)</a:t>
            </a:r>
          </a:p>
          <a:p>
            <a:pPr marL="100965" indent="-88900">
              <a:lnSpc>
                <a:spcPct val="100000"/>
              </a:lnSpc>
              <a:spcBef>
                <a:spcPts val="100"/>
              </a:spcBef>
              <a:buChar char="-"/>
              <a:tabLst>
                <a:tab pos="101600" algn="l"/>
              </a:tabLst>
            </a:pPr>
            <a:endParaRPr lang="ru-RU" sz="12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766FF1C-1A00-C681-3F05-50F87F508D00}"/>
              </a:ext>
            </a:extLst>
          </p:cNvPr>
          <p:cNvSpPr/>
          <p:nvPr/>
        </p:nvSpPr>
        <p:spPr>
          <a:xfrm>
            <a:off x="7361903" y="1769806"/>
            <a:ext cx="3814915" cy="14305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6699FF">
                <a:alpha val="31765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065" marR="5080" indent="-635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-10" dirty="0">
                <a:latin typeface="Styrene A LC Regular" pitchFamily="50" charset="0"/>
                <a:cs typeface="Times New Roman"/>
              </a:rPr>
              <a:t>Инновационные</a:t>
            </a:r>
            <a:r>
              <a:rPr lang="ru-RU" sz="1600" b="1" spc="30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- </a:t>
            </a:r>
            <a:r>
              <a:rPr lang="ru-RU" sz="1600" b="1" spc="5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формирующие творческие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5" dirty="0">
                <a:latin typeface="Styrene A LC Regular" pitchFamily="50" charset="0"/>
                <a:cs typeface="Times New Roman"/>
              </a:rPr>
              <a:t>способности,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развивающие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5" dirty="0">
                <a:latin typeface="Styrene A LC Regular" pitchFamily="50" charset="0"/>
                <a:cs typeface="Times New Roman"/>
              </a:rPr>
              <a:t>нестандартное</a:t>
            </a:r>
            <a:r>
              <a:rPr lang="ru-RU" sz="1600" b="1" spc="-55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видения</a:t>
            </a:r>
            <a:r>
              <a:rPr lang="ru-RU" sz="1600" b="1" spc="-30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spc="-5" dirty="0">
                <a:latin typeface="Styrene A LC Regular" pitchFamily="50" charset="0"/>
                <a:cs typeface="Times New Roman"/>
              </a:rPr>
              <a:t>мира, </a:t>
            </a:r>
            <a:r>
              <a:rPr lang="ru-RU" sz="1600" b="1" spc="-434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новое</a:t>
            </a:r>
            <a:r>
              <a:rPr lang="ru-RU" sz="1600" b="1" spc="-10" dirty="0">
                <a:latin typeface="Styrene A LC Regular" pitchFamily="50" charset="0"/>
                <a:cs typeface="Times New Roman"/>
              </a:rPr>
              <a:t> </a:t>
            </a:r>
            <a:r>
              <a:rPr lang="ru-RU" sz="1600" b="1" dirty="0">
                <a:latin typeface="Styrene A LC Regular" pitchFamily="50" charset="0"/>
                <a:cs typeface="Times New Roman"/>
              </a:rPr>
              <a:t>мышление</a:t>
            </a:r>
          </a:p>
          <a:p>
            <a:pPr marL="100965" indent="-88900">
              <a:lnSpc>
                <a:spcPct val="100000"/>
              </a:lnSpc>
              <a:spcBef>
                <a:spcPts val="100"/>
              </a:spcBef>
              <a:buChar char="-"/>
              <a:tabLst>
                <a:tab pos="101600" algn="l"/>
              </a:tabLst>
            </a:pPr>
            <a:endParaRPr lang="ru-RU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C7E0CF-6231-B36E-EDAC-6E0311CD87D6}"/>
              </a:ext>
            </a:extLst>
          </p:cNvPr>
          <p:cNvSpPr txBox="1"/>
          <p:nvPr/>
        </p:nvSpPr>
        <p:spPr>
          <a:xfrm>
            <a:off x="2580967" y="771832"/>
            <a:ext cx="738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150" dirty="0">
                <a:solidFill>
                  <a:schemeClr val="bg1"/>
                </a:solidFill>
                <a:latin typeface="Styrene A LC Regular" pitchFamily="50" charset="0"/>
              </a:rPr>
              <a:t>Технологии</a:t>
            </a:r>
            <a:r>
              <a:rPr lang="ru-RU" sz="3200" b="1" spc="195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z="3200" b="1" spc="140" dirty="0">
                <a:solidFill>
                  <a:schemeClr val="bg1"/>
                </a:solidFill>
                <a:latin typeface="Styrene A LC Regular" pitchFamily="50" charset="0"/>
              </a:rPr>
              <a:t>развития</a:t>
            </a:r>
            <a:r>
              <a:rPr lang="ru-RU" sz="3200" b="1" spc="170" dirty="0">
                <a:solidFill>
                  <a:schemeClr val="bg1"/>
                </a:solidFill>
                <a:latin typeface="Styrene A LC Regular" pitchFamily="50" charset="0"/>
              </a:rPr>
              <a:t> </a:t>
            </a:r>
            <a:r>
              <a:rPr lang="ru-RU" sz="3200" b="1" spc="120" dirty="0">
                <a:solidFill>
                  <a:schemeClr val="bg1"/>
                </a:solidFill>
                <a:latin typeface="Styrene A LC Regular" pitchFamily="50" charset="0"/>
              </a:rPr>
              <a:t>речи</a:t>
            </a:r>
            <a:endParaRPr lang="ru-RU" sz="3200" b="1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0211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939F4B7-71B0-551F-CAC4-4BBBC6E32B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72" y="5918063"/>
            <a:ext cx="4363127" cy="63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8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CDB5200E-820C-A368-3BD1-D473037E0211}"/>
              </a:ext>
            </a:extLst>
          </p:cNvPr>
          <p:cNvGraphicFramePr/>
          <p:nvPr/>
        </p:nvGraphicFramePr>
        <p:xfrm>
          <a:off x="5500534" y="3572140"/>
          <a:ext cx="1544892" cy="823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5C7E0CF-6231-B36E-EDAC-6E0311CD87D6}"/>
              </a:ext>
            </a:extLst>
          </p:cNvPr>
          <p:cNvSpPr txBox="1"/>
          <p:nvPr/>
        </p:nvSpPr>
        <p:spPr>
          <a:xfrm>
            <a:off x="1808521" y="631406"/>
            <a:ext cx="7384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Styrene A LC Regular" pitchFamily="50" charset="0"/>
              </a:rPr>
              <a:t>Мнемотехника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8D8FD8-29EB-5930-D353-1D2BC3799FA4}"/>
              </a:ext>
            </a:extLst>
          </p:cNvPr>
          <p:cNvSpPr txBox="1"/>
          <p:nvPr/>
        </p:nvSpPr>
        <p:spPr>
          <a:xfrm>
            <a:off x="0" y="1565566"/>
            <a:ext cx="12191999" cy="4129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5080" indent="187325" algn="just">
              <a:lnSpc>
                <a:spcPct val="100000"/>
              </a:lnSpc>
              <a:spcBef>
                <a:spcPts val="100"/>
              </a:spcBef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«искусство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запоминания»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(греч.)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-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система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методов</a:t>
            </a:r>
            <a:r>
              <a:rPr lang="ru-RU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приемов, обеспечивающих успешное запоминание,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сохранение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воспроизведение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информации.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algn="ctr">
              <a:lnSpc>
                <a:spcPct val="100000"/>
              </a:lnSpc>
              <a:spcBef>
                <a:spcPts val="2160"/>
              </a:spcBef>
              <a:tabLst>
                <a:tab pos="1939289" algn="l"/>
                <a:tab pos="3789679" algn="l"/>
                <a:tab pos="4112260" algn="l"/>
                <a:tab pos="5389245" algn="l"/>
              </a:tabLst>
            </a:pP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Использование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мнемотехники</a:t>
            </a:r>
            <a:r>
              <a:rPr lang="ru-RU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в </a:t>
            </a: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обучении</a:t>
            </a:r>
            <a:r>
              <a:rPr lang="ru-RU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b="1" spc="-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дошкольников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algn="ctr">
              <a:lnSpc>
                <a:spcPct val="100000"/>
              </a:lnSpc>
              <a:tabLst>
                <a:tab pos="1345565" algn="l"/>
                <a:tab pos="2372360" algn="l"/>
                <a:tab pos="3182620" algn="l"/>
                <a:tab pos="4144645" algn="l"/>
              </a:tabLst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позволяет	решить	такие	задачи	</a:t>
            </a:r>
            <a:r>
              <a:rPr lang="ru-RU" sz="1800" b="1" spc="10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как:</a:t>
            </a:r>
            <a:endParaRPr lang="ru-RU" sz="18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ru-RU" sz="1600" dirty="0">
              <a:solidFill>
                <a:schemeClr val="accent5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1. Развитие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связной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речи;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001F5F"/>
              </a:buClr>
              <a:buFont typeface="Segoe UI"/>
              <a:buAutoNum type="arabicPeriod"/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1475740">
              <a:lnSpc>
                <a:spcPct val="100000"/>
              </a:lnSpc>
              <a:tabLst>
                <a:tab pos="370205" algn="l"/>
                <a:tab pos="370840" algn="l"/>
              </a:tabLst>
            </a:pP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2. Преобразование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абстрактных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символов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образы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(перекодирование информации)</a:t>
            </a:r>
            <a:r>
              <a:rPr lang="en-US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;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001F5F"/>
              </a:buClr>
              <a:buFont typeface="Segoe UI"/>
              <a:buAutoNum type="arabicPeriod"/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3. Развитие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мелкой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моторики </a:t>
            </a:r>
            <a:r>
              <a:rPr lang="ru-RU" sz="1800" spc="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рук;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001F5F"/>
              </a:buClr>
              <a:buFont typeface="Segoe UI"/>
              <a:buAutoNum type="arabicPeriod"/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253365">
              <a:lnSpc>
                <a:spcPct val="100000"/>
              </a:lnSpc>
              <a:tabLst>
                <a:tab pos="370205" algn="l"/>
                <a:tab pos="370840" algn="l"/>
              </a:tabLst>
            </a:pP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4. Развитие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основных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психических</a:t>
            </a:r>
            <a:r>
              <a:rPr lang="ru-RU" sz="1800" spc="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процессов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–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памяти,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внимания,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образного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мышления;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помогает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овладение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приёмами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работы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</a:t>
            </a:r>
            <a:r>
              <a:rPr lang="ru-RU" sz="1800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 err="1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мнемотаблицами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сокращает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время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490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8314E88-B14A-E146-B2F0-2B52CA2CB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374" y="579066"/>
            <a:ext cx="8631251" cy="582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9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7082F9D-57E6-6D7D-3831-A5B0786A4B82}"/>
              </a:ext>
            </a:extLst>
          </p:cNvPr>
          <p:cNvSpPr txBox="1"/>
          <p:nvPr/>
        </p:nvSpPr>
        <p:spPr>
          <a:xfrm>
            <a:off x="523430" y="571349"/>
            <a:ext cx="635593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Мнемоквадрат</a:t>
            </a:r>
            <a:r>
              <a:rPr lang="ru-RU" b="1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dirty="0">
                <a:solidFill>
                  <a:srgbClr val="666666"/>
                </a:solidFill>
                <a:latin typeface="Styrene A LC Regular" pitchFamily="50" charset="0"/>
              </a:rPr>
              <a:t>–</a:t>
            </a:r>
            <a:r>
              <a:rPr lang="ru-RU" spc="5" dirty="0">
                <a:solidFill>
                  <a:srgbClr val="666666"/>
                </a:solidFill>
                <a:latin typeface="Styrene A LC Regular" pitchFamily="50" charset="0"/>
              </a:rPr>
              <a:t> </a:t>
            </a:r>
            <a:r>
              <a:rPr lang="ru-RU" spc="-25" dirty="0">
                <a:solidFill>
                  <a:srgbClr val="303030"/>
                </a:solidFill>
                <a:latin typeface="Styrene A LC Regular" pitchFamily="50" charset="0"/>
              </a:rPr>
              <a:t>это</a:t>
            </a:r>
            <a:r>
              <a:rPr lang="ru-RU" spc="-2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отдельная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карточка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—</a:t>
            </a:r>
            <a:r>
              <a:rPr lang="ru-RU" spc="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rgbClr val="303030"/>
                </a:solidFill>
                <a:latin typeface="Styrene A LC Regular" pitchFamily="50" charset="0"/>
              </a:rPr>
              <a:t>изображение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с </a:t>
            </a:r>
            <a:r>
              <a:rPr lang="ru-RU" spc="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закодированной информацией.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Рисунок в </a:t>
            </a:r>
            <a:r>
              <a:rPr lang="ru-RU" spc="-15" dirty="0">
                <a:solidFill>
                  <a:srgbClr val="303030"/>
                </a:solidFill>
                <a:latin typeface="Styrene A LC Regular" pitchFamily="50" charset="0"/>
              </a:rPr>
              <a:t>квадрате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обозначает,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либо </a:t>
            </a:r>
            <a:r>
              <a:rPr lang="ru-RU" spc="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одно слово,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либо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словосочетание, либо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простое предложение. </a:t>
            </a:r>
            <a:r>
              <a:rPr lang="ru-RU" spc="-15" dirty="0">
                <a:solidFill>
                  <a:srgbClr val="303030"/>
                </a:solidFill>
                <a:latin typeface="Styrene A LC Regular" pitchFamily="50" charset="0"/>
              </a:rPr>
              <a:t>Это 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rgbClr val="303030"/>
                </a:solidFill>
                <a:latin typeface="Styrene A LC Regular" pitchFamily="50" charset="0"/>
              </a:rPr>
              <a:t>может</a:t>
            </a:r>
            <a:r>
              <a:rPr lang="ru-RU" spc="-3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быть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как</a:t>
            </a:r>
            <a:r>
              <a:rPr lang="ru-RU" spc="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15" dirty="0">
                <a:solidFill>
                  <a:srgbClr val="303030"/>
                </a:solidFill>
                <a:latin typeface="Styrene A LC Regular" pitchFamily="50" charset="0"/>
              </a:rPr>
              <a:t>предмет,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так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dirty="0">
                <a:solidFill>
                  <a:srgbClr val="303030"/>
                </a:solidFill>
                <a:latin typeface="Styrene A LC Regular" pitchFamily="50" charset="0"/>
              </a:rPr>
              <a:t>и</a:t>
            </a:r>
            <a:r>
              <a:rPr lang="ru-RU" spc="-10" dirty="0">
                <a:solidFill>
                  <a:srgbClr val="303030"/>
                </a:solidFill>
                <a:latin typeface="Styrene A LC Regular" pitchFamily="50" charset="0"/>
              </a:rPr>
              <a:t> </a:t>
            </a:r>
            <a:r>
              <a:rPr lang="ru-RU" spc="-5" dirty="0">
                <a:solidFill>
                  <a:srgbClr val="303030"/>
                </a:solidFill>
                <a:latin typeface="Styrene A LC Regular" pitchFamily="50" charset="0"/>
              </a:rPr>
              <a:t>действие</a:t>
            </a:r>
            <a:r>
              <a:rPr lang="ru-RU" spc="-5" dirty="0">
                <a:solidFill>
                  <a:srgbClr val="303030"/>
                </a:solidFill>
              </a:rPr>
              <a:t>.</a:t>
            </a:r>
            <a:endParaRPr lang="ru-RU" dirty="0"/>
          </a:p>
        </p:txBody>
      </p:sp>
      <p:pic>
        <p:nvPicPr>
          <p:cNvPr id="10" name="object 3">
            <a:extLst>
              <a:ext uri="{FF2B5EF4-FFF2-40B4-BE49-F238E27FC236}">
                <a16:creationId xmlns:a16="http://schemas.microsoft.com/office/drawing/2014/main" id="{88D468C5-BAEB-6200-F108-8C887575E31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71828" y="2169756"/>
            <a:ext cx="3727704" cy="26395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8C21B6-69D3-82B2-8774-432F38B42253}"/>
              </a:ext>
            </a:extLst>
          </p:cNvPr>
          <p:cNvSpPr txBox="1"/>
          <p:nvPr/>
        </p:nvSpPr>
        <p:spPr>
          <a:xfrm>
            <a:off x="324740" y="5042020"/>
            <a:ext cx="89730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">
              <a:lnSpc>
                <a:spcPct val="100000"/>
              </a:lnSpc>
              <a:spcBef>
                <a:spcPts val="100"/>
              </a:spcBef>
            </a:pP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Например: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ребенок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ходит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 </a:t>
            </a:r>
            <a:r>
              <a:rPr lang="ru-RU" sz="18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детский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сад</a:t>
            </a:r>
            <a:r>
              <a:rPr lang="ru-RU" sz="1800" i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</a:t>
            </a:r>
            <a:r>
              <a:rPr lang="ru-RU" sz="1800" i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него</a:t>
            </a:r>
            <a:r>
              <a:rPr lang="ru-RU" sz="1800" i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есть</a:t>
            </a:r>
            <a:r>
              <a:rPr lang="ru-RU" sz="18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шкаф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кроватка.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Для 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того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чтобы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запомнить</a:t>
            </a:r>
            <a:r>
              <a:rPr lang="ru-RU" sz="1800" i="1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где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его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шкаф</a:t>
            </a:r>
            <a:r>
              <a:rPr lang="ru-RU" sz="18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кровать,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них</a:t>
            </a:r>
            <a:r>
              <a:rPr lang="ru-RU" sz="18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наклеивают</a:t>
            </a:r>
            <a:r>
              <a:rPr lang="ru-RU" sz="1800" i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картинку,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например,</a:t>
            </a:r>
            <a:r>
              <a:rPr lang="ru-RU" sz="1800" i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«Черепашку».</a:t>
            </a:r>
            <a:r>
              <a:rPr lang="ru-RU" sz="18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endParaRPr lang="en-US" sz="1800" i="1" spc="1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теперь</a:t>
            </a:r>
            <a:r>
              <a:rPr lang="en-US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ребенок</a:t>
            </a:r>
            <a:r>
              <a:rPr lang="ru-RU" sz="1800" i="1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знает,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что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вещи,</a:t>
            </a:r>
            <a:r>
              <a:rPr lang="ru-RU" sz="1800" i="1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 </a:t>
            </a:r>
            <a:r>
              <a:rPr lang="ru-RU" sz="1800" i="1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которых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есть</a:t>
            </a:r>
            <a:r>
              <a:rPr lang="ru-RU" sz="1800" i="1" spc="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«Черепашка»-</a:t>
            </a:r>
            <a:r>
              <a:rPr lang="ru-RU" sz="1800" i="1" spc="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его</a:t>
            </a:r>
            <a:r>
              <a:rPr lang="ru-RU" sz="1800" i="1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вещи</a:t>
            </a:r>
            <a:r>
              <a:rPr lang="en-US" i="1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.</a:t>
            </a:r>
            <a:endParaRPr lang="ru-RU" dirty="0">
              <a:solidFill>
                <a:schemeClr val="bg1"/>
              </a:solidFill>
              <a:latin typeface="Styrene A LC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4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9DAEDD-F7F9-968A-0479-56CE3F43181B}"/>
              </a:ext>
            </a:extLst>
          </p:cNvPr>
          <p:cNvSpPr txBox="1"/>
          <p:nvPr/>
        </p:nvSpPr>
        <p:spPr>
          <a:xfrm>
            <a:off x="436328" y="716628"/>
            <a:ext cx="1058823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188595" algn="just">
              <a:lnSpc>
                <a:spcPct val="100000"/>
              </a:lnSpc>
              <a:spcBef>
                <a:spcPts val="100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Мнемодорожка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последовательность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четырех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или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более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мнемоквадратов,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расположенных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линейно.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Рисунок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</a:t>
            </a:r>
            <a:r>
              <a:rPr lang="ru-RU" sz="1800" spc="49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каждом </a:t>
            </a:r>
            <a:r>
              <a:rPr lang="ru-RU" sz="1800" spc="-48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квадрате, соответствует одному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слову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 словосочетанию. Опираясь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на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изображения,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ребенок составляет историю из нескольких простых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предложений.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  <p:pic>
        <p:nvPicPr>
          <p:cNvPr id="1026" name="Picture 2" descr="Мнемодорожки выбрать и распечатать |">
            <a:extLst>
              <a:ext uri="{FF2B5EF4-FFF2-40B4-BE49-F238E27FC236}">
                <a16:creationId xmlns:a16="http://schemas.microsoft.com/office/drawing/2014/main" id="{2C8B2D8F-5B8C-19DB-FBAF-B2881BFCA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8" y="2081213"/>
            <a:ext cx="10478130" cy="38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262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CDB5200E-820C-A368-3BD1-D473037E0211}"/>
              </a:ext>
            </a:extLst>
          </p:cNvPr>
          <p:cNvGraphicFramePr/>
          <p:nvPr/>
        </p:nvGraphicFramePr>
        <p:xfrm>
          <a:off x="5500534" y="3572140"/>
          <a:ext cx="1544892" cy="823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79DF8C1-4403-B69B-2EDA-FEE1AC61AD99}"/>
              </a:ext>
            </a:extLst>
          </p:cNvPr>
          <p:cNvSpPr txBox="1"/>
          <p:nvPr/>
        </p:nvSpPr>
        <p:spPr>
          <a:xfrm>
            <a:off x="108248" y="2148673"/>
            <a:ext cx="1204956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indent="350520" algn="just">
              <a:lnSpc>
                <a:spcPct val="100000"/>
              </a:lnSpc>
              <a:spcBef>
                <a:spcPts val="105"/>
              </a:spcBef>
            </a:pPr>
            <a:r>
              <a:rPr lang="ru-RU" sz="1800" b="1" spc="-5" dirty="0">
                <a:solidFill>
                  <a:schemeClr val="accent5"/>
                </a:solidFill>
                <a:latin typeface="Styrene A LC Regular" pitchFamily="50" charset="0"/>
                <a:cs typeface="Segoe UI"/>
              </a:rPr>
              <a:t>Мнемотаблица</a:t>
            </a:r>
            <a:r>
              <a:rPr lang="ru-RU" sz="1800" b="1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–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3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</a:t>
            </a:r>
            <a:r>
              <a:rPr lang="ru-RU" sz="1800" spc="-2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таблица,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поделенная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квадраты,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каждый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квадратов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заложена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определенная информация.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Каждому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изображению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</a:t>
            </a:r>
            <a:r>
              <a:rPr lang="ru-RU" sz="1800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квадрате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соответствует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слово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 словосочетание, на</a:t>
            </a:r>
            <a:r>
              <a:rPr lang="ru-RU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основе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этих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изображение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составляется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рассказ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или </a:t>
            </a:r>
            <a:r>
              <a:rPr lang="ru-RU" sz="1800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учится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стих.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715" indent="448309" algn="just">
              <a:lnSpc>
                <a:spcPct val="100000"/>
              </a:lnSpc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715" indent="448309" algn="just">
              <a:lnSpc>
                <a:spcPct val="100000"/>
              </a:lnSpc>
            </a:pP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Глядя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на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рисунки,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ребенок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воспроизводит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текстовую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информацию,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так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как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в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этом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процессе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одновременно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задействовано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слуховое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и </a:t>
            </a:r>
            <a:r>
              <a:rPr lang="ru-RU" sz="1800" spc="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визуальное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восприятие.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16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  <a:p>
            <a:pPr marL="12700" marR="5080" indent="280035" algn="just">
              <a:lnSpc>
                <a:spcPct val="100000"/>
              </a:lnSpc>
            </a:pP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При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помощи 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мнемотаблиц легко </a:t>
            </a:r>
            <a:r>
              <a:rPr lang="ru-RU" sz="1800" spc="-1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можно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запомнить </a:t>
            </a:r>
            <a:r>
              <a:rPr lang="ru-RU" sz="1800" spc="-53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большой</a:t>
            </a:r>
            <a:r>
              <a:rPr lang="ru-RU" sz="1800" spc="-1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объем</a:t>
            </a:r>
            <a:r>
              <a:rPr lang="ru-RU" sz="1800" spc="-20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 </a:t>
            </a:r>
            <a:r>
              <a:rPr lang="ru-RU" sz="1800" spc="-5" dirty="0">
                <a:solidFill>
                  <a:schemeClr val="bg1"/>
                </a:solidFill>
                <a:latin typeface="Styrene A LC Regular" pitchFamily="50" charset="0"/>
                <a:cs typeface="Segoe UI"/>
              </a:rPr>
              <a:t>информации.</a:t>
            </a:r>
            <a:endParaRPr lang="ru-RU" sz="1800" dirty="0">
              <a:solidFill>
                <a:schemeClr val="bg1"/>
              </a:solidFill>
              <a:latin typeface="Styrene A LC Regular" pitchFamily="50" charset="0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87235824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346</TotalTime>
  <Words>2855</Words>
  <Application>Microsoft Office PowerPoint</Application>
  <PresentationFormat>Широкоэкранный</PresentationFormat>
  <Paragraphs>288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51" baseType="lpstr">
      <vt:lpstr>Arial</vt:lpstr>
      <vt:lpstr>Arial MT</vt:lpstr>
      <vt:lpstr>Calibri</vt:lpstr>
      <vt:lpstr>Cambria</vt:lpstr>
      <vt:lpstr>Century Gothic</vt:lpstr>
      <vt:lpstr>Segoe Script</vt:lpstr>
      <vt:lpstr>Segoe UI</vt:lpstr>
      <vt:lpstr>Styrene A LC Regular</vt:lpstr>
      <vt:lpstr>Symbol</vt:lpstr>
      <vt:lpstr>Wingdings 3</vt:lpstr>
      <vt:lpstr>Сектор</vt:lpstr>
      <vt:lpstr>            ИСПОЛЬЗОВАНИЕ СОВРЕМЕННЫХ  ОБРАЗОВАТЕЛЬНЫХ ТЕХНОЛОГИЙ В  РАЗВИТИИ РЕЧИ ДЕТЕЙ 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 ОБРАЗОВАТЕЛЬНЫХ ТЕХНОЛОГИЙ В  РАЗВИТИИ РЕЧИ ДЕТЕЙ  ДОШКОЛЬНОГО ВОЗРАСТА</dc:title>
  <dc:creator>Валентина Седнева</dc:creator>
  <cp:lastModifiedBy>Валентина Седнева</cp:lastModifiedBy>
  <cp:revision>6</cp:revision>
  <dcterms:created xsi:type="dcterms:W3CDTF">2023-11-02T08:43:27Z</dcterms:created>
  <dcterms:modified xsi:type="dcterms:W3CDTF">2023-11-08T09:37:17Z</dcterms:modified>
</cp:coreProperties>
</file>