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71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20D47D-71E6-42AF-8D4B-21D5ED887C4B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13127B1-5166-4A3B-8370-4CC9BF69B161}">
      <dgm:prSet phldrT="[Текст]"/>
      <dgm:spPr/>
      <dgm:t>
        <a:bodyPr/>
        <a:lstStyle/>
        <a:p>
          <a:r>
            <a:rPr lang="ru-RU" dirty="0" smtClean="0"/>
            <a:t>Виды страхования</a:t>
          </a:r>
          <a:endParaRPr lang="ru-RU" dirty="0"/>
        </a:p>
      </dgm:t>
    </dgm:pt>
    <dgm:pt modelId="{DAF5C642-DF18-4DA3-94D8-4D5407AFF67F}" type="parTrans" cxnId="{E9ECDDA9-3661-4A9C-B666-3855E35759DC}">
      <dgm:prSet/>
      <dgm:spPr/>
      <dgm:t>
        <a:bodyPr/>
        <a:lstStyle/>
        <a:p>
          <a:endParaRPr lang="ru-RU"/>
        </a:p>
      </dgm:t>
    </dgm:pt>
    <dgm:pt modelId="{5E8086AD-241D-4FB2-BEE0-A30886325A75}" type="sibTrans" cxnId="{E9ECDDA9-3661-4A9C-B666-3855E35759DC}">
      <dgm:prSet/>
      <dgm:spPr/>
      <dgm:t>
        <a:bodyPr/>
        <a:lstStyle/>
        <a:p>
          <a:endParaRPr lang="ru-RU"/>
        </a:p>
      </dgm:t>
    </dgm:pt>
    <dgm:pt modelId="{7D437600-897B-45B9-AB38-B0C0ED549FBF}">
      <dgm:prSet phldrT="[Текст]"/>
      <dgm:spPr/>
      <dgm:t>
        <a:bodyPr/>
        <a:lstStyle/>
        <a:p>
          <a:r>
            <a:rPr lang="ru-RU" dirty="0" smtClean="0"/>
            <a:t>обязательное</a:t>
          </a:r>
          <a:endParaRPr lang="ru-RU" dirty="0"/>
        </a:p>
      </dgm:t>
    </dgm:pt>
    <dgm:pt modelId="{1FFA7397-8BC5-4833-80D2-1808364FDFAB}" type="parTrans" cxnId="{CAC183F9-0ECA-4C80-A6C7-039787DDA55F}">
      <dgm:prSet/>
      <dgm:spPr/>
      <dgm:t>
        <a:bodyPr/>
        <a:lstStyle/>
        <a:p>
          <a:endParaRPr lang="ru-RU"/>
        </a:p>
      </dgm:t>
    </dgm:pt>
    <dgm:pt modelId="{BE51A8B0-BD0C-45B0-8630-11BD658EE2DC}" type="sibTrans" cxnId="{CAC183F9-0ECA-4C80-A6C7-039787DDA55F}">
      <dgm:prSet/>
      <dgm:spPr/>
      <dgm:t>
        <a:bodyPr/>
        <a:lstStyle/>
        <a:p>
          <a:endParaRPr lang="ru-RU"/>
        </a:p>
      </dgm:t>
    </dgm:pt>
    <dgm:pt modelId="{7AD65DAC-A919-4769-99B0-C059BED48711}">
      <dgm:prSet phldrT="[Текст]"/>
      <dgm:spPr/>
      <dgm:t>
        <a:bodyPr/>
        <a:lstStyle/>
        <a:p>
          <a:r>
            <a:rPr lang="ru-RU" dirty="0" smtClean="0"/>
            <a:t>Добровольное </a:t>
          </a:r>
          <a:endParaRPr lang="ru-RU" dirty="0"/>
        </a:p>
      </dgm:t>
    </dgm:pt>
    <dgm:pt modelId="{37F838E6-7179-4FB4-A2B1-58952F162B15}" type="parTrans" cxnId="{79715258-3AA7-4477-A59A-1E5A2A4DED70}">
      <dgm:prSet/>
      <dgm:spPr/>
      <dgm:t>
        <a:bodyPr/>
        <a:lstStyle/>
        <a:p>
          <a:endParaRPr lang="ru-RU"/>
        </a:p>
      </dgm:t>
    </dgm:pt>
    <dgm:pt modelId="{5938081C-E6CD-4B4D-965E-4B69138D0C3D}" type="sibTrans" cxnId="{79715258-3AA7-4477-A59A-1E5A2A4DED70}">
      <dgm:prSet/>
      <dgm:spPr/>
      <dgm:t>
        <a:bodyPr/>
        <a:lstStyle/>
        <a:p>
          <a:endParaRPr lang="ru-RU"/>
        </a:p>
      </dgm:t>
    </dgm:pt>
    <dgm:pt modelId="{C5953279-9BE4-4B87-A066-95FEAB81077E}" type="pres">
      <dgm:prSet presAssocID="{C120D47D-71E6-42AF-8D4B-21D5ED887C4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ABADE55-56F9-4423-9105-EBA6C2182F0C}" type="pres">
      <dgm:prSet presAssocID="{513127B1-5166-4A3B-8370-4CC9BF69B161}" presName="hierRoot1" presStyleCnt="0">
        <dgm:presLayoutVars>
          <dgm:hierBranch val="init"/>
        </dgm:presLayoutVars>
      </dgm:prSet>
      <dgm:spPr/>
    </dgm:pt>
    <dgm:pt modelId="{7063EC0E-39FE-4F3A-9179-0E115030D220}" type="pres">
      <dgm:prSet presAssocID="{513127B1-5166-4A3B-8370-4CC9BF69B161}" presName="rootComposite1" presStyleCnt="0"/>
      <dgm:spPr/>
    </dgm:pt>
    <dgm:pt modelId="{C9E91402-EEC5-4FA0-A169-92D1F6B64C4B}" type="pres">
      <dgm:prSet presAssocID="{513127B1-5166-4A3B-8370-4CC9BF69B16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3F1755-8A66-4DCE-B1D0-728C21161BC0}" type="pres">
      <dgm:prSet presAssocID="{513127B1-5166-4A3B-8370-4CC9BF69B16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C3ADD5B-B294-4AAB-AD44-D4055487B8C7}" type="pres">
      <dgm:prSet presAssocID="{513127B1-5166-4A3B-8370-4CC9BF69B161}" presName="hierChild2" presStyleCnt="0"/>
      <dgm:spPr/>
    </dgm:pt>
    <dgm:pt modelId="{911E4396-573C-4D6A-B74A-9515122A6C09}" type="pres">
      <dgm:prSet presAssocID="{1FFA7397-8BC5-4833-80D2-1808364FDFAB}" presName="Name37" presStyleLbl="parChTrans1D2" presStyleIdx="0" presStyleCnt="2"/>
      <dgm:spPr/>
      <dgm:t>
        <a:bodyPr/>
        <a:lstStyle/>
        <a:p>
          <a:endParaRPr lang="ru-RU"/>
        </a:p>
      </dgm:t>
    </dgm:pt>
    <dgm:pt modelId="{991F8920-2F1F-4462-B2C9-5C4BF3A0A0E8}" type="pres">
      <dgm:prSet presAssocID="{7D437600-897B-45B9-AB38-B0C0ED549FBF}" presName="hierRoot2" presStyleCnt="0">
        <dgm:presLayoutVars>
          <dgm:hierBranch val="init"/>
        </dgm:presLayoutVars>
      </dgm:prSet>
      <dgm:spPr/>
    </dgm:pt>
    <dgm:pt modelId="{05E832B8-7297-4F7B-8662-B543F70AE5C5}" type="pres">
      <dgm:prSet presAssocID="{7D437600-897B-45B9-AB38-B0C0ED549FBF}" presName="rootComposite" presStyleCnt="0"/>
      <dgm:spPr/>
    </dgm:pt>
    <dgm:pt modelId="{AB4C9C1C-31F3-4662-A882-A94F704267B2}" type="pres">
      <dgm:prSet presAssocID="{7D437600-897B-45B9-AB38-B0C0ED549FBF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8C2132-37A3-4971-A948-54F45C7F9BB2}" type="pres">
      <dgm:prSet presAssocID="{7D437600-897B-45B9-AB38-B0C0ED549FBF}" presName="rootConnector" presStyleLbl="node2" presStyleIdx="0" presStyleCnt="2"/>
      <dgm:spPr/>
      <dgm:t>
        <a:bodyPr/>
        <a:lstStyle/>
        <a:p>
          <a:endParaRPr lang="ru-RU"/>
        </a:p>
      </dgm:t>
    </dgm:pt>
    <dgm:pt modelId="{18EF4152-0819-4E0E-8879-5B2BE3CDF4EC}" type="pres">
      <dgm:prSet presAssocID="{7D437600-897B-45B9-AB38-B0C0ED549FBF}" presName="hierChild4" presStyleCnt="0"/>
      <dgm:spPr/>
    </dgm:pt>
    <dgm:pt modelId="{BC94E04B-20DB-48EF-B849-1B188F50DEAE}" type="pres">
      <dgm:prSet presAssocID="{7D437600-897B-45B9-AB38-B0C0ED549FBF}" presName="hierChild5" presStyleCnt="0"/>
      <dgm:spPr/>
    </dgm:pt>
    <dgm:pt modelId="{E81D6D3D-932D-43F7-ACFF-76AC5979FE98}" type="pres">
      <dgm:prSet presAssocID="{37F838E6-7179-4FB4-A2B1-58952F162B15}" presName="Name37" presStyleLbl="parChTrans1D2" presStyleIdx="1" presStyleCnt="2"/>
      <dgm:spPr/>
      <dgm:t>
        <a:bodyPr/>
        <a:lstStyle/>
        <a:p>
          <a:endParaRPr lang="ru-RU"/>
        </a:p>
      </dgm:t>
    </dgm:pt>
    <dgm:pt modelId="{7B5BDDB2-C6AF-422C-B3E7-CC87E338A70C}" type="pres">
      <dgm:prSet presAssocID="{7AD65DAC-A919-4769-99B0-C059BED48711}" presName="hierRoot2" presStyleCnt="0">
        <dgm:presLayoutVars>
          <dgm:hierBranch val="init"/>
        </dgm:presLayoutVars>
      </dgm:prSet>
      <dgm:spPr/>
    </dgm:pt>
    <dgm:pt modelId="{AE47D72D-37EC-4C64-8BF4-C9A146E915AE}" type="pres">
      <dgm:prSet presAssocID="{7AD65DAC-A919-4769-99B0-C059BED48711}" presName="rootComposite" presStyleCnt="0"/>
      <dgm:spPr/>
    </dgm:pt>
    <dgm:pt modelId="{EB350729-B218-4A75-A046-78D1680D2989}" type="pres">
      <dgm:prSet presAssocID="{7AD65DAC-A919-4769-99B0-C059BED48711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1A35CF-B0EC-4238-917E-CCF09FED2FC4}" type="pres">
      <dgm:prSet presAssocID="{7AD65DAC-A919-4769-99B0-C059BED48711}" presName="rootConnector" presStyleLbl="node2" presStyleIdx="1" presStyleCnt="2"/>
      <dgm:spPr/>
      <dgm:t>
        <a:bodyPr/>
        <a:lstStyle/>
        <a:p>
          <a:endParaRPr lang="ru-RU"/>
        </a:p>
      </dgm:t>
    </dgm:pt>
    <dgm:pt modelId="{099D81C8-E582-4CCC-87B1-2FA67078DC00}" type="pres">
      <dgm:prSet presAssocID="{7AD65DAC-A919-4769-99B0-C059BED48711}" presName="hierChild4" presStyleCnt="0"/>
      <dgm:spPr/>
    </dgm:pt>
    <dgm:pt modelId="{B9708DCF-78D3-4C85-A9D3-E3CD3534BE3A}" type="pres">
      <dgm:prSet presAssocID="{7AD65DAC-A919-4769-99B0-C059BED48711}" presName="hierChild5" presStyleCnt="0"/>
      <dgm:spPr/>
    </dgm:pt>
    <dgm:pt modelId="{C2AA335A-EC4A-41FA-8710-3104EBD0D917}" type="pres">
      <dgm:prSet presAssocID="{513127B1-5166-4A3B-8370-4CC9BF69B161}" presName="hierChild3" presStyleCnt="0"/>
      <dgm:spPr/>
    </dgm:pt>
  </dgm:ptLst>
  <dgm:cxnLst>
    <dgm:cxn modelId="{19797B31-F813-4838-9584-40ECBB26E85E}" type="presOf" srcId="{7AD65DAC-A919-4769-99B0-C059BED48711}" destId="{EB350729-B218-4A75-A046-78D1680D2989}" srcOrd="0" destOrd="0" presId="urn:microsoft.com/office/officeart/2005/8/layout/orgChart1"/>
    <dgm:cxn modelId="{CAC183F9-0ECA-4C80-A6C7-039787DDA55F}" srcId="{513127B1-5166-4A3B-8370-4CC9BF69B161}" destId="{7D437600-897B-45B9-AB38-B0C0ED549FBF}" srcOrd="0" destOrd="0" parTransId="{1FFA7397-8BC5-4833-80D2-1808364FDFAB}" sibTransId="{BE51A8B0-BD0C-45B0-8630-11BD658EE2DC}"/>
    <dgm:cxn modelId="{BCD66800-AC28-420D-8BD1-011924DDEEB0}" type="presOf" srcId="{37F838E6-7179-4FB4-A2B1-58952F162B15}" destId="{E81D6D3D-932D-43F7-ACFF-76AC5979FE98}" srcOrd="0" destOrd="0" presId="urn:microsoft.com/office/officeart/2005/8/layout/orgChart1"/>
    <dgm:cxn modelId="{79715258-3AA7-4477-A59A-1E5A2A4DED70}" srcId="{513127B1-5166-4A3B-8370-4CC9BF69B161}" destId="{7AD65DAC-A919-4769-99B0-C059BED48711}" srcOrd="1" destOrd="0" parTransId="{37F838E6-7179-4FB4-A2B1-58952F162B15}" sibTransId="{5938081C-E6CD-4B4D-965E-4B69138D0C3D}"/>
    <dgm:cxn modelId="{E9ECDDA9-3661-4A9C-B666-3855E35759DC}" srcId="{C120D47D-71E6-42AF-8D4B-21D5ED887C4B}" destId="{513127B1-5166-4A3B-8370-4CC9BF69B161}" srcOrd="0" destOrd="0" parTransId="{DAF5C642-DF18-4DA3-94D8-4D5407AFF67F}" sibTransId="{5E8086AD-241D-4FB2-BEE0-A30886325A75}"/>
    <dgm:cxn modelId="{15C58E6C-4B52-4463-8D61-B775A9006D7A}" type="presOf" srcId="{7D437600-897B-45B9-AB38-B0C0ED549FBF}" destId="{AB4C9C1C-31F3-4662-A882-A94F704267B2}" srcOrd="0" destOrd="0" presId="urn:microsoft.com/office/officeart/2005/8/layout/orgChart1"/>
    <dgm:cxn modelId="{E49DE09B-C35C-49F1-87E1-B2E792F9136A}" type="presOf" srcId="{C120D47D-71E6-42AF-8D4B-21D5ED887C4B}" destId="{C5953279-9BE4-4B87-A066-95FEAB81077E}" srcOrd="0" destOrd="0" presId="urn:microsoft.com/office/officeart/2005/8/layout/orgChart1"/>
    <dgm:cxn modelId="{092F7760-EBE3-4791-9F3B-EFBBE22D04D8}" type="presOf" srcId="{513127B1-5166-4A3B-8370-4CC9BF69B161}" destId="{1F3F1755-8A66-4DCE-B1D0-728C21161BC0}" srcOrd="1" destOrd="0" presId="urn:microsoft.com/office/officeart/2005/8/layout/orgChart1"/>
    <dgm:cxn modelId="{BCBE15CC-C46D-47DC-A7A3-3E10325CCF01}" type="presOf" srcId="{7D437600-897B-45B9-AB38-B0C0ED549FBF}" destId="{DB8C2132-37A3-4971-A948-54F45C7F9BB2}" srcOrd="1" destOrd="0" presId="urn:microsoft.com/office/officeart/2005/8/layout/orgChart1"/>
    <dgm:cxn modelId="{9984B107-AF55-4C9F-BE20-7AF383471974}" type="presOf" srcId="{513127B1-5166-4A3B-8370-4CC9BF69B161}" destId="{C9E91402-EEC5-4FA0-A169-92D1F6B64C4B}" srcOrd="0" destOrd="0" presId="urn:microsoft.com/office/officeart/2005/8/layout/orgChart1"/>
    <dgm:cxn modelId="{31928310-F608-48A8-9DF9-4CD33AEAD86E}" type="presOf" srcId="{1FFA7397-8BC5-4833-80D2-1808364FDFAB}" destId="{911E4396-573C-4D6A-B74A-9515122A6C09}" srcOrd="0" destOrd="0" presId="urn:microsoft.com/office/officeart/2005/8/layout/orgChart1"/>
    <dgm:cxn modelId="{DFF7AB65-CEBA-4AA2-A4C5-C939A9F5C64B}" type="presOf" srcId="{7AD65DAC-A919-4769-99B0-C059BED48711}" destId="{671A35CF-B0EC-4238-917E-CCF09FED2FC4}" srcOrd="1" destOrd="0" presId="urn:microsoft.com/office/officeart/2005/8/layout/orgChart1"/>
    <dgm:cxn modelId="{646823C1-5443-4302-A49E-D06B6D0F65DA}" type="presParOf" srcId="{C5953279-9BE4-4B87-A066-95FEAB81077E}" destId="{FABADE55-56F9-4423-9105-EBA6C2182F0C}" srcOrd="0" destOrd="0" presId="urn:microsoft.com/office/officeart/2005/8/layout/orgChart1"/>
    <dgm:cxn modelId="{8CEF18F9-8F7D-4561-ADA2-5C20FBB75ADF}" type="presParOf" srcId="{FABADE55-56F9-4423-9105-EBA6C2182F0C}" destId="{7063EC0E-39FE-4F3A-9179-0E115030D220}" srcOrd="0" destOrd="0" presId="urn:microsoft.com/office/officeart/2005/8/layout/orgChart1"/>
    <dgm:cxn modelId="{255AD4E6-661E-4E1A-99E8-D7C37DA2A968}" type="presParOf" srcId="{7063EC0E-39FE-4F3A-9179-0E115030D220}" destId="{C9E91402-EEC5-4FA0-A169-92D1F6B64C4B}" srcOrd="0" destOrd="0" presId="urn:microsoft.com/office/officeart/2005/8/layout/orgChart1"/>
    <dgm:cxn modelId="{616F6F18-7707-4016-AC07-452436F4F530}" type="presParOf" srcId="{7063EC0E-39FE-4F3A-9179-0E115030D220}" destId="{1F3F1755-8A66-4DCE-B1D0-728C21161BC0}" srcOrd="1" destOrd="0" presId="urn:microsoft.com/office/officeart/2005/8/layout/orgChart1"/>
    <dgm:cxn modelId="{3C169C0C-42B1-4181-9750-1708EDE56308}" type="presParOf" srcId="{FABADE55-56F9-4423-9105-EBA6C2182F0C}" destId="{8C3ADD5B-B294-4AAB-AD44-D4055487B8C7}" srcOrd="1" destOrd="0" presId="urn:microsoft.com/office/officeart/2005/8/layout/orgChart1"/>
    <dgm:cxn modelId="{1434C4B8-65EF-4A79-9A38-F7B541C528E9}" type="presParOf" srcId="{8C3ADD5B-B294-4AAB-AD44-D4055487B8C7}" destId="{911E4396-573C-4D6A-B74A-9515122A6C09}" srcOrd="0" destOrd="0" presId="urn:microsoft.com/office/officeart/2005/8/layout/orgChart1"/>
    <dgm:cxn modelId="{BE8AE5EA-A01B-4F29-A902-2501528E5EAE}" type="presParOf" srcId="{8C3ADD5B-B294-4AAB-AD44-D4055487B8C7}" destId="{991F8920-2F1F-4462-B2C9-5C4BF3A0A0E8}" srcOrd="1" destOrd="0" presId="urn:microsoft.com/office/officeart/2005/8/layout/orgChart1"/>
    <dgm:cxn modelId="{945BC563-9DDD-4101-9365-82643E2DE2FD}" type="presParOf" srcId="{991F8920-2F1F-4462-B2C9-5C4BF3A0A0E8}" destId="{05E832B8-7297-4F7B-8662-B543F70AE5C5}" srcOrd="0" destOrd="0" presId="urn:microsoft.com/office/officeart/2005/8/layout/orgChart1"/>
    <dgm:cxn modelId="{4B18DAF6-DD70-43B8-94FB-C9BA44603A20}" type="presParOf" srcId="{05E832B8-7297-4F7B-8662-B543F70AE5C5}" destId="{AB4C9C1C-31F3-4662-A882-A94F704267B2}" srcOrd="0" destOrd="0" presId="urn:microsoft.com/office/officeart/2005/8/layout/orgChart1"/>
    <dgm:cxn modelId="{4A18F53A-7AB2-4C61-A3CC-8343D794D71A}" type="presParOf" srcId="{05E832B8-7297-4F7B-8662-B543F70AE5C5}" destId="{DB8C2132-37A3-4971-A948-54F45C7F9BB2}" srcOrd="1" destOrd="0" presId="urn:microsoft.com/office/officeart/2005/8/layout/orgChart1"/>
    <dgm:cxn modelId="{DC6AB083-6AE7-411E-A06D-BD47B810474C}" type="presParOf" srcId="{991F8920-2F1F-4462-B2C9-5C4BF3A0A0E8}" destId="{18EF4152-0819-4E0E-8879-5B2BE3CDF4EC}" srcOrd="1" destOrd="0" presId="urn:microsoft.com/office/officeart/2005/8/layout/orgChart1"/>
    <dgm:cxn modelId="{65D9BBA1-7DA6-4EA4-90D9-25313E0CA605}" type="presParOf" srcId="{991F8920-2F1F-4462-B2C9-5C4BF3A0A0E8}" destId="{BC94E04B-20DB-48EF-B849-1B188F50DEAE}" srcOrd="2" destOrd="0" presId="urn:microsoft.com/office/officeart/2005/8/layout/orgChart1"/>
    <dgm:cxn modelId="{E94742B8-478F-4912-B7A9-3C4E19D9AEEA}" type="presParOf" srcId="{8C3ADD5B-B294-4AAB-AD44-D4055487B8C7}" destId="{E81D6D3D-932D-43F7-ACFF-76AC5979FE98}" srcOrd="2" destOrd="0" presId="urn:microsoft.com/office/officeart/2005/8/layout/orgChart1"/>
    <dgm:cxn modelId="{348B77F4-FA4B-4AF5-912D-949C2A173D0A}" type="presParOf" srcId="{8C3ADD5B-B294-4AAB-AD44-D4055487B8C7}" destId="{7B5BDDB2-C6AF-422C-B3E7-CC87E338A70C}" srcOrd="3" destOrd="0" presId="urn:microsoft.com/office/officeart/2005/8/layout/orgChart1"/>
    <dgm:cxn modelId="{7A803D9F-D432-424B-A96F-B29A5BEF92E4}" type="presParOf" srcId="{7B5BDDB2-C6AF-422C-B3E7-CC87E338A70C}" destId="{AE47D72D-37EC-4C64-8BF4-C9A146E915AE}" srcOrd="0" destOrd="0" presId="urn:microsoft.com/office/officeart/2005/8/layout/orgChart1"/>
    <dgm:cxn modelId="{93B7B9A3-9284-4D31-A935-9354C597E28A}" type="presParOf" srcId="{AE47D72D-37EC-4C64-8BF4-C9A146E915AE}" destId="{EB350729-B218-4A75-A046-78D1680D2989}" srcOrd="0" destOrd="0" presId="urn:microsoft.com/office/officeart/2005/8/layout/orgChart1"/>
    <dgm:cxn modelId="{1F04780E-7B57-4FFD-AFFE-3FD0C262204C}" type="presParOf" srcId="{AE47D72D-37EC-4C64-8BF4-C9A146E915AE}" destId="{671A35CF-B0EC-4238-917E-CCF09FED2FC4}" srcOrd="1" destOrd="0" presId="urn:microsoft.com/office/officeart/2005/8/layout/orgChart1"/>
    <dgm:cxn modelId="{92D99191-CB18-471F-B767-3FE9402D4AA2}" type="presParOf" srcId="{7B5BDDB2-C6AF-422C-B3E7-CC87E338A70C}" destId="{099D81C8-E582-4CCC-87B1-2FA67078DC00}" srcOrd="1" destOrd="0" presId="urn:microsoft.com/office/officeart/2005/8/layout/orgChart1"/>
    <dgm:cxn modelId="{FF1EC9C7-9F2A-4DCC-A4AC-114B32E74CE0}" type="presParOf" srcId="{7B5BDDB2-C6AF-422C-B3E7-CC87E338A70C}" destId="{B9708DCF-78D3-4C85-A9D3-E3CD3534BE3A}" srcOrd="2" destOrd="0" presId="urn:microsoft.com/office/officeart/2005/8/layout/orgChart1"/>
    <dgm:cxn modelId="{E6657DDF-1D21-460F-BE96-738A93EF0012}" type="presParOf" srcId="{FABADE55-56F9-4423-9105-EBA6C2182F0C}" destId="{C2AA335A-EC4A-41FA-8710-3104EBD0D91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D6D3D-932D-43F7-ACFF-76AC5979FE98}">
      <dsp:nvSpPr>
        <dsp:cNvPr id="0" name=""/>
        <dsp:cNvSpPr/>
      </dsp:nvSpPr>
      <dsp:spPr>
        <a:xfrm>
          <a:off x="3090487" y="1633842"/>
          <a:ext cx="1691260" cy="5870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3524"/>
              </a:lnTo>
              <a:lnTo>
                <a:pt x="1691260" y="293524"/>
              </a:lnTo>
              <a:lnTo>
                <a:pt x="1691260" y="5870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1E4396-573C-4D6A-B74A-9515122A6C09}">
      <dsp:nvSpPr>
        <dsp:cNvPr id="0" name=""/>
        <dsp:cNvSpPr/>
      </dsp:nvSpPr>
      <dsp:spPr>
        <a:xfrm>
          <a:off x="1399226" y="1633842"/>
          <a:ext cx="1691260" cy="587049"/>
        </a:xfrm>
        <a:custGeom>
          <a:avLst/>
          <a:gdLst/>
          <a:ahLst/>
          <a:cxnLst/>
          <a:rect l="0" t="0" r="0" b="0"/>
          <a:pathLst>
            <a:path>
              <a:moveTo>
                <a:pt x="1691260" y="0"/>
              </a:moveTo>
              <a:lnTo>
                <a:pt x="1691260" y="293524"/>
              </a:lnTo>
              <a:lnTo>
                <a:pt x="0" y="293524"/>
              </a:lnTo>
              <a:lnTo>
                <a:pt x="0" y="5870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E91402-EEC5-4FA0-A169-92D1F6B64C4B}">
      <dsp:nvSpPr>
        <dsp:cNvPr id="0" name=""/>
        <dsp:cNvSpPr/>
      </dsp:nvSpPr>
      <dsp:spPr>
        <a:xfrm>
          <a:off x="1692751" y="236106"/>
          <a:ext cx="2795472" cy="13977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Виды страхования</a:t>
          </a:r>
          <a:endParaRPr lang="ru-RU" sz="3400" kern="1200" dirty="0"/>
        </a:p>
      </dsp:txBody>
      <dsp:txXfrm>
        <a:off x="1692751" y="236106"/>
        <a:ext cx="2795472" cy="1397736"/>
      </dsp:txXfrm>
    </dsp:sp>
    <dsp:sp modelId="{AB4C9C1C-31F3-4662-A882-A94F704267B2}">
      <dsp:nvSpPr>
        <dsp:cNvPr id="0" name=""/>
        <dsp:cNvSpPr/>
      </dsp:nvSpPr>
      <dsp:spPr>
        <a:xfrm>
          <a:off x="1490" y="2220892"/>
          <a:ext cx="2795472" cy="13977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обязательное</a:t>
          </a:r>
          <a:endParaRPr lang="ru-RU" sz="3400" kern="1200" dirty="0"/>
        </a:p>
      </dsp:txBody>
      <dsp:txXfrm>
        <a:off x="1490" y="2220892"/>
        <a:ext cx="2795472" cy="1397736"/>
      </dsp:txXfrm>
    </dsp:sp>
    <dsp:sp modelId="{EB350729-B218-4A75-A046-78D1680D2989}">
      <dsp:nvSpPr>
        <dsp:cNvPr id="0" name=""/>
        <dsp:cNvSpPr/>
      </dsp:nvSpPr>
      <dsp:spPr>
        <a:xfrm>
          <a:off x="3384012" y="2220892"/>
          <a:ext cx="2795472" cy="13977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Добровольное </a:t>
          </a:r>
          <a:endParaRPr lang="ru-RU" sz="3400" kern="1200" dirty="0"/>
        </a:p>
      </dsp:txBody>
      <dsp:txXfrm>
        <a:off x="3384012" y="2220892"/>
        <a:ext cx="2795472" cy="13977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6453-E13D-4E6C-8888-64226005210F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CA0B0-8B7E-4001-918C-FD55BB518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378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6453-E13D-4E6C-8888-64226005210F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CA0B0-8B7E-4001-918C-FD55BB518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10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6453-E13D-4E6C-8888-64226005210F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CA0B0-8B7E-4001-918C-FD55BB518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544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6453-E13D-4E6C-8888-64226005210F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CA0B0-8B7E-4001-918C-FD55BB518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312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6453-E13D-4E6C-8888-64226005210F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CA0B0-8B7E-4001-918C-FD55BB518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599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6453-E13D-4E6C-8888-64226005210F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CA0B0-8B7E-4001-918C-FD55BB518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362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6453-E13D-4E6C-8888-64226005210F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CA0B0-8B7E-4001-918C-FD55BB518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582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6453-E13D-4E6C-8888-64226005210F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CA0B0-8B7E-4001-918C-FD55BB518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249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6453-E13D-4E6C-8888-64226005210F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CA0B0-8B7E-4001-918C-FD55BB518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436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6453-E13D-4E6C-8888-64226005210F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CA0B0-8B7E-4001-918C-FD55BB518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440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6453-E13D-4E6C-8888-64226005210F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CA0B0-8B7E-4001-918C-FD55BB518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012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96453-E13D-4E6C-8888-64226005210F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CA0B0-8B7E-4001-918C-FD55BB518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808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bankiros.ru/bank/rating?ysclid=ldcum13pny368222180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.edu.ru/subject/lesson/2933/main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2367" y="789401"/>
            <a:ext cx="11084135" cy="43396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38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Финансовые организации</a:t>
            </a:r>
            <a:endParaRPr lang="ru-RU" sz="138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7690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66007" y="399011"/>
            <a:ext cx="11446626" cy="58272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Домашнее </a:t>
            </a:r>
            <a:r>
              <a:rPr lang="ru-RU" sz="3200" dirty="0" smtClean="0"/>
              <a:t>задание 2023 года</a:t>
            </a:r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/>
              <a:t>Подготовить презентацию и рассказ в группах о банке из топ-10 за 2022 год в России (его история, особенности, капитал, логотип, месторасположение, основные банковские продукты и предложения, вывод - почему этот банк лучше остальных</a:t>
            </a:r>
            <a:r>
              <a:rPr lang="ru-RU" sz="3200" dirty="0" smtClean="0"/>
              <a:t>).</a:t>
            </a:r>
            <a:r>
              <a:rPr lang="en-US" sz="3200" dirty="0" smtClean="0"/>
              <a:t> </a:t>
            </a:r>
            <a:r>
              <a:rPr lang="ru-RU" sz="3200" dirty="0" smtClean="0"/>
              <a:t>Важно</a:t>
            </a:r>
            <a:r>
              <a:rPr lang="ru-RU" sz="3200" dirty="0"/>
              <a:t>: выступить обязан каждый участник группы в равной мере</a:t>
            </a:r>
            <a:r>
              <a:rPr lang="ru-RU" sz="3200" dirty="0" smtClean="0"/>
              <a:t>.</a:t>
            </a:r>
            <a:r>
              <a:rPr lang="en-US" sz="3200" dirty="0" smtClean="0"/>
              <a:t> </a:t>
            </a:r>
          </a:p>
          <a:p>
            <a:pPr algn="ctr"/>
            <a:r>
              <a:rPr lang="ru-RU" sz="3200" dirty="0" smtClean="0">
                <a:hlinkClick r:id="rId2"/>
              </a:rPr>
              <a:t>Рейтинг банков России 2023 по надежности по данным Центробанка (bankiros.ru)</a:t>
            </a:r>
            <a:r>
              <a:rPr lang="ru-RU" sz="3200" dirty="0" smtClean="0"/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7342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517" y="0"/>
            <a:ext cx="108314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399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757" y="174568"/>
            <a:ext cx="68152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1. Банковская система России</a:t>
            </a:r>
            <a:endParaRPr lang="ru-RU" sz="40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223065"/>
              </p:ext>
            </p:extLst>
          </p:nvPr>
        </p:nvGraphicFramePr>
        <p:xfrm>
          <a:off x="232757" y="1309870"/>
          <a:ext cx="11363498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9287">
                  <a:extLst>
                    <a:ext uri="{9D8B030D-6E8A-4147-A177-3AD203B41FA5}">
                      <a16:colId xmlns:a16="http://schemas.microsoft.com/office/drawing/2014/main" val="3662147115"/>
                    </a:ext>
                  </a:extLst>
                </a:gridCol>
                <a:gridCol w="7714211">
                  <a:extLst>
                    <a:ext uri="{9D8B030D-6E8A-4147-A177-3AD203B41FA5}">
                      <a16:colId xmlns:a16="http://schemas.microsoft.com/office/drawing/2014/main" val="37580788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Центральный банк России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0" dirty="0" smtClean="0"/>
                        <a:t>Осуществляет государственное регулирование банковской сферы и денежную эмиссию</a:t>
                      </a:r>
                      <a:r>
                        <a:rPr lang="ru-RU" sz="4000" b="0" baseline="0" dirty="0" smtClean="0"/>
                        <a:t> российского рубля</a:t>
                      </a:r>
                      <a:endParaRPr lang="ru-RU" sz="40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1058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Коммерческие банки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Осуществляют</a:t>
                      </a:r>
                      <a:r>
                        <a:rPr lang="ru-RU" sz="4000" baseline="0" dirty="0" smtClean="0"/>
                        <a:t> финансовые операции с целью получения прибыли</a:t>
                      </a:r>
                      <a:endParaRPr lang="ru-RU" sz="4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7193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9136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176" y="0"/>
            <a:ext cx="3679902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5145578" y="756458"/>
            <a:ext cx="6483927" cy="50458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Назовите банки, которые вам известны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602687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382" y="365760"/>
            <a:ext cx="65106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2. Страховые компании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9382" y="1324233"/>
            <a:ext cx="117292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4000" b="1" dirty="0" smtClean="0"/>
              <a:t>Страхование</a:t>
            </a:r>
            <a:r>
              <a:rPr lang="ru-RU" sz="4000" dirty="0" smtClean="0"/>
              <a:t> - создание страховых фондов за счёт взносов заинтересованных в страховании сторон и предназначенных для возмещения ущерба</a:t>
            </a:r>
            <a:endParaRPr lang="ru-RU" sz="40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682888780"/>
              </p:ext>
            </p:extLst>
          </p:nvPr>
        </p:nvGraphicFramePr>
        <p:xfrm>
          <a:off x="2697017" y="3194458"/>
          <a:ext cx="6180975" cy="3854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4212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586" y="0"/>
            <a:ext cx="4086291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5145578" y="756458"/>
            <a:ext cx="6483927" cy="50458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Назовите страховые компании, которые вам известны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765839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" y="191193"/>
            <a:ext cx="80169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3. Паевые инвестиционные фонды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32355" y="1255221"/>
            <a:ext cx="502704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/>
              <a:t>- организации, которые объединяют вклады (паи) инвесторов</a:t>
            </a:r>
            <a:r>
              <a:rPr lang="en-US" sz="4000" dirty="0" smtClean="0"/>
              <a:t> </a:t>
            </a:r>
            <a:r>
              <a:rPr lang="ru-RU" sz="4000" dirty="0" smtClean="0"/>
              <a:t>под </a:t>
            </a:r>
            <a:r>
              <a:rPr lang="ru-RU" sz="4000" dirty="0"/>
              <a:t>руководством управляющих компаний </a:t>
            </a:r>
            <a:r>
              <a:rPr lang="ru-RU" sz="4000" dirty="0" smtClean="0"/>
              <a:t>для получения прибыли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0454" y="1255221"/>
            <a:ext cx="4467225" cy="553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49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133" y="338667"/>
            <a:ext cx="106258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4. Негосударственные пенсионные фонды</a:t>
            </a:r>
            <a:endParaRPr lang="ru-RU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32355" y="1255221"/>
            <a:ext cx="502704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/>
              <a:t>- организации, которые занимаются операциями с добровольными отчислениями граждан для формирования пенсии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799" y="1439499"/>
            <a:ext cx="5240867" cy="532821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133" y="6419092"/>
            <a:ext cx="4692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https://resh.edu.ru/subject/lesson/2933/main/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7545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66007" y="399011"/>
            <a:ext cx="11446626" cy="58272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Домашнее задание</a:t>
            </a:r>
          </a:p>
          <a:p>
            <a:pPr algn="ctr"/>
            <a:endParaRPr lang="ru-RU" sz="5400" dirty="0" smtClean="0"/>
          </a:p>
          <a:p>
            <a:pPr algn="ctr"/>
            <a:r>
              <a:rPr lang="ru-RU" sz="5400" dirty="0" smtClean="0"/>
              <a:t>§9 читать, основные понятия подготовить к устному ответу. Вопросы 6, 8, 10 выполнить письменно в тетради</a:t>
            </a:r>
            <a:endParaRPr lang="ru-RU" sz="5400" dirty="0" smtClean="0"/>
          </a:p>
        </p:txBody>
      </p:sp>
    </p:spTree>
    <p:extLst>
      <p:ext uri="{BB962C8B-B14F-4D97-AF65-F5344CB8AC3E}">
        <p14:creationId xmlns:p14="http://schemas.microsoft.com/office/powerpoint/2010/main" val="133111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202</Words>
  <Application>Microsoft Office PowerPoint</Application>
  <PresentationFormat>Широкоэкранный</PresentationFormat>
  <Paragraphs>25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17</cp:revision>
  <dcterms:created xsi:type="dcterms:W3CDTF">2023-01-26T08:09:26Z</dcterms:created>
  <dcterms:modified xsi:type="dcterms:W3CDTF">2024-01-10T10:35:00Z</dcterms:modified>
</cp:coreProperties>
</file>