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  <p:sldId id="25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6910536" cy="1470025"/>
          </a:xfrm>
        </p:spPr>
        <p:txBody>
          <a:bodyPr>
            <a:normAutofit/>
          </a:bodyPr>
          <a:lstStyle/>
          <a:p>
            <a:pPr algn="r"/>
            <a:r>
              <a:rPr lang="ru-RU" sz="4800" b="1" dirty="0" smtClean="0">
                <a:solidFill>
                  <a:srgbClr val="0070C0"/>
                </a:solidFill>
                <a:latin typeface="Georgia" pitchFamily="18" charset="0"/>
              </a:rPr>
              <a:t>ЛЭПБУК</a:t>
            </a:r>
            <a:endParaRPr lang="ru-RU" sz="48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5864696" cy="1728192"/>
          </a:xfrm>
        </p:spPr>
        <p:txBody>
          <a:bodyPr>
            <a:noAutofit/>
          </a:bodyPr>
          <a:lstStyle/>
          <a:p>
            <a:pPr algn="r"/>
            <a:r>
              <a:rPr lang="ru-RU" sz="1600" i="1" dirty="0" smtClean="0">
                <a:solidFill>
                  <a:schemeClr val="tx1"/>
                </a:solidFill>
                <a:latin typeface="Georgia" pitchFamily="18" charset="0"/>
              </a:rPr>
              <a:t>Материал подготовила </a:t>
            </a:r>
          </a:p>
          <a:p>
            <a:pPr algn="r"/>
            <a:r>
              <a:rPr lang="ru-RU" sz="1600" i="1" dirty="0" err="1" smtClean="0">
                <a:solidFill>
                  <a:schemeClr val="tx1"/>
                </a:solidFill>
                <a:latin typeface="Georgia" pitchFamily="18" charset="0"/>
              </a:rPr>
              <a:t>Щеткова</a:t>
            </a:r>
            <a:r>
              <a:rPr lang="ru-RU" sz="1600" i="1" dirty="0" smtClean="0">
                <a:solidFill>
                  <a:schemeClr val="tx1"/>
                </a:solidFill>
                <a:latin typeface="Georgia" pitchFamily="18" charset="0"/>
              </a:rPr>
              <a:t> Марина Владимировна,</a:t>
            </a:r>
          </a:p>
          <a:p>
            <a:pPr algn="r"/>
            <a:r>
              <a:rPr lang="ru-RU" sz="1600" i="1" dirty="0" smtClean="0">
                <a:solidFill>
                  <a:schemeClr val="tx1"/>
                </a:solidFill>
                <a:latin typeface="Georgia" pitchFamily="18" charset="0"/>
              </a:rPr>
              <a:t>Инструктор по физической культуре </a:t>
            </a:r>
          </a:p>
          <a:p>
            <a:pPr algn="r"/>
            <a:r>
              <a:rPr lang="ru-RU" sz="1600" i="1" dirty="0" smtClean="0">
                <a:solidFill>
                  <a:schemeClr val="tx1"/>
                </a:solidFill>
                <a:latin typeface="Georgia" pitchFamily="18" charset="0"/>
              </a:rPr>
              <a:t>МАОУ ДОД детский сад «Сказка» </a:t>
            </a:r>
            <a:endParaRPr lang="ru-RU" sz="1600" i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4" name="Рисунок 3" descr="C:\Users\uzer\Desktop\для сайта 2020\сайт\IMG_20240221_090047.jpg"/>
          <p:cNvPicPr/>
          <p:nvPr/>
        </p:nvPicPr>
        <p:blipFill>
          <a:blip r:embed="rId3" cstate="email"/>
          <a:srcRect r="-35"/>
          <a:stretch>
            <a:fillRect/>
          </a:stretch>
        </p:blipFill>
        <p:spPr bwMode="auto">
          <a:xfrm rot="20596650">
            <a:off x="2137678" y="2134924"/>
            <a:ext cx="2376264" cy="2448272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Когда ребенок сам действует с объектами, он лучше познает окружающий мир, поэтому приоритет в работе с детьми я отдаю практическим методам обучения. 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Для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общего развития детей дошкольного возраста в образовательной области «Физическое развитие» нужно использовать не только практические занятия, праздники и развлечения, но и наглядный материал, такой как 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лэпбук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. 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204864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Цель: 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формирование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 системы знаний, умений и навыков детей по теме </a:t>
            </a:r>
            <a:endParaRPr lang="ru-RU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физкультура 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и 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спорт с мячом.</a:t>
            </a:r>
            <a:endParaRPr lang="ru-RU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Задачи</a:t>
            </a:r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:</a:t>
            </a:r>
            <a:endParaRPr lang="ru-RU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- познакомить 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с историей возникновения 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мяча.</a:t>
            </a:r>
            <a:endParaRPr lang="ru-RU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- повторить 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и закрепить знания детей о видах спорта, спортивном инвентаре и атрибутах, развивать умение их классифицировать.</a:t>
            </a:r>
          </a:p>
          <a:p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- развивать 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наблюдательность, внимание, логическое мышление, мелкую моторику рук, положительную мотивацию к занятиям физкультурой и спортом.</a:t>
            </a:r>
          </a:p>
          <a:p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- 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 повышать 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уровень интеллектуального развития, формировать у детей познавательные интересы.</a:t>
            </a:r>
          </a:p>
          <a:p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-  воспитывать 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навык самостоятельной и совместной деятельности детей со сверстниками и взрослыми; любовь к своему здоровью через физкультурные занятия.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zer\Desktop\для сайта 2020\сайт\IMG_20240221_09024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04451">
            <a:off x="5172058" y="915010"/>
            <a:ext cx="3320085" cy="3509047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5112568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 smtClean="0">
                <a:latin typeface="Georgia" pitchFamily="18" charset="0"/>
              </a:rPr>
              <a:t>Лэпбук</a:t>
            </a:r>
            <a:r>
              <a:rPr lang="ru-RU" sz="1600" b="1" dirty="0" smtClean="0">
                <a:latin typeface="Georgia" pitchFamily="18" charset="0"/>
              </a:rPr>
              <a:t> </a:t>
            </a:r>
            <a:r>
              <a:rPr lang="ru-RU" sz="1600" dirty="0" smtClean="0">
                <a:latin typeface="Georgia" pitchFamily="18" charset="0"/>
              </a:rPr>
              <a:t>«</a:t>
            </a:r>
            <a:r>
              <a:rPr lang="ru-RU" sz="1600" b="1" dirty="0" smtClean="0">
                <a:latin typeface="Georgia" pitchFamily="18" charset="0"/>
              </a:rPr>
              <a:t>Физкультура и спорт</a:t>
            </a:r>
            <a:r>
              <a:rPr lang="ru-RU" sz="1600" dirty="0" smtClean="0">
                <a:latin typeface="Georgia" pitchFamily="18" charset="0"/>
              </a:rPr>
              <a:t>»</a:t>
            </a:r>
            <a:r>
              <a:rPr lang="ru-RU" sz="1600" b="1" dirty="0" smtClean="0">
                <a:latin typeface="Georgia" pitchFamily="18" charset="0"/>
              </a:rPr>
              <a:t> включает в себя следующие элементы</a:t>
            </a:r>
            <a:r>
              <a:rPr lang="ru-RU" sz="1600" b="1" dirty="0" smtClean="0">
                <a:latin typeface="Georgia" pitchFamily="18" charset="0"/>
              </a:rPr>
              <a:t>:</a:t>
            </a:r>
          </a:p>
          <a:p>
            <a:endParaRPr lang="ru-RU" sz="1600" dirty="0" smtClean="0">
              <a:latin typeface="Georgia" pitchFamily="18" charset="0"/>
            </a:endParaRPr>
          </a:p>
          <a:p>
            <a:r>
              <a:rPr lang="ru-RU" sz="1600" b="1" dirty="0" smtClean="0">
                <a:latin typeface="Georgia" pitchFamily="18" charset="0"/>
              </a:rPr>
              <a:t>Книжка - раскладушка</a:t>
            </a:r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i="1" u="sng" dirty="0" smtClean="0">
                <a:latin typeface="Georgia" pitchFamily="18" charset="0"/>
              </a:rPr>
              <a:t>«История возникновения мяча»</a:t>
            </a:r>
          </a:p>
          <a:p>
            <a:r>
              <a:rPr lang="ru-RU" sz="1600" dirty="0" smtClean="0">
                <a:latin typeface="Georgia" pitchFamily="18" charset="0"/>
              </a:rPr>
              <a:t>Цель</a:t>
            </a:r>
            <a:r>
              <a:rPr lang="ru-RU" sz="1600" dirty="0" smtClean="0">
                <a:latin typeface="Georgia" pitchFamily="18" charset="0"/>
              </a:rPr>
              <a:t>: Познакомить детей с историей возникновения </a:t>
            </a:r>
            <a:r>
              <a:rPr lang="ru-RU" sz="1600" dirty="0" smtClean="0">
                <a:latin typeface="Georgia" pitchFamily="18" charset="0"/>
              </a:rPr>
              <a:t>мяча </a:t>
            </a:r>
            <a:r>
              <a:rPr lang="ru-RU" sz="1600" dirty="0" smtClean="0">
                <a:latin typeface="Georgia" pitchFamily="18" charset="0"/>
              </a:rPr>
              <a:t>(от древности до современности</a:t>
            </a:r>
            <a:r>
              <a:rPr lang="ru-RU" sz="1600" dirty="0" smtClean="0">
                <a:latin typeface="Georgia" pitchFamily="18" charset="0"/>
              </a:rPr>
              <a:t>).</a:t>
            </a:r>
          </a:p>
          <a:p>
            <a:endParaRPr lang="ru-RU" sz="1600" dirty="0" smtClean="0">
              <a:latin typeface="Georgia" pitchFamily="18" charset="0"/>
            </a:endParaRPr>
          </a:p>
          <a:p>
            <a:r>
              <a:rPr lang="ru-RU" sz="1600" b="1" dirty="0" smtClean="0">
                <a:latin typeface="Georgia" pitchFamily="18" charset="0"/>
              </a:rPr>
              <a:t>Конверт </a:t>
            </a:r>
            <a:r>
              <a:rPr lang="ru-RU" sz="1600" i="1" u="sng" dirty="0" smtClean="0">
                <a:latin typeface="Georgia" pitchFamily="18" charset="0"/>
              </a:rPr>
              <a:t>«Стихи про мяч»</a:t>
            </a:r>
          </a:p>
          <a:p>
            <a:r>
              <a:rPr lang="ru-RU" sz="1600" dirty="0" smtClean="0">
                <a:latin typeface="Georgia" pitchFamily="18" charset="0"/>
              </a:rPr>
              <a:t>Цель: развивать </a:t>
            </a:r>
            <a:r>
              <a:rPr lang="ru-RU" sz="1600" dirty="0" smtClean="0">
                <a:latin typeface="Georgia" pitchFamily="18" charset="0"/>
              </a:rPr>
              <a:t>память, </a:t>
            </a:r>
            <a:r>
              <a:rPr lang="ru-RU" sz="1600" dirty="0" smtClean="0">
                <a:latin typeface="Georgia" pitchFamily="18" charset="0"/>
              </a:rPr>
              <a:t>речь</a:t>
            </a:r>
            <a:endParaRPr lang="ru-RU" sz="1600" b="1" i="1" u="sng" dirty="0" smtClean="0">
              <a:latin typeface="Georgia" pitchFamily="18" charset="0"/>
            </a:endParaRPr>
          </a:p>
          <a:p>
            <a:endParaRPr lang="ru-RU" sz="1600" b="1" dirty="0" smtClean="0">
              <a:latin typeface="Georgia" pitchFamily="18" charset="0"/>
            </a:endParaRPr>
          </a:p>
          <a:p>
            <a:r>
              <a:rPr lang="ru-RU" sz="1600" b="1" dirty="0" smtClean="0">
                <a:latin typeface="Georgia" pitchFamily="18" charset="0"/>
              </a:rPr>
              <a:t>Конверт </a:t>
            </a:r>
            <a:r>
              <a:rPr lang="ru-RU" sz="1600" i="1" u="sng" dirty="0" smtClean="0">
                <a:latin typeface="Georgia" pitchFamily="18" charset="0"/>
              </a:rPr>
              <a:t>«Мячи для игр»</a:t>
            </a:r>
          </a:p>
          <a:p>
            <a:r>
              <a:rPr lang="ru-RU" sz="1600" dirty="0" smtClean="0">
                <a:latin typeface="Georgia" pitchFamily="18" charset="0"/>
              </a:rPr>
              <a:t>Цель: учить детей узнавать и называть мячи</a:t>
            </a:r>
          </a:p>
          <a:p>
            <a:endParaRPr lang="ru-RU" sz="1600" b="1" dirty="0" smtClean="0">
              <a:latin typeface="Georgia" pitchFamily="18" charset="0"/>
            </a:endParaRPr>
          </a:p>
          <a:p>
            <a:r>
              <a:rPr lang="ru-RU" sz="1600" b="1" dirty="0" smtClean="0">
                <a:latin typeface="Georgia" pitchFamily="18" charset="0"/>
              </a:rPr>
              <a:t>Книжка – раскладушка </a:t>
            </a:r>
            <a:r>
              <a:rPr lang="ru-RU" sz="1600" i="1" u="sng" dirty="0" smtClean="0">
                <a:latin typeface="Georgia" pitchFamily="18" charset="0"/>
              </a:rPr>
              <a:t>«Загадки»</a:t>
            </a:r>
            <a:endParaRPr lang="ru-RU" sz="1600" b="1" i="1" u="sng" dirty="0" smtClean="0">
              <a:latin typeface="Georgia" pitchFamily="18" charset="0"/>
            </a:endParaRPr>
          </a:p>
          <a:p>
            <a:r>
              <a:rPr lang="ru-RU" sz="1600" dirty="0" smtClean="0">
                <a:latin typeface="Georgia" pitchFamily="18" charset="0"/>
              </a:rPr>
              <a:t>Цель: развивать </a:t>
            </a:r>
            <a:r>
              <a:rPr lang="ru-RU" sz="1600" dirty="0" smtClean="0">
                <a:latin typeface="Georgia" pitchFamily="18" charset="0"/>
              </a:rPr>
              <a:t>смекалку, логическое мышление, внимание, слуховую память при помощи загадок</a:t>
            </a:r>
            <a:endParaRPr lang="ru-RU" sz="1600" b="1" dirty="0" smtClean="0">
              <a:latin typeface="Georgia" pitchFamily="18" charset="0"/>
            </a:endParaRPr>
          </a:p>
          <a:p>
            <a:endParaRPr lang="ru-RU" sz="1600" b="1" dirty="0" smtClean="0">
              <a:latin typeface="Georgia" pitchFamily="18" charset="0"/>
            </a:endParaRPr>
          </a:p>
          <a:p>
            <a:r>
              <a:rPr lang="ru-RU" sz="1600" b="1" dirty="0" smtClean="0">
                <a:latin typeface="Georgia" pitchFamily="18" charset="0"/>
              </a:rPr>
              <a:t>Конверт «</a:t>
            </a:r>
            <a:r>
              <a:rPr lang="ru-RU" sz="1600" i="1" u="sng" dirty="0" smtClean="0">
                <a:latin typeface="Georgia" pitchFamily="18" charset="0"/>
              </a:rPr>
              <a:t>Дидактические игры по развитию речи с мячом»</a:t>
            </a:r>
          </a:p>
          <a:p>
            <a:r>
              <a:rPr lang="ru-RU" sz="1600" b="1" dirty="0" smtClean="0">
                <a:latin typeface="Georgia" pitchFamily="18" charset="0"/>
              </a:rPr>
              <a:t>Цель</a:t>
            </a:r>
            <a:r>
              <a:rPr lang="ru-RU" sz="1600" dirty="0" smtClean="0">
                <a:latin typeface="Georgia" pitchFamily="18" charset="0"/>
              </a:rPr>
              <a:t>: развивать лексико-грамматический </a:t>
            </a:r>
            <a:r>
              <a:rPr lang="ru-RU" sz="1600" dirty="0" smtClean="0">
                <a:latin typeface="Georgia" pitchFamily="18" charset="0"/>
              </a:rPr>
              <a:t>строй речи в процессе использования дидактических игр с мячом</a:t>
            </a:r>
            <a:endParaRPr lang="ru-RU" sz="1600" b="1" i="1" u="sng" dirty="0" smtClean="0">
              <a:latin typeface="Georgia" pitchFamily="18" charset="0"/>
            </a:endParaRPr>
          </a:p>
          <a:p>
            <a:endParaRPr lang="ru-RU" sz="1600" b="1" dirty="0" smtClean="0">
              <a:latin typeface="Georgia" pitchFamily="18" charset="0"/>
            </a:endParaRPr>
          </a:p>
          <a:p>
            <a:endParaRPr lang="ru-RU" sz="1600" b="1" dirty="0" smtClean="0">
              <a:latin typeface="Georgia" pitchFamily="18" charset="0"/>
            </a:endParaRPr>
          </a:p>
          <a:p>
            <a:endParaRPr lang="ru-RU" sz="1600" b="1" dirty="0" smtClean="0">
              <a:latin typeface="Georgia" pitchFamily="18" charset="0"/>
            </a:endParaRPr>
          </a:p>
          <a:p>
            <a:endParaRPr lang="ru-RU" sz="1600" dirty="0" smtClean="0">
              <a:latin typeface="Georgia" pitchFamily="18" charset="0"/>
            </a:endParaRPr>
          </a:p>
          <a:p>
            <a:endParaRPr lang="ru-RU" sz="16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zer\Desktop\для сайта 2020\сайт\IMG_20240221_09024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040" y="836712"/>
            <a:ext cx="3888432" cy="4680520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476672"/>
            <a:ext cx="432048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Georgia" pitchFamily="18" charset="0"/>
              </a:rPr>
              <a:t>Книжка  </a:t>
            </a:r>
            <a:r>
              <a:rPr lang="ru-RU" sz="1600" i="1" u="sng" dirty="0" smtClean="0">
                <a:latin typeface="Georgia" pitchFamily="18" charset="0"/>
              </a:rPr>
              <a:t>«Сказки про мяч»</a:t>
            </a:r>
          </a:p>
          <a:p>
            <a:r>
              <a:rPr lang="ru-RU" sz="1600" dirty="0" smtClean="0">
                <a:latin typeface="Georgia" pitchFamily="18" charset="0"/>
              </a:rPr>
              <a:t>Цель: развитие</a:t>
            </a:r>
            <a:r>
              <a:rPr lang="ru-RU" sz="1600" dirty="0" smtClean="0">
                <a:latin typeface="Georgia" pitchFamily="18" charset="0"/>
              </a:rPr>
              <a:t> </a:t>
            </a:r>
            <a:r>
              <a:rPr lang="ru-RU" sz="1600" dirty="0" smtClean="0">
                <a:latin typeface="Georgia" pitchFamily="18" charset="0"/>
              </a:rPr>
              <a:t>мышления, внимания, фантазии </a:t>
            </a:r>
            <a:r>
              <a:rPr lang="ru-RU" sz="1600" dirty="0" smtClean="0">
                <a:latin typeface="Georgia" pitchFamily="18" charset="0"/>
              </a:rPr>
              <a:t>и </a:t>
            </a:r>
            <a:r>
              <a:rPr lang="ru-RU" sz="1600" dirty="0" smtClean="0">
                <a:latin typeface="Georgia" pitchFamily="18" charset="0"/>
              </a:rPr>
              <a:t>памяти</a:t>
            </a:r>
            <a:endParaRPr lang="ru-RU" sz="1600" i="1" u="sng" dirty="0" smtClean="0">
              <a:latin typeface="Georgia" pitchFamily="18" charset="0"/>
            </a:endParaRPr>
          </a:p>
          <a:p>
            <a:endParaRPr lang="ru-RU" sz="1600" b="1" dirty="0" smtClean="0">
              <a:latin typeface="Georgia" pitchFamily="18" charset="0"/>
            </a:endParaRPr>
          </a:p>
          <a:p>
            <a:r>
              <a:rPr lang="ru-RU" sz="1600" b="1" dirty="0" smtClean="0">
                <a:latin typeface="Georgia" pitchFamily="18" charset="0"/>
              </a:rPr>
              <a:t>Конверт </a:t>
            </a:r>
            <a:r>
              <a:rPr lang="ru-RU" sz="1600" i="1" u="sng" dirty="0" smtClean="0">
                <a:latin typeface="Georgia" pitchFamily="18" charset="0"/>
              </a:rPr>
              <a:t>«Придумай  сказку»</a:t>
            </a:r>
          </a:p>
          <a:p>
            <a:r>
              <a:rPr lang="ru-RU" sz="1600" dirty="0" smtClean="0">
                <a:latin typeface="Georgia" pitchFamily="18" charset="0"/>
              </a:rPr>
              <a:t>Цель: </a:t>
            </a:r>
            <a:r>
              <a:rPr lang="ru-RU" sz="1600" dirty="0" smtClean="0">
                <a:latin typeface="Georgia" pitchFamily="18" charset="0"/>
              </a:rPr>
              <a:t>побуждать </a:t>
            </a:r>
            <a:r>
              <a:rPr lang="ru-RU" sz="1600" dirty="0" smtClean="0">
                <a:latin typeface="Georgia" pitchFamily="18" charset="0"/>
              </a:rPr>
              <a:t>детей к рассматриванию картинки, составлению </a:t>
            </a:r>
            <a:r>
              <a:rPr lang="ru-RU" sz="1600" dirty="0" smtClean="0">
                <a:latin typeface="Georgia" pitchFamily="18" charset="0"/>
              </a:rPr>
              <a:t>сказки о </a:t>
            </a:r>
            <a:r>
              <a:rPr lang="ru-RU" sz="1600" dirty="0" smtClean="0">
                <a:latin typeface="Georgia" pitchFamily="18" charset="0"/>
              </a:rPr>
              <a:t>том, какими видами спорта занимаются зверята</a:t>
            </a:r>
            <a:endParaRPr lang="ru-RU" sz="1600" b="1" dirty="0" smtClean="0">
              <a:latin typeface="Georgia" pitchFamily="18" charset="0"/>
            </a:endParaRPr>
          </a:p>
          <a:p>
            <a:endParaRPr lang="ru-RU" sz="1600" b="1" dirty="0" smtClean="0">
              <a:latin typeface="Georgia" pitchFamily="18" charset="0"/>
            </a:endParaRPr>
          </a:p>
          <a:p>
            <a:r>
              <a:rPr lang="ru-RU" sz="1600" b="1" dirty="0" smtClean="0">
                <a:latin typeface="Georgia" pitchFamily="18" charset="0"/>
              </a:rPr>
              <a:t>Конверт </a:t>
            </a:r>
            <a:r>
              <a:rPr lang="ru-RU" sz="1600" b="1" dirty="0" smtClean="0">
                <a:latin typeface="Georgia" pitchFamily="18" charset="0"/>
              </a:rPr>
              <a:t> с карточками </a:t>
            </a:r>
            <a:r>
              <a:rPr lang="ru-RU" sz="1600" i="1" u="sng" dirty="0" smtClean="0">
                <a:latin typeface="Georgia" pitchFamily="18" charset="0"/>
              </a:rPr>
              <a:t>«Упражнения с мячом»</a:t>
            </a:r>
          </a:p>
          <a:p>
            <a:r>
              <a:rPr lang="ru-RU" sz="1600" dirty="0" smtClean="0">
                <a:latin typeface="Georgia" pitchFamily="18" charset="0"/>
              </a:rPr>
              <a:t>Цель: научить детей взаимодействовать </a:t>
            </a:r>
            <a:r>
              <a:rPr lang="ru-RU" sz="1600" dirty="0" smtClean="0">
                <a:latin typeface="Georgia" pitchFamily="18" charset="0"/>
              </a:rPr>
              <a:t>между </a:t>
            </a:r>
            <a:r>
              <a:rPr lang="ru-RU" sz="1600" dirty="0" smtClean="0">
                <a:latin typeface="Georgia" pitchFamily="18" charset="0"/>
              </a:rPr>
              <a:t>собой; развивать </a:t>
            </a:r>
            <a:r>
              <a:rPr lang="ru-RU" sz="1600" dirty="0" smtClean="0">
                <a:latin typeface="Georgia" pitchFamily="18" charset="0"/>
              </a:rPr>
              <a:t>координацию движений, двигательные возможности </a:t>
            </a:r>
            <a:endParaRPr lang="ru-RU" sz="1600" dirty="0" smtClean="0">
              <a:latin typeface="Georgia" pitchFamily="18" charset="0"/>
            </a:endParaRPr>
          </a:p>
          <a:p>
            <a:r>
              <a:rPr lang="ru-RU" sz="1600" dirty="0" smtClean="0">
                <a:latin typeface="Georgia" pitchFamily="18" charset="0"/>
              </a:rPr>
              <a:t>детей</a:t>
            </a:r>
            <a:r>
              <a:rPr lang="ru-RU" sz="1600" dirty="0" smtClean="0">
                <a:latin typeface="Georgia" pitchFamily="18" charset="0"/>
              </a:rPr>
              <a:t> </a:t>
            </a:r>
            <a:r>
              <a:rPr lang="ru-RU" sz="1600" dirty="0" smtClean="0">
                <a:latin typeface="Georgia" pitchFamily="18" charset="0"/>
              </a:rPr>
              <a:t>за</a:t>
            </a:r>
            <a:r>
              <a:rPr lang="ru-RU" sz="1600" dirty="0" smtClean="0">
                <a:latin typeface="Georgia" pitchFamily="18" charset="0"/>
              </a:rPr>
              <a:t> счет освоения </a:t>
            </a:r>
            <a:endParaRPr lang="ru-RU" sz="1600" dirty="0" smtClean="0">
              <a:latin typeface="Georgia" pitchFamily="18" charset="0"/>
            </a:endParaRPr>
          </a:p>
          <a:p>
            <a:r>
              <a:rPr lang="ru-RU" sz="1600" dirty="0" smtClean="0">
                <a:latin typeface="Georgia" pitchFamily="18" charset="0"/>
              </a:rPr>
              <a:t>разных</a:t>
            </a:r>
            <a:r>
              <a:rPr lang="ru-RU" sz="1600" dirty="0" smtClean="0">
                <a:latin typeface="Georgia" pitchFamily="18" charset="0"/>
              </a:rPr>
              <a:t> </a:t>
            </a:r>
            <a:r>
              <a:rPr lang="ru-RU" sz="1600" dirty="0" smtClean="0">
                <a:latin typeface="Georgia" pitchFamily="18" charset="0"/>
              </a:rPr>
              <a:t>движений с мячом</a:t>
            </a:r>
            <a:endParaRPr lang="ru-RU" sz="1600" dirty="0" smtClean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zer\Desktop\для сайта 2020\сайт\IMG_20240221_09024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692696"/>
            <a:ext cx="3456384" cy="4032448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404664"/>
            <a:ext cx="49685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Georgia" pitchFamily="18" charset="0"/>
              </a:rPr>
              <a:t>Конверт </a:t>
            </a:r>
            <a:r>
              <a:rPr lang="ru-RU" sz="1600" i="1" u="sng" dirty="0" smtClean="0">
                <a:latin typeface="Georgia" pitchFamily="18" charset="0"/>
              </a:rPr>
              <a:t>«</a:t>
            </a:r>
            <a:r>
              <a:rPr lang="ru-RU" sz="1600" i="1" u="sng" dirty="0" smtClean="0">
                <a:latin typeface="Georgia" pitchFamily="18" charset="0"/>
              </a:rPr>
              <a:t>Спортивные игры с мячом»</a:t>
            </a:r>
          </a:p>
          <a:p>
            <a:r>
              <a:rPr lang="ru-RU" sz="1600" dirty="0" smtClean="0">
                <a:latin typeface="Georgia" pitchFamily="18" charset="0"/>
              </a:rPr>
              <a:t>Цель: закреплять </a:t>
            </a:r>
            <a:r>
              <a:rPr lang="ru-RU" sz="1600" dirty="0" smtClean="0">
                <a:latin typeface="Georgia" pitchFamily="18" charset="0"/>
              </a:rPr>
              <a:t>умение узнавать по картинкам и правильно называть спортсменов</a:t>
            </a:r>
            <a:endParaRPr lang="ru-RU" sz="1600" b="1" dirty="0" smtClean="0">
              <a:latin typeface="Georgia" pitchFamily="18" charset="0"/>
            </a:endParaRPr>
          </a:p>
          <a:p>
            <a:endParaRPr lang="ru-RU" sz="1600" b="1" dirty="0" smtClean="0">
              <a:latin typeface="Georgia" pitchFamily="18" charset="0"/>
            </a:endParaRPr>
          </a:p>
          <a:p>
            <a:r>
              <a:rPr lang="ru-RU" sz="1600" b="1" dirty="0" smtClean="0">
                <a:latin typeface="Georgia" pitchFamily="18" charset="0"/>
              </a:rPr>
              <a:t>Конверт </a:t>
            </a:r>
            <a:r>
              <a:rPr lang="ru-RU" sz="1600" i="1" u="sng" dirty="0" smtClean="0">
                <a:latin typeface="Georgia" pitchFamily="18" charset="0"/>
              </a:rPr>
              <a:t>«Составь картинку»</a:t>
            </a:r>
          </a:p>
          <a:p>
            <a:r>
              <a:rPr lang="ru-RU" sz="1600" dirty="0" smtClean="0">
                <a:latin typeface="Georgia" pitchFamily="18" charset="0"/>
              </a:rPr>
              <a:t>Цель: закреплять умение складывать из частей картинки, называть виды спорта, спортсменов, спортивные снаряды.</a:t>
            </a:r>
            <a:endParaRPr lang="ru-RU" sz="1600" dirty="0" smtClean="0">
              <a:latin typeface="Georgia" pitchFamily="18" charset="0"/>
            </a:endParaRPr>
          </a:p>
          <a:p>
            <a:endParaRPr lang="ru-RU" sz="1600" dirty="0" smtClean="0">
              <a:latin typeface="Georgia" pitchFamily="18" charset="0"/>
            </a:endParaRPr>
          </a:p>
          <a:p>
            <a:r>
              <a:rPr lang="ru-RU" sz="1600" b="1" dirty="0" smtClean="0">
                <a:latin typeface="Georgia" pitchFamily="18" charset="0"/>
              </a:rPr>
              <a:t>Конверт </a:t>
            </a:r>
            <a:r>
              <a:rPr lang="ru-RU" sz="1600" i="1" u="sng" dirty="0" smtClean="0">
                <a:latin typeface="Georgia" pitchFamily="18" charset="0"/>
              </a:rPr>
              <a:t>«Виды спорта»</a:t>
            </a:r>
          </a:p>
          <a:p>
            <a:r>
              <a:rPr lang="ru-RU" sz="1600" dirty="0" smtClean="0">
                <a:latin typeface="Georgia" pitchFamily="18" charset="0"/>
              </a:rPr>
              <a:t>Цель: учить </a:t>
            </a:r>
            <a:r>
              <a:rPr lang="ru-RU" sz="1600" dirty="0" smtClean="0">
                <a:latin typeface="Georgia" pitchFamily="18" charset="0"/>
              </a:rPr>
              <a:t>детей узнавать и называть виды спорта, снаряды и инвентарь</a:t>
            </a:r>
            <a:endParaRPr lang="ru-RU" sz="1600" dirty="0" smtClean="0">
              <a:latin typeface="Georgia" pitchFamily="18" charset="0"/>
            </a:endParaRPr>
          </a:p>
          <a:p>
            <a:endParaRPr lang="ru-RU" sz="1600" b="1" dirty="0" smtClean="0">
              <a:latin typeface="Georgia" pitchFamily="18" charset="0"/>
            </a:endParaRPr>
          </a:p>
          <a:p>
            <a:r>
              <a:rPr lang="ru-RU" sz="1600" b="1" dirty="0" smtClean="0">
                <a:latin typeface="Georgia" pitchFamily="18" charset="0"/>
              </a:rPr>
              <a:t>Конверт </a:t>
            </a:r>
            <a:r>
              <a:rPr lang="ru-RU" sz="1600" i="1" u="sng" dirty="0" smtClean="0">
                <a:latin typeface="Georgia" pitchFamily="18" charset="0"/>
              </a:rPr>
              <a:t>«Подвижные игры с мячом»</a:t>
            </a:r>
          </a:p>
          <a:p>
            <a:r>
              <a:rPr lang="ru-RU" sz="1600" dirty="0" smtClean="0">
                <a:latin typeface="Georgia" pitchFamily="18" charset="0"/>
              </a:rPr>
              <a:t>Цель: развитие ориентировки в </a:t>
            </a:r>
            <a:r>
              <a:rPr lang="ru-RU" sz="1600" dirty="0" smtClean="0">
                <a:latin typeface="Georgia" pitchFamily="18" charset="0"/>
              </a:rPr>
              <a:t>пространстве, </a:t>
            </a:r>
            <a:r>
              <a:rPr lang="ru-RU" sz="1600" dirty="0" smtClean="0">
                <a:latin typeface="Georgia" pitchFamily="18" charset="0"/>
              </a:rPr>
              <a:t>регулирование силы </a:t>
            </a:r>
            <a:r>
              <a:rPr lang="ru-RU" sz="1600" dirty="0" smtClean="0">
                <a:latin typeface="Georgia" pitchFamily="18" charset="0"/>
              </a:rPr>
              <a:t>и </a:t>
            </a:r>
            <a:r>
              <a:rPr lang="ru-RU" sz="1600" dirty="0" smtClean="0">
                <a:latin typeface="Georgia" pitchFamily="18" charset="0"/>
              </a:rPr>
              <a:t>точности </a:t>
            </a:r>
            <a:r>
              <a:rPr lang="ru-RU" sz="1600" dirty="0" smtClean="0">
                <a:latin typeface="Georgia" pitchFamily="18" charset="0"/>
              </a:rPr>
              <a:t>броска, </a:t>
            </a:r>
            <a:r>
              <a:rPr lang="ru-RU" sz="1600" dirty="0" smtClean="0">
                <a:latin typeface="Georgia" pitchFamily="18" charset="0"/>
              </a:rPr>
              <a:t>развитие глазомера, ловкости, быстроты реакции</a:t>
            </a:r>
          </a:p>
          <a:p>
            <a:endParaRPr lang="ru-RU" sz="1600" b="1" dirty="0" smtClean="0">
              <a:latin typeface="Georgia" pitchFamily="18" charset="0"/>
            </a:endParaRPr>
          </a:p>
          <a:p>
            <a:r>
              <a:rPr lang="ru-RU" sz="1600" b="1" dirty="0" smtClean="0">
                <a:latin typeface="Georgia" pitchFamily="18" charset="0"/>
              </a:rPr>
              <a:t>Конверт </a:t>
            </a:r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i="1" u="sng" dirty="0" smtClean="0">
                <a:latin typeface="Georgia" pitchFamily="18" charset="0"/>
              </a:rPr>
              <a:t>«Раскраски»</a:t>
            </a:r>
          </a:p>
          <a:p>
            <a:r>
              <a:rPr lang="ru-RU" sz="1600" dirty="0" smtClean="0">
                <a:latin typeface="Georgia" pitchFamily="18" charset="0"/>
              </a:rPr>
              <a:t>Цель: Закрепить знания о разных спортсменах, добиваться аккуратного раскрашивания, используя разные средства </a:t>
            </a:r>
            <a:r>
              <a:rPr lang="ru-RU" sz="1600" dirty="0" smtClean="0">
                <a:latin typeface="Georgia" pitchFamily="18" charset="0"/>
              </a:rPr>
              <a:t>выразительности</a:t>
            </a:r>
            <a:endParaRPr lang="ru-RU" sz="1600" b="1" i="1" u="sng" dirty="0" smtClean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zer\Desktop\для сайта 2020\сайт\IMG_20240221_09110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040" y="764704"/>
            <a:ext cx="3600400" cy="4104456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332656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Конверты с  дидактическими играми</a:t>
            </a:r>
          </a:p>
          <a:p>
            <a:endParaRPr lang="ru-RU" b="1" dirty="0" smtClean="0">
              <a:latin typeface="Georgia" pitchFamily="18" charset="0"/>
            </a:endParaRPr>
          </a:p>
          <a:p>
            <a:r>
              <a:rPr lang="ru-RU" i="1" u="sng" dirty="0" smtClean="0">
                <a:latin typeface="Georgia" pitchFamily="18" charset="0"/>
              </a:rPr>
              <a:t>«Чего не хватает?»</a:t>
            </a:r>
          </a:p>
          <a:p>
            <a:r>
              <a:rPr lang="ru-RU" dirty="0" smtClean="0">
                <a:latin typeface="Georgia" pitchFamily="18" charset="0"/>
              </a:rPr>
              <a:t>Цель:  уметь находить недостающий мяч </a:t>
            </a:r>
            <a:endParaRPr lang="ru-RU" dirty="0" smtClean="0">
              <a:latin typeface="Georgia" pitchFamily="18" charset="0"/>
            </a:endParaRPr>
          </a:p>
          <a:p>
            <a:endParaRPr lang="ru-RU" b="1" dirty="0" smtClean="0">
              <a:latin typeface="Georgia" pitchFamily="18" charset="0"/>
            </a:endParaRPr>
          </a:p>
          <a:p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i="1" u="sng" dirty="0" smtClean="0">
                <a:latin typeface="Georgia" pitchFamily="18" charset="0"/>
              </a:rPr>
              <a:t>«Найди мяч для игрока»</a:t>
            </a:r>
          </a:p>
          <a:p>
            <a:r>
              <a:rPr lang="ru-RU" dirty="0" smtClean="0">
                <a:latin typeface="Georgia" pitchFamily="18" charset="0"/>
              </a:rPr>
              <a:t>Цель: умение правильно подобрать картинки к каждому виду спорта</a:t>
            </a:r>
          </a:p>
          <a:p>
            <a:endParaRPr lang="ru-RU" dirty="0" smtClean="0">
              <a:latin typeface="Georgia" pitchFamily="18" charset="0"/>
            </a:endParaRPr>
          </a:p>
          <a:p>
            <a:endParaRPr lang="ru-RU" dirty="0" smtClean="0">
              <a:latin typeface="Georgia" pitchFamily="18" charset="0"/>
            </a:endParaRPr>
          </a:p>
          <a:p>
            <a:r>
              <a:rPr lang="ru-RU" i="1" u="sng" dirty="0" smtClean="0">
                <a:latin typeface="Georgia" pitchFamily="18" charset="0"/>
              </a:rPr>
              <a:t>«Найди два одинаковых мяча»</a:t>
            </a:r>
          </a:p>
          <a:p>
            <a:r>
              <a:rPr lang="ru-RU" dirty="0" smtClean="0">
                <a:latin typeface="Georgia" pitchFamily="18" charset="0"/>
              </a:rPr>
              <a:t>Цель: учить </a:t>
            </a:r>
            <a:r>
              <a:rPr lang="ru-RU" dirty="0" smtClean="0">
                <a:latin typeface="Georgia" pitchFamily="18" charset="0"/>
              </a:rPr>
              <a:t>сравнивать </a:t>
            </a:r>
            <a:r>
              <a:rPr lang="ru-RU" dirty="0" smtClean="0">
                <a:latin typeface="Georgia" pitchFamily="18" charset="0"/>
              </a:rPr>
              <a:t>предметы,  </a:t>
            </a:r>
            <a:r>
              <a:rPr lang="ru-RU" dirty="0" smtClean="0">
                <a:latin typeface="Georgia" pitchFamily="18" charset="0"/>
              </a:rPr>
              <a:t>находить в них признаки сходства и </a:t>
            </a:r>
            <a:r>
              <a:rPr lang="ru-RU" dirty="0" smtClean="0">
                <a:latin typeface="Georgia" pitchFamily="18" charset="0"/>
              </a:rPr>
              <a:t>различия</a:t>
            </a:r>
            <a:endParaRPr lang="ru-RU" u="sng" dirty="0" smtClean="0">
              <a:latin typeface="Georgia" pitchFamily="18" charset="0"/>
            </a:endParaRPr>
          </a:p>
          <a:p>
            <a:endParaRPr lang="ru-RU" dirty="0" smtClean="0">
              <a:latin typeface="Georgia" pitchFamily="18" charset="0"/>
            </a:endParaRPr>
          </a:p>
          <a:p>
            <a:endParaRPr lang="ru-RU" dirty="0" smtClean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zer\Desktop\для сайта 2020\сайт\IMG_20240221_09042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692696"/>
            <a:ext cx="8496943" cy="5184576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49694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dirty="0" smtClean="0">
              <a:latin typeface="Georgia" pitchFamily="18" charset="0"/>
            </a:endParaRPr>
          </a:p>
          <a:p>
            <a:r>
              <a:rPr lang="ru-RU" sz="1400" b="1" dirty="0" smtClean="0">
                <a:latin typeface="Georgia" pitchFamily="18" charset="0"/>
              </a:rPr>
              <a:t>Место </a:t>
            </a:r>
            <a:r>
              <a:rPr lang="ru-RU" sz="1400" b="1" dirty="0" smtClean="0">
                <a:latin typeface="Georgia" pitchFamily="18" charset="0"/>
              </a:rPr>
              <a:t>использования </a:t>
            </a:r>
            <a:r>
              <a:rPr lang="ru-RU" sz="1400" b="1" dirty="0" err="1" smtClean="0">
                <a:latin typeface="Georgia" pitchFamily="18" charset="0"/>
              </a:rPr>
              <a:t>лэпбука</a:t>
            </a:r>
            <a:r>
              <a:rPr lang="ru-RU" sz="1400" dirty="0" smtClean="0">
                <a:latin typeface="Georgia" pitchFamily="18" charset="0"/>
              </a:rPr>
              <a:t> в педагогическом процессе:</a:t>
            </a:r>
          </a:p>
          <a:p>
            <a:r>
              <a:rPr lang="ru-RU" sz="1400" dirty="0" smtClean="0">
                <a:latin typeface="Georgia" pitchFamily="18" charset="0"/>
              </a:rPr>
              <a:t>Данный </a:t>
            </a:r>
            <a:r>
              <a:rPr lang="ru-RU" sz="1400" dirty="0" err="1" smtClean="0">
                <a:latin typeface="Georgia" pitchFamily="18" charset="0"/>
              </a:rPr>
              <a:t>лэпбук</a:t>
            </a:r>
            <a:r>
              <a:rPr lang="ru-RU" sz="1400" dirty="0" smtClean="0">
                <a:latin typeface="Georgia" pitchFamily="18" charset="0"/>
              </a:rPr>
              <a:t> можно использовать в свободное от основной деятельности время. Работа с </a:t>
            </a:r>
            <a:r>
              <a:rPr lang="ru-RU" sz="1400" dirty="0" err="1" smtClean="0">
                <a:latin typeface="Georgia" pitchFamily="18" charset="0"/>
              </a:rPr>
              <a:t>лэпбуком</a:t>
            </a:r>
            <a:r>
              <a:rPr lang="ru-RU" sz="1400" dirty="0" smtClean="0">
                <a:latin typeface="Georgia" pitchFamily="18" charset="0"/>
              </a:rPr>
              <a:t> является отличным способом для закрепления определенной темы с детьми, позволяет осмыслить содержание, а также провести исследовательскую работу, в процессе которой ребенок учувствует в поиске, анализе и сортировки информации. Его можно использовать в подгрупповой и индивидуальной работе, а так же в самостоятельной работе ребенка</a:t>
            </a:r>
            <a:r>
              <a:rPr lang="ru-RU" sz="1400" dirty="0" smtClean="0">
                <a:latin typeface="Georgia" pitchFamily="18" charset="0"/>
              </a:rPr>
              <a:t>.</a:t>
            </a:r>
          </a:p>
          <a:p>
            <a:endParaRPr lang="ru-RU" sz="1400" dirty="0" smtClean="0">
              <a:latin typeface="Georgia" pitchFamily="18" charset="0"/>
            </a:endParaRPr>
          </a:p>
          <a:p>
            <a:r>
              <a:rPr lang="ru-RU" sz="1400" b="1" dirty="0" smtClean="0">
                <a:latin typeface="Georgia" pitchFamily="18" charset="0"/>
              </a:rPr>
              <a:t>Зачем </a:t>
            </a:r>
            <a:r>
              <a:rPr lang="ru-RU" sz="1400" b="1" dirty="0" smtClean="0">
                <a:latin typeface="Georgia" pitchFamily="18" charset="0"/>
              </a:rPr>
              <a:t>нужен </a:t>
            </a:r>
            <a:r>
              <a:rPr lang="ru-RU" sz="1400" b="1" dirty="0" err="1" smtClean="0">
                <a:latin typeface="Georgia" pitchFamily="18" charset="0"/>
              </a:rPr>
              <a:t>лэпбук</a:t>
            </a:r>
            <a:r>
              <a:rPr lang="ru-RU" sz="1400" b="1" dirty="0" smtClean="0">
                <a:latin typeface="Georgia" pitchFamily="18" charset="0"/>
              </a:rPr>
              <a:t>?</a:t>
            </a:r>
            <a:endParaRPr lang="ru-RU" sz="1400" dirty="0" smtClean="0"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sz="1400" dirty="0" smtClean="0">
                <a:latin typeface="Georgia" pitchFamily="18" charset="0"/>
              </a:rPr>
              <a:t>Он </a:t>
            </a:r>
            <a:r>
              <a:rPr lang="ru-RU" sz="1400" dirty="0" smtClean="0">
                <a:latin typeface="Georgia" pitchFamily="18" charset="0"/>
              </a:rPr>
              <a:t>помогает ребенку по своему желанию организовать информацию по изучаемой теме и лучше понять и запомнить материал </a:t>
            </a:r>
            <a:endParaRPr lang="ru-RU" sz="1400" dirty="0" smtClean="0"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sz="1400" dirty="0" smtClean="0">
                <a:latin typeface="Georgia" pitchFamily="18" charset="0"/>
              </a:rPr>
              <a:t>- </a:t>
            </a:r>
            <a:r>
              <a:rPr lang="ru-RU" sz="1400" dirty="0" smtClean="0">
                <a:latin typeface="Georgia" pitchFamily="18" charset="0"/>
              </a:rPr>
              <a:t>Это отличный способ для повторения изученного. В любое удобное время ребенок просто открывает </a:t>
            </a:r>
            <a:r>
              <a:rPr lang="ru-RU" sz="1400" dirty="0" err="1" smtClean="0">
                <a:latin typeface="Georgia" pitchFamily="18" charset="0"/>
              </a:rPr>
              <a:t>лэпбук</a:t>
            </a:r>
            <a:r>
              <a:rPr lang="ru-RU" sz="1400" dirty="0" smtClean="0">
                <a:latin typeface="Georgia" pitchFamily="18" charset="0"/>
              </a:rPr>
              <a:t> и с радостью повторяет пройденное, рассматривая яркую книгу. </a:t>
            </a:r>
            <a:endParaRPr lang="ru-RU" sz="1400" dirty="0" smtClean="0">
              <a:latin typeface="Georgia" pitchFamily="18" charset="0"/>
            </a:endParaRPr>
          </a:p>
          <a:p>
            <a:pPr>
              <a:buFontTx/>
              <a:buChar char="-"/>
            </a:pPr>
            <a:endParaRPr lang="ru-RU" sz="1400" dirty="0" smtClean="0">
              <a:latin typeface="Georgia" pitchFamily="18" charset="0"/>
            </a:endParaRPr>
          </a:p>
          <a:p>
            <a:r>
              <a:rPr lang="ru-RU" sz="1400" b="1" dirty="0" smtClean="0">
                <a:latin typeface="Georgia" pitchFamily="18" charset="0"/>
              </a:rPr>
              <a:t>Материально </a:t>
            </a:r>
            <a:r>
              <a:rPr lang="ru-RU" sz="1400" b="1" dirty="0" smtClean="0">
                <a:latin typeface="Georgia" pitchFamily="18" charset="0"/>
              </a:rPr>
              <a:t>– техническое обеспечение: </a:t>
            </a:r>
            <a:r>
              <a:rPr lang="ru-RU" sz="1400" dirty="0" smtClean="0">
                <a:latin typeface="Georgia" pitchFamily="18" charset="0"/>
              </a:rPr>
              <a:t>для создания </a:t>
            </a:r>
            <a:r>
              <a:rPr lang="ru-RU" sz="1400" dirty="0" err="1" smtClean="0">
                <a:latin typeface="Georgia" pitchFamily="18" charset="0"/>
              </a:rPr>
              <a:t>лэпбука</a:t>
            </a:r>
            <a:r>
              <a:rPr lang="ru-RU" sz="1400" dirty="0" smtClean="0">
                <a:latin typeface="Georgia" pitchFamily="18" charset="0"/>
              </a:rPr>
              <a:t> мне понадобился компьютер, цветной принтер, </a:t>
            </a:r>
            <a:r>
              <a:rPr lang="ru-RU" sz="1400" dirty="0" smtClean="0">
                <a:latin typeface="Georgia" pitchFamily="18" charset="0"/>
              </a:rPr>
              <a:t>интернет </a:t>
            </a:r>
            <a:r>
              <a:rPr lang="ru-RU" sz="1400" dirty="0" smtClean="0">
                <a:latin typeface="Georgia" pitchFamily="18" charset="0"/>
              </a:rPr>
              <a:t>ресурсы. Для изготовления и сборки кармашков, конвертиков, мини – книжек я использовала цветной картон, </a:t>
            </a:r>
            <a:r>
              <a:rPr lang="ru-RU" sz="1400" dirty="0" smtClean="0">
                <a:latin typeface="Georgia" pitchFamily="18" charset="0"/>
              </a:rPr>
              <a:t> цветную бумагу, скотч</a:t>
            </a:r>
            <a:r>
              <a:rPr lang="ru-RU" sz="1400" dirty="0" smtClean="0">
                <a:latin typeface="Georgia" pitchFamily="18" charset="0"/>
              </a:rPr>
              <a:t>, различные виды клея.  </a:t>
            </a:r>
            <a:endParaRPr lang="ru-RU" sz="1400" dirty="0" smtClean="0">
              <a:latin typeface="Georgia" pitchFamily="18" charset="0"/>
            </a:endParaRPr>
          </a:p>
          <a:p>
            <a:endParaRPr lang="ru-RU" sz="1400" dirty="0" smtClean="0">
              <a:latin typeface="Georgia" pitchFamily="18" charset="0"/>
            </a:endParaRPr>
          </a:p>
          <a:p>
            <a:r>
              <a:rPr lang="ru-RU" sz="1400" b="1" dirty="0" smtClean="0">
                <a:latin typeface="Georgia" pitchFamily="18" charset="0"/>
              </a:rPr>
              <a:t>Вывод</a:t>
            </a:r>
            <a:r>
              <a:rPr lang="ru-RU" sz="1400" b="1" dirty="0" smtClean="0">
                <a:latin typeface="Georgia" pitchFamily="18" charset="0"/>
              </a:rPr>
              <a:t>:</a:t>
            </a:r>
            <a:r>
              <a:rPr lang="ru-RU" sz="1400" dirty="0" smtClean="0">
                <a:latin typeface="Georgia" pitchFamily="18" charset="0"/>
              </a:rPr>
              <a:t> </a:t>
            </a:r>
            <a:endParaRPr lang="ru-RU" sz="1400" dirty="0" smtClean="0">
              <a:latin typeface="Georgia" pitchFamily="18" charset="0"/>
            </a:endParaRPr>
          </a:p>
          <a:p>
            <a:r>
              <a:rPr lang="ru-RU" sz="1400" dirty="0" smtClean="0">
                <a:latin typeface="Georgia" pitchFamily="18" charset="0"/>
              </a:rPr>
              <a:t>Можно </a:t>
            </a:r>
            <a:r>
              <a:rPr lang="ru-RU" sz="1400" dirty="0" smtClean="0">
                <a:latin typeface="Georgia" pitchFamily="18" charset="0"/>
              </a:rPr>
              <a:t>сказать что ЛЭПБУК – это собирательный образ раздаточного материала, который направлен на развитие у воспитанников творческого потенциала, детской инициативы, которая учит мыслить и действовать в рамках заданной темы, расширяя не только кругозор, но и формируя навыки и умения, необходимые для преодоления трудностей и решения поставленной проблемы.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126</Words>
  <Application>Microsoft Office PowerPoint</Application>
  <PresentationFormat>Экран (4:3)</PresentationFormat>
  <Paragraphs>83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ЛЭПБУК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</dc:title>
  <dc:creator>uzer</dc:creator>
  <cp:lastModifiedBy>uzer</cp:lastModifiedBy>
  <cp:revision>8</cp:revision>
  <dcterms:created xsi:type="dcterms:W3CDTF">2024-02-21T06:32:29Z</dcterms:created>
  <dcterms:modified xsi:type="dcterms:W3CDTF">2024-02-21T09:31:56Z</dcterms:modified>
</cp:coreProperties>
</file>