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4"/>
  </p:notesMasterIdLst>
  <p:sldIdLst>
    <p:sldId id="256" r:id="rId2"/>
    <p:sldId id="332" r:id="rId3"/>
    <p:sldId id="288" r:id="rId4"/>
    <p:sldId id="287" r:id="rId5"/>
    <p:sldId id="311" r:id="rId6"/>
    <p:sldId id="291" r:id="rId7"/>
    <p:sldId id="289" r:id="rId8"/>
    <p:sldId id="312" r:id="rId9"/>
    <p:sldId id="292" r:id="rId10"/>
    <p:sldId id="293" r:id="rId11"/>
    <p:sldId id="334" r:id="rId12"/>
    <p:sldId id="31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31" r:id="rId21"/>
    <p:sldId id="314" r:id="rId22"/>
    <p:sldId id="315" r:id="rId23"/>
    <p:sldId id="316" r:id="rId24"/>
    <p:sldId id="318" r:id="rId25"/>
    <p:sldId id="319" r:id="rId26"/>
    <p:sldId id="320" r:id="rId27"/>
    <p:sldId id="321" r:id="rId28"/>
    <p:sldId id="317" r:id="rId29"/>
    <p:sldId id="322" r:id="rId30"/>
    <p:sldId id="323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02" r:id="rId39"/>
    <p:sldId id="303" r:id="rId40"/>
    <p:sldId id="304" r:id="rId41"/>
    <p:sldId id="305" r:id="rId42"/>
    <p:sldId id="306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3265A1-56D4-46A4-8ED2-D1DF32CB67D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482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3482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2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3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483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483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3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2701092-8692-4396-8E0F-8EF95AB6446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48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AC64B-CC4B-431F-B538-B4F596660C5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6B4DAA-22F6-4404-BD14-1AF36BC70F0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6A6FFA-F616-4160-85CD-2ADC61EBA83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670F92-4855-476F-8954-9F0994EF403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94E4E5-5F52-4693-869A-77E7C3D4AE7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AB51AF-E90D-4996-A826-9A26D692170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FBF6CD-A029-44F2-BF71-B7EE1C2AF2B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15D6FD-16DF-407B-9402-B085DFCC328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A7D490-DC32-4629-ACCE-CD938AC10D3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ACA5A7-0B34-44F3-8E9F-10B16336F45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5325A0FA-2FAB-4745-827B-02FCDB4FD76E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338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2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slide" Target="slide14.xml"/><Relationship Id="rId7" Type="http://schemas.openxmlformats.org/officeDocument/2006/relationships/slide" Target="slide18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1.xml"/><Relationship Id="rId5" Type="http://schemas.openxmlformats.org/officeDocument/2006/relationships/slide" Target="slide1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1.xml"/><Relationship Id="rId5" Type="http://schemas.openxmlformats.org/officeDocument/2006/relationships/slide" Target="slide1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1.xml"/><Relationship Id="rId5" Type="http://schemas.openxmlformats.org/officeDocument/2006/relationships/slide" Target="slide1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1.xml"/><Relationship Id="rId5" Type="http://schemas.openxmlformats.org/officeDocument/2006/relationships/slide" Target="slide1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1.xml"/><Relationship Id="rId5" Type="http://schemas.openxmlformats.org/officeDocument/2006/relationships/slide" Target="slide1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1.xml"/><Relationship Id="rId5" Type="http://schemas.openxmlformats.org/officeDocument/2006/relationships/slide" Target="slide1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13" Type="http://schemas.openxmlformats.org/officeDocument/2006/relationships/slide" Target="slide26.xml"/><Relationship Id="rId18" Type="http://schemas.openxmlformats.org/officeDocument/2006/relationships/slide" Target="slide12.xml"/><Relationship Id="rId3" Type="http://schemas.openxmlformats.org/officeDocument/2006/relationships/slide" Target="slide32.xml"/><Relationship Id="rId7" Type="http://schemas.openxmlformats.org/officeDocument/2006/relationships/slide" Target="slide35.xml"/><Relationship Id="rId12" Type="http://schemas.openxmlformats.org/officeDocument/2006/relationships/slide" Target="slide25.xml"/><Relationship Id="rId17" Type="http://schemas.openxmlformats.org/officeDocument/2006/relationships/slide" Target="slide30.xml"/><Relationship Id="rId2" Type="http://schemas.openxmlformats.org/officeDocument/2006/relationships/slide" Target="slide31.xml"/><Relationship Id="rId16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1.xml"/><Relationship Id="rId11" Type="http://schemas.openxmlformats.org/officeDocument/2006/relationships/slide" Target="slide24.xml"/><Relationship Id="rId5" Type="http://schemas.openxmlformats.org/officeDocument/2006/relationships/slide" Target="slide34.xml"/><Relationship Id="rId15" Type="http://schemas.openxmlformats.org/officeDocument/2006/relationships/slide" Target="slide28.xml"/><Relationship Id="rId10" Type="http://schemas.openxmlformats.org/officeDocument/2006/relationships/slide" Target="slide23.xml"/><Relationship Id="rId4" Type="http://schemas.openxmlformats.org/officeDocument/2006/relationships/slide" Target="slide33.xml"/><Relationship Id="rId9" Type="http://schemas.openxmlformats.org/officeDocument/2006/relationships/slide" Target="slide22.xml"/><Relationship Id="rId14" Type="http://schemas.openxmlformats.org/officeDocument/2006/relationships/slide" Target="slide2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osadvokat.org/zakon-o-licenzirovanii-otdelnyx-vidov-deyatelnosti/" TargetMode="External"/><Relationship Id="rId2" Type="http://schemas.openxmlformats.org/officeDocument/2006/relationships/hyperlink" Target="http://mosadvokat.org/?p=104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11413" y="1939925"/>
            <a:ext cx="6580187" cy="2209800"/>
          </a:xfrm>
        </p:spPr>
        <p:txBody>
          <a:bodyPr/>
          <a:lstStyle/>
          <a:p>
            <a:r>
              <a:rPr lang="ru-RU" sz="4600"/>
              <a:t>Предпринимательская деятельность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575" y="4267200"/>
            <a:ext cx="5788025" cy="1752600"/>
          </a:xfrm>
          <a:noFill/>
        </p:spPr>
        <p:txBody>
          <a:bodyPr/>
          <a:lstStyle/>
          <a:p>
            <a:pPr marL="571500" indent="-571500">
              <a:lnSpc>
                <a:spcPct val="80000"/>
              </a:lnSpc>
            </a:pPr>
            <a:endParaRPr lang="ru-RU" sz="1900" dirty="0"/>
          </a:p>
        </p:txBody>
      </p:sp>
      <p:pic>
        <p:nvPicPr>
          <p:cNvPr id="2053" name="Picture 5" descr="Субъекты предпринимательской деятельности в России и их виды :: SYL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437063"/>
            <a:ext cx="2808288" cy="1870075"/>
          </a:xfrm>
          <a:prstGeom prst="rect">
            <a:avLst/>
          </a:prstGeom>
          <a:noFill/>
        </p:spPr>
      </p:pic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554513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B2B2B2">
                    <a:alpha val="17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Mistral"/>
              </a:rPr>
              <a:t>Обществознание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1728787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Mistral"/>
              </a:rPr>
              <a:t>8 класс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732588" y="1773238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Arial" charset="0"/>
              </a:rPr>
              <a:t> </a:t>
            </a:r>
            <a:endParaRPr lang="ru-RU" b="1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57" name="Picture 8" descr="PELICAN-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052513"/>
            <a:ext cx="1655762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Организационно-правовые формы предпринимательства</a:t>
            </a:r>
          </a:p>
        </p:txBody>
      </p:sp>
      <p:grpSp>
        <p:nvGrpSpPr>
          <p:cNvPr id="44043" name="Group 11"/>
          <p:cNvGrpSpPr>
            <a:grpSpLocks/>
          </p:cNvGrpSpPr>
          <p:nvPr/>
        </p:nvGrpSpPr>
        <p:grpSpPr bwMode="auto">
          <a:xfrm>
            <a:off x="250825" y="1989138"/>
            <a:ext cx="2952750" cy="3032125"/>
            <a:chOff x="158" y="1253"/>
            <a:chExt cx="1860" cy="1910"/>
          </a:xfrm>
        </p:grpSpPr>
        <p:pic>
          <p:nvPicPr>
            <p:cNvPr id="44039" name="Picture 7" descr="Career Skills Best HD Wallpap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1253"/>
              <a:ext cx="1315" cy="1315"/>
            </a:xfrm>
            <a:prstGeom prst="rect">
              <a:avLst/>
            </a:prstGeom>
            <a:noFill/>
          </p:spPr>
        </p:pic>
        <p:sp>
          <p:nvSpPr>
            <p:cNvPr id="44040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58" y="2659"/>
              <a:ext cx="1860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Индивидуальный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предприниматель</a:t>
              </a:r>
            </a:p>
          </p:txBody>
        </p:sp>
      </p:grpSp>
      <p:grpSp>
        <p:nvGrpSpPr>
          <p:cNvPr id="44044" name="Group 12"/>
          <p:cNvGrpSpPr>
            <a:grpSpLocks/>
          </p:cNvGrpSpPr>
          <p:nvPr/>
        </p:nvGrpSpPr>
        <p:grpSpPr bwMode="auto">
          <a:xfrm>
            <a:off x="3419475" y="3429000"/>
            <a:ext cx="2592388" cy="3208338"/>
            <a:chOff x="2154" y="2160"/>
            <a:chExt cx="1633" cy="2021"/>
          </a:xfrm>
        </p:grpSpPr>
        <p:pic>
          <p:nvPicPr>
            <p:cNvPr id="44038" name="Picture 6" descr="Business Growth for Continued succes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" y="2160"/>
              <a:ext cx="1633" cy="1633"/>
            </a:xfrm>
            <a:prstGeom prst="rect">
              <a:avLst/>
            </a:prstGeom>
            <a:noFill/>
          </p:spPr>
        </p:pic>
        <p:sp>
          <p:nvSpPr>
            <p:cNvPr id="44041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200" y="3929"/>
              <a:ext cx="1518" cy="2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Товарищество</a:t>
              </a:r>
            </a:p>
          </p:txBody>
        </p:sp>
      </p:grpSp>
      <p:grpSp>
        <p:nvGrpSpPr>
          <p:cNvPr id="44045" name="Group 13"/>
          <p:cNvGrpSpPr>
            <a:grpSpLocks/>
          </p:cNvGrpSpPr>
          <p:nvPr/>
        </p:nvGrpSpPr>
        <p:grpSpPr bwMode="auto">
          <a:xfrm>
            <a:off x="5940425" y="2060575"/>
            <a:ext cx="2879725" cy="2960688"/>
            <a:chOff x="3742" y="1298"/>
            <a:chExt cx="1814" cy="1865"/>
          </a:xfrm>
        </p:grpSpPr>
        <p:pic>
          <p:nvPicPr>
            <p:cNvPr id="44037" name="Picture 5" descr="Корпоративный сайт отеля Заработок в интернете &quot; ёСМИ - Народный рейтинг новостей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42" y="1298"/>
              <a:ext cx="1814" cy="1361"/>
            </a:xfrm>
            <a:prstGeom prst="rect">
              <a:avLst/>
            </a:prstGeom>
            <a:noFill/>
          </p:spPr>
        </p:pic>
        <p:sp>
          <p:nvSpPr>
            <p:cNvPr id="44042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4014" y="2659"/>
              <a:ext cx="1356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Акционерное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общество</a:t>
              </a:r>
            </a:p>
          </p:txBody>
        </p:sp>
      </p:grpSp>
      <p:sp>
        <p:nvSpPr>
          <p:cNvPr id="44046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223963" y="260350"/>
            <a:ext cx="7920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FF3300"/>
                </a:solidFill>
                <a:latin typeface="Georgia" pitchFamily="18" charset="0"/>
              </a:rPr>
              <a:t>Формы предпринимательской деятельности</a:t>
            </a:r>
          </a:p>
        </p:txBody>
      </p:sp>
      <p:graphicFrame>
        <p:nvGraphicFramePr>
          <p:cNvPr id="7236" name="Group 68"/>
          <p:cNvGraphicFramePr>
            <a:graphicFrameLocks noGrp="1"/>
          </p:cNvGraphicFramePr>
          <p:nvPr/>
        </p:nvGraphicFramePr>
        <p:xfrm>
          <a:off x="250825" y="1484313"/>
          <a:ext cx="8569325" cy="4754563"/>
        </p:xfrm>
        <a:graphic>
          <a:graphicData uri="http://schemas.openxmlformats.org/drawingml/2006/table">
            <a:tbl>
              <a:tblPr/>
              <a:tblGrid>
                <a:gridCol w="2303463"/>
                <a:gridCol w="2233612"/>
                <a:gridCol w="4032250"/>
              </a:tblGrid>
              <a:tr h="823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Форма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Количество человек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Ответственность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Индивидуальное (частное) предприятие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1 человек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Несет неограниченную имущественную ответственность за ведение дела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Товарищество (партнерство)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2 и более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Несут личную имущественную ответственность, принимают совместные решения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0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Акционерное общество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Совокупность лиц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Право на собственность разделена на части по акциям. Ответственность несут в соответствии с долей акций.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93" name="Picture 69" descr="Картинка 1 из 15778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45" t="14513" r="11334" b="13536"/>
          <a:stretch>
            <a:fillRect/>
          </a:stretch>
        </p:blipFill>
        <p:spPr bwMode="auto">
          <a:xfrm>
            <a:off x="0" y="188913"/>
            <a:ext cx="201612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Критерии сравнения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>
                <a:hlinkClick r:id="rId2" action="ppaction://hlinksldjump"/>
              </a:rPr>
              <a:t>Вложение средств и ответственность</a:t>
            </a:r>
            <a:endParaRPr lang="ru-RU"/>
          </a:p>
          <a:p>
            <a:pPr>
              <a:lnSpc>
                <a:spcPct val="90000"/>
              </a:lnSpc>
            </a:pPr>
            <a:r>
              <a:rPr lang="ru-RU">
                <a:hlinkClick r:id="rId3" action="ppaction://hlinksldjump"/>
              </a:rPr>
              <a:t>Объем стартового капитала</a:t>
            </a:r>
            <a:endParaRPr lang="ru-RU"/>
          </a:p>
          <a:p>
            <a:pPr>
              <a:lnSpc>
                <a:spcPct val="90000"/>
              </a:lnSpc>
            </a:pPr>
            <a:r>
              <a:rPr lang="ru-RU">
                <a:hlinkClick r:id="rId4" action="ppaction://hlinksldjump"/>
              </a:rPr>
              <a:t>Право управления</a:t>
            </a:r>
            <a:endParaRPr lang="ru-RU"/>
          </a:p>
          <a:p>
            <a:pPr>
              <a:lnSpc>
                <a:spcPct val="90000"/>
              </a:lnSpc>
            </a:pPr>
            <a:r>
              <a:rPr lang="ru-RU">
                <a:hlinkClick r:id="rId5" action="ppaction://hlinksldjump"/>
              </a:rPr>
              <a:t>Распределение прибыли</a:t>
            </a:r>
            <a:endParaRPr lang="ru-RU"/>
          </a:p>
          <a:p>
            <a:pPr>
              <a:lnSpc>
                <a:spcPct val="90000"/>
              </a:lnSpc>
            </a:pPr>
            <a:r>
              <a:rPr lang="ru-RU">
                <a:hlinkClick r:id="rId6" action="ppaction://hlinksldjump"/>
              </a:rPr>
              <a:t>Условия и средства производства</a:t>
            </a:r>
            <a:endParaRPr lang="ru-RU"/>
          </a:p>
          <a:p>
            <a:pPr>
              <a:lnSpc>
                <a:spcPct val="90000"/>
              </a:lnSpc>
            </a:pPr>
            <a:r>
              <a:rPr lang="ru-RU">
                <a:hlinkClick r:id="rId7" action="ppaction://hlinksldjump"/>
              </a:rPr>
              <a:t>Трудовые ресурсы</a:t>
            </a:r>
            <a:endParaRPr lang="ru-RU"/>
          </a:p>
          <a:p>
            <a:pPr>
              <a:lnSpc>
                <a:spcPct val="90000"/>
              </a:lnSpc>
            </a:pPr>
            <a:r>
              <a:rPr lang="ru-RU">
                <a:hlinkClick r:id="" action="ppaction://noaction"/>
              </a:rPr>
              <a:t>Затратность</a:t>
            </a:r>
            <a:endParaRPr lang="ru-RU"/>
          </a:p>
        </p:txBody>
      </p:sp>
      <p:sp>
        <p:nvSpPr>
          <p:cNvPr id="75781" name="AutoShape 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Критерии: </a:t>
            </a:r>
            <a:br>
              <a:rPr lang="ru-RU" sz="3200"/>
            </a:br>
            <a:r>
              <a:rPr lang="ru-RU" sz="3200"/>
              <a:t>1 Вложение средств и ответственность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933825"/>
            <a:ext cx="2674937" cy="2527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предприниматель сам вкладывает свои или заемные средства и полностью  отвечает всей своей собственностью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348038" y="3789363"/>
            <a:ext cx="29527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члены товарищества вкладывают любое количество средств (по договору) и несут ответственность в размере этих средств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6300788" y="3573463"/>
            <a:ext cx="26654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покупают акции (риски) акционеры не несут ответственность, могут потерять капитал в размере стоимости акций</a:t>
            </a:r>
          </a:p>
        </p:txBody>
      </p:sp>
      <p:grpSp>
        <p:nvGrpSpPr>
          <p:cNvPr id="46086" name="Group 6"/>
          <p:cNvGrpSpPr>
            <a:grpSpLocks/>
          </p:cNvGrpSpPr>
          <p:nvPr/>
        </p:nvGrpSpPr>
        <p:grpSpPr bwMode="auto">
          <a:xfrm>
            <a:off x="827088" y="1916113"/>
            <a:ext cx="1512887" cy="1808162"/>
            <a:chOff x="158" y="1253"/>
            <a:chExt cx="1860" cy="1910"/>
          </a:xfrm>
        </p:grpSpPr>
        <p:pic>
          <p:nvPicPr>
            <p:cNvPr id="46087" name="Picture 7" descr="Career Skills Best HD Wallpap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1253"/>
              <a:ext cx="1315" cy="1315"/>
            </a:xfrm>
            <a:prstGeom prst="rect">
              <a:avLst/>
            </a:prstGeom>
            <a:noFill/>
          </p:spPr>
        </p:pic>
        <p:sp>
          <p:nvSpPr>
            <p:cNvPr id="46088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58" y="2659"/>
              <a:ext cx="1860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Индивидуальный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предприниматель</a:t>
              </a:r>
            </a:p>
          </p:txBody>
        </p:sp>
      </p:grpSp>
      <p:grpSp>
        <p:nvGrpSpPr>
          <p:cNvPr id="46089" name="Group 9"/>
          <p:cNvGrpSpPr>
            <a:grpSpLocks/>
          </p:cNvGrpSpPr>
          <p:nvPr/>
        </p:nvGrpSpPr>
        <p:grpSpPr bwMode="auto">
          <a:xfrm>
            <a:off x="3851275" y="1700213"/>
            <a:ext cx="1584325" cy="2055812"/>
            <a:chOff x="2154" y="2160"/>
            <a:chExt cx="1633" cy="2021"/>
          </a:xfrm>
        </p:grpSpPr>
        <p:pic>
          <p:nvPicPr>
            <p:cNvPr id="46090" name="Picture 10" descr="Business Growth for Continued succes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" y="2160"/>
              <a:ext cx="1633" cy="1633"/>
            </a:xfrm>
            <a:prstGeom prst="rect">
              <a:avLst/>
            </a:prstGeom>
            <a:noFill/>
          </p:spPr>
        </p:pic>
        <p:sp>
          <p:nvSpPr>
            <p:cNvPr id="4609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200" y="3929"/>
              <a:ext cx="1518" cy="2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Товарищество</a:t>
              </a:r>
            </a:p>
          </p:txBody>
        </p:sp>
      </p:grpSp>
      <p:grpSp>
        <p:nvGrpSpPr>
          <p:cNvPr id="46095" name="Group 15"/>
          <p:cNvGrpSpPr>
            <a:grpSpLocks/>
          </p:cNvGrpSpPr>
          <p:nvPr/>
        </p:nvGrpSpPr>
        <p:grpSpPr bwMode="auto">
          <a:xfrm>
            <a:off x="6659563" y="1844675"/>
            <a:ext cx="1944687" cy="1800225"/>
            <a:chOff x="3742" y="1298"/>
            <a:chExt cx="1814" cy="1865"/>
          </a:xfrm>
        </p:grpSpPr>
        <p:pic>
          <p:nvPicPr>
            <p:cNvPr id="46096" name="Picture 16" descr="Корпоративный сайт отеля Заработок в интернете &quot; ёСМИ - Народный рейтинг новостей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2" y="1298"/>
              <a:ext cx="1814" cy="1361"/>
            </a:xfrm>
            <a:prstGeom prst="rect">
              <a:avLst/>
            </a:prstGeom>
            <a:noFill/>
          </p:spPr>
        </p:pic>
        <p:sp>
          <p:nvSpPr>
            <p:cNvPr id="46097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4014" y="2659"/>
              <a:ext cx="1356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Акционерное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общество</a:t>
              </a:r>
            </a:p>
          </p:txBody>
        </p:sp>
      </p:grpSp>
      <p:sp>
        <p:nvSpPr>
          <p:cNvPr id="46107" name="AutoShape 2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188913"/>
            <a:ext cx="1692275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108" name="AutoShape 2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Критерии:</a:t>
            </a:r>
            <a:br>
              <a:rPr lang="ru-RU" sz="4000"/>
            </a:br>
            <a:r>
              <a:rPr lang="ru-RU" sz="4000"/>
              <a:t>2. Объем стартового капитала</a:t>
            </a:r>
          </a:p>
        </p:txBody>
      </p:sp>
      <p:grpSp>
        <p:nvGrpSpPr>
          <p:cNvPr id="47109" name="Group 5"/>
          <p:cNvGrpSpPr>
            <a:grpSpLocks/>
          </p:cNvGrpSpPr>
          <p:nvPr/>
        </p:nvGrpSpPr>
        <p:grpSpPr bwMode="auto">
          <a:xfrm>
            <a:off x="827088" y="1916113"/>
            <a:ext cx="1512887" cy="1808162"/>
            <a:chOff x="158" y="1253"/>
            <a:chExt cx="1860" cy="1910"/>
          </a:xfrm>
        </p:grpSpPr>
        <p:pic>
          <p:nvPicPr>
            <p:cNvPr id="47110" name="Picture 6" descr="Career Skills Best HD Wallpap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1253"/>
              <a:ext cx="1315" cy="1315"/>
            </a:xfrm>
            <a:prstGeom prst="rect">
              <a:avLst/>
            </a:prstGeom>
            <a:noFill/>
          </p:spPr>
        </p:pic>
        <p:sp>
          <p:nvSpPr>
            <p:cNvPr id="4711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58" y="2659"/>
              <a:ext cx="1860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Индивидуальный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предприниматель</a:t>
              </a:r>
            </a:p>
          </p:txBody>
        </p:sp>
      </p:grpSp>
      <p:grpSp>
        <p:nvGrpSpPr>
          <p:cNvPr id="47112" name="Group 8"/>
          <p:cNvGrpSpPr>
            <a:grpSpLocks/>
          </p:cNvGrpSpPr>
          <p:nvPr/>
        </p:nvGrpSpPr>
        <p:grpSpPr bwMode="auto">
          <a:xfrm>
            <a:off x="3851275" y="1700213"/>
            <a:ext cx="1584325" cy="2055812"/>
            <a:chOff x="2154" y="2160"/>
            <a:chExt cx="1633" cy="2021"/>
          </a:xfrm>
        </p:grpSpPr>
        <p:pic>
          <p:nvPicPr>
            <p:cNvPr id="47113" name="Picture 9" descr="Business Growth for Continued succes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" y="2160"/>
              <a:ext cx="1633" cy="1633"/>
            </a:xfrm>
            <a:prstGeom prst="rect">
              <a:avLst/>
            </a:prstGeom>
            <a:noFill/>
          </p:spPr>
        </p:pic>
        <p:sp>
          <p:nvSpPr>
            <p:cNvPr id="4711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00" y="3929"/>
              <a:ext cx="1518" cy="2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Товарищество</a:t>
              </a:r>
            </a:p>
          </p:txBody>
        </p:sp>
      </p:grpSp>
      <p:grpSp>
        <p:nvGrpSpPr>
          <p:cNvPr id="47115" name="Group 11"/>
          <p:cNvGrpSpPr>
            <a:grpSpLocks/>
          </p:cNvGrpSpPr>
          <p:nvPr/>
        </p:nvGrpSpPr>
        <p:grpSpPr bwMode="auto">
          <a:xfrm>
            <a:off x="6659563" y="1844675"/>
            <a:ext cx="1944687" cy="1800225"/>
            <a:chOff x="3742" y="1298"/>
            <a:chExt cx="1814" cy="1865"/>
          </a:xfrm>
        </p:grpSpPr>
        <p:pic>
          <p:nvPicPr>
            <p:cNvPr id="47116" name="Picture 12" descr="Корпоративный сайт отеля Заработок в интернете &quot; ёСМИ - Народный рейтинг новостей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2" y="1298"/>
              <a:ext cx="1814" cy="1361"/>
            </a:xfrm>
            <a:prstGeom prst="rect">
              <a:avLst/>
            </a:prstGeom>
            <a:noFill/>
          </p:spPr>
        </p:pic>
        <p:sp>
          <p:nvSpPr>
            <p:cNvPr id="4711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014" y="2659"/>
              <a:ext cx="1356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Акционерное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общество</a:t>
              </a:r>
            </a:p>
          </p:txBody>
        </p:sp>
      </p:grp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395288" y="3933825"/>
            <a:ext cx="26749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минимальный (сколько предприниматель может вложить)</a:t>
            </a:r>
          </a:p>
        </p:txBody>
      </p:sp>
      <p:sp>
        <p:nvSpPr>
          <p:cNvPr id="47119" name="Rectangle 15"/>
          <p:cNvSpPr>
            <a:spLocks noChangeArrowheads="1"/>
          </p:cNvSpPr>
          <p:nvPr/>
        </p:nvSpPr>
        <p:spPr bwMode="auto">
          <a:xfrm>
            <a:off x="3276600" y="4005263"/>
            <a:ext cx="2674938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средний (зависит от вложенных средств)</a:t>
            </a:r>
          </a:p>
        </p:txBody>
      </p:sp>
      <p:sp>
        <p:nvSpPr>
          <p:cNvPr id="47120" name="Rectangle 16"/>
          <p:cNvSpPr>
            <a:spLocks noChangeArrowheads="1"/>
          </p:cNvSpPr>
          <p:nvPr/>
        </p:nvSpPr>
        <p:spPr bwMode="auto">
          <a:xfrm>
            <a:off x="6227763" y="3933825"/>
            <a:ext cx="26749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максимальный (зависит от количества и стоимости акций)</a:t>
            </a:r>
          </a:p>
        </p:txBody>
      </p:sp>
      <p:sp>
        <p:nvSpPr>
          <p:cNvPr id="47121" name="AutoShape 1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188913"/>
            <a:ext cx="1692275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2" name="AutoShape 1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8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Критерии: </a:t>
            </a:r>
            <a:br>
              <a:rPr lang="ru-RU" sz="4000"/>
            </a:br>
            <a:r>
              <a:rPr lang="ru-RU" sz="4000"/>
              <a:t>3. Право управления</a:t>
            </a:r>
          </a:p>
        </p:txBody>
      </p:sp>
      <p:grpSp>
        <p:nvGrpSpPr>
          <p:cNvPr id="49156" name="Group 4"/>
          <p:cNvGrpSpPr>
            <a:grpSpLocks/>
          </p:cNvGrpSpPr>
          <p:nvPr/>
        </p:nvGrpSpPr>
        <p:grpSpPr bwMode="auto">
          <a:xfrm>
            <a:off x="1042988" y="2132013"/>
            <a:ext cx="1512887" cy="1808162"/>
            <a:chOff x="158" y="1253"/>
            <a:chExt cx="1860" cy="1910"/>
          </a:xfrm>
        </p:grpSpPr>
        <p:pic>
          <p:nvPicPr>
            <p:cNvPr id="49157" name="Picture 5" descr="Career Skills Best HD Wallpap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1253"/>
              <a:ext cx="1315" cy="1315"/>
            </a:xfrm>
            <a:prstGeom prst="rect">
              <a:avLst/>
            </a:prstGeom>
            <a:noFill/>
          </p:spPr>
        </p:pic>
        <p:sp>
          <p:nvSpPr>
            <p:cNvPr id="49158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58" y="2659"/>
              <a:ext cx="1860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Индивидуальный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предприниматель</a:t>
              </a:r>
            </a:p>
          </p:txBody>
        </p:sp>
      </p:grpSp>
      <p:grpSp>
        <p:nvGrpSpPr>
          <p:cNvPr id="49159" name="Group 7"/>
          <p:cNvGrpSpPr>
            <a:grpSpLocks/>
          </p:cNvGrpSpPr>
          <p:nvPr/>
        </p:nvGrpSpPr>
        <p:grpSpPr bwMode="auto">
          <a:xfrm>
            <a:off x="4067175" y="1916113"/>
            <a:ext cx="1584325" cy="2055812"/>
            <a:chOff x="2154" y="2160"/>
            <a:chExt cx="1633" cy="2021"/>
          </a:xfrm>
        </p:grpSpPr>
        <p:pic>
          <p:nvPicPr>
            <p:cNvPr id="49160" name="Picture 8" descr="Business Growth for Continued succes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" y="2160"/>
              <a:ext cx="1633" cy="1633"/>
            </a:xfrm>
            <a:prstGeom prst="rect">
              <a:avLst/>
            </a:prstGeom>
            <a:noFill/>
          </p:spPr>
        </p:pic>
        <p:sp>
          <p:nvSpPr>
            <p:cNvPr id="49161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200" y="3929"/>
              <a:ext cx="1518" cy="2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Товарищество</a:t>
              </a:r>
            </a:p>
          </p:txBody>
        </p:sp>
      </p:grpSp>
      <p:grpSp>
        <p:nvGrpSpPr>
          <p:cNvPr id="49162" name="Group 10"/>
          <p:cNvGrpSpPr>
            <a:grpSpLocks/>
          </p:cNvGrpSpPr>
          <p:nvPr/>
        </p:nvGrpSpPr>
        <p:grpSpPr bwMode="auto">
          <a:xfrm>
            <a:off x="6875463" y="2060575"/>
            <a:ext cx="1944687" cy="1800225"/>
            <a:chOff x="3742" y="1298"/>
            <a:chExt cx="1814" cy="1865"/>
          </a:xfrm>
        </p:grpSpPr>
        <p:pic>
          <p:nvPicPr>
            <p:cNvPr id="49163" name="Picture 11" descr="Корпоративный сайт отеля Заработок в интернете &quot; ёСМИ - Народный рейтинг новостей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2" y="1298"/>
              <a:ext cx="1814" cy="1361"/>
            </a:xfrm>
            <a:prstGeom prst="rect">
              <a:avLst/>
            </a:prstGeom>
            <a:noFill/>
          </p:spPr>
        </p:pic>
        <p:sp>
          <p:nvSpPr>
            <p:cNvPr id="4916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014" y="2659"/>
              <a:ext cx="1356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Акционерное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общество</a:t>
              </a:r>
            </a:p>
          </p:txBody>
        </p:sp>
      </p:grp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611188" y="4149725"/>
            <a:ext cx="26749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единоличное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ru-RU"/>
              <a:t>+ сам решает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ru-RU"/>
              <a:t>-  предвзятость,    знания</a:t>
            </a:r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3492500" y="4221163"/>
            <a:ext cx="2879725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Выбор: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ru-RU"/>
              <a:t>самостоятельное управление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ru-RU"/>
              <a:t>контроль (привлеченный специалист управляет)</a:t>
            </a:r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6300788" y="4149725"/>
            <a:ext cx="2817812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Только привлекаемый(ые) специалист(ы)</a:t>
            </a:r>
          </a:p>
        </p:txBody>
      </p:sp>
      <p:sp>
        <p:nvSpPr>
          <p:cNvPr id="49169" name="AutoShape 1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188913"/>
            <a:ext cx="1692275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0" name="AutoShape 1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Критерии:</a:t>
            </a:r>
            <a:br>
              <a:rPr lang="ru-RU" sz="4000"/>
            </a:br>
            <a:r>
              <a:rPr lang="ru-RU" sz="4000"/>
              <a:t>4. Распределение прибыли</a:t>
            </a:r>
          </a:p>
        </p:txBody>
      </p:sp>
      <p:grpSp>
        <p:nvGrpSpPr>
          <p:cNvPr id="51205" name="Group 5"/>
          <p:cNvGrpSpPr>
            <a:grpSpLocks/>
          </p:cNvGrpSpPr>
          <p:nvPr/>
        </p:nvGrpSpPr>
        <p:grpSpPr bwMode="auto">
          <a:xfrm>
            <a:off x="1042988" y="2132013"/>
            <a:ext cx="1512887" cy="1808162"/>
            <a:chOff x="158" y="1253"/>
            <a:chExt cx="1860" cy="1910"/>
          </a:xfrm>
        </p:grpSpPr>
        <p:pic>
          <p:nvPicPr>
            <p:cNvPr id="51206" name="Picture 6" descr="Career Skills Best HD Wallpap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1253"/>
              <a:ext cx="1315" cy="1315"/>
            </a:xfrm>
            <a:prstGeom prst="rect">
              <a:avLst/>
            </a:prstGeom>
            <a:noFill/>
          </p:spPr>
        </p:pic>
        <p:sp>
          <p:nvSpPr>
            <p:cNvPr id="51207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58" y="2659"/>
              <a:ext cx="1860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Индивидуальный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предприниматель</a:t>
              </a:r>
            </a:p>
          </p:txBody>
        </p:sp>
      </p:grpSp>
      <p:grpSp>
        <p:nvGrpSpPr>
          <p:cNvPr id="51208" name="Group 8"/>
          <p:cNvGrpSpPr>
            <a:grpSpLocks/>
          </p:cNvGrpSpPr>
          <p:nvPr/>
        </p:nvGrpSpPr>
        <p:grpSpPr bwMode="auto">
          <a:xfrm>
            <a:off x="4067175" y="1916113"/>
            <a:ext cx="1584325" cy="2055812"/>
            <a:chOff x="2154" y="2160"/>
            <a:chExt cx="1633" cy="2021"/>
          </a:xfrm>
        </p:grpSpPr>
        <p:pic>
          <p:nvPicPr>
            <p:cNvPr id="51209" name="Picture 9" descr="Business Growth for Continued succes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" y="2160"/>
              <a:ext cx="1633" cy="1633"/>
            </a:xfrm>
            <a:prstGeom prst="rect">
              <a:avLst/>
            </a:prstGeom>
            <a:noFill/>
          </p:spPr>
        </p:pic>
        <p:sp>
          <p:nvSpPr>
            <p:cNvPr id="5121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00" y="3929"/>
              <a:ext cx="1518" cy="2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Товарищество</a:t>
              </a:r>
            </a:p>
          </p:txBody>
        </p:sp>
      </p:grpSp>
      <p:grpSp>
        <p:nvGrpSpPr>
          <p:cNvPr id="51211" name="Group 11"/>
          <p:cNvGrpSpPr>
            <a:grpSpLocks/>
          </p:cNvGrpSpPr>
          <p:nvPr/>
        </p:nvGrpSpPr>
        <p:grpSpPr bwMode="auto">
          <a:xfrm>
            <a:off x="6875463" y="2060575"/>
            <a:ext cx="1944687" cy="1800225"/>
            <a:chOff x="3742" y="1298"/>
            <a:chExt cx="1814" cy="1865"/>
          </a:xfrm>
        </p:grpSpPr>
        <p:pic>
          <p:nvPicPr>
            <p:cNvPr id="51212" name="Picture 12" descr="Корпоративный сайт отеля Заработок в интернете &quot; ёСМИ - Народный рейтинг новостей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2" y="1298"/>
              <a:ext cx="1814" cy="1361"/>
            </a:xfrm>
            <a:prstGeom prst="rect">
              <a:avLst/>
            </a:prstGeom>
            <a:noFill/>
          </p:spPr>
        </p:pic>
        <p:sp>
          <p:nvSpPr>
            <p:cNvPr id="5121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014" y="2659"/>
              <a:ext cx="1356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Акционерное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общество</a:t>
              </a:r>
            </a:p>
          </p:txBody>
        </p:sp>
      </p:grp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611188" y="4149725"/>
            <a:ext cx="26749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вся прибыль достается предпринимателю</a:t>
            </a:r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3492500" y="4221163"/>
            <a:ext cx="2674938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в соответствии с договором</a:t>
            </a:r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6443663" y="4149725"/>
            <a:ext cx="26749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решение принимается на собрании акционеров: возможна выплата дивидендов по акциям</a:t>
            </a:r>
          </a:p>
        </p:txBody>
      </p:sp>
      <p:sp>
        <p:nvSpPr>
          <p:cNvPr id="51217" name="AutoShape 1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188913"/>
            <a:ext cx="1692275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18" name="AutoShape 1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Критерии:</a:t>
            </a:r>
            <a:br>
              <a:rPr lang="ru-RU" sz="3600"/>
            </a:br>
            <a:r>
              <a:rPr lang="ru-RU" sz="3600"/>
              <a:t>5. Условия и средства производства</a:t>
            </a:r>
          </a:p>
        </p:txBody>
      </p:sp>
      <p:grpSp>
        <p:nvGrpSpPr>
          <p:cNvPr id="53253" name="Group 5"/>
          <p:cNvGrpSpPr>
            <a:grpSpLocks/>
          </p:cNvGrpSpPr>
          <p:nvPr/>
        </p:nvGrpSpPr>
        <p:grpSpPr bwMode="auto">
          <a:xfrm>
            <a:off x="1042988" y="2132013"/>
            <a:ext cx="1512887" cy="1808162"/>
            <a:chOff x="158" y="1253"/>
            <a:chExt cx="1860" cy="1910"/>
          </a:xfrm>
        </p:grpSpPr>
        <p:pic>
          <p:nvPicPr>
            <p:cNvPr id="53254" name="Picture 6" descr="Career Skills Best HD Wallpap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1253"/>
              <a:ext cx="1315" cy="1315"/>
            </a:xfrm>
            <a:prstGeom prst="rect">
              <a:avLst/>
            </a:prstGeom>
            <a:noFill/>
          </p:spPr>
        </p:pic>
        <p:sp>
          <p:nvSpPr>
            <p:cNvPr id="5325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58" y="2659"/>
              <a:ext cx="1860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Индивидуальный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предприниматель</a:t>
              </a:r>
            </a:p>
          </p:txBody>
        </p:sp>
      </p:grpSp>
      <p:grpSp>
        <p:nvGrpSpPr>
          <p:cNvPr id="53256" name="Group 8"/>
          <p:cNvGrpSpPr>
            <a:grpSpLocks/>
          </p:cNvGrpSpPr>
          <p:nvPr/>
        </p:nvGrpSpPr>
        <p:grpSpPr bwMode="auto">
          <a:xfrm>
            <a:off x="4067175" y="1916113"/>
            <a:ext cx="1584325" cy="2055812"/>
            <a:chOff x="2154" y="2160"/>
            <a:chExt cx="1633" cy="2021"/>
          </a:xfrm>
        </p:grpSpPr>
        <p:pic>
          <p:nvPicPr>
            <p:cNvPr id="53257" name="Picture 9" descr="Business Growth for Continued succes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" y="2160"/>
              <a:ext cx="1633" cy="1633"/>
            </a:xfrm>
            <a:prstGeom prst="rect">
              <a:avLst/>
            </a:prstGeom>
            <a:noFill/>
          </p:spPr>
        </p:pic>
        <p:sp>
          <p:nvSpPr>
            <p:cNvPr id="53258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00" y="3929"/>
              <a:ext cx="1518" cy="2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Товарищество</a:t>
              </a:r>
            </a:p>
          </p:txBody>
        </p:sp>
      </p:grpSp>
      <p:grpSp>
        <p:nvGrpSpPr>
          <p:cNvPr id="53259" name="Group 11"/>
          <p:cNvGrpSpPr>
            <a:grpSpLocks/>
          </p:cNvGrpSpPr>
          <p:nvPr/>
        </p:nvGrpSpPr>
        <p:grpSpPr bwMode="auto">
          <a:xfrm>
            <a:off x="6875463" y="2060575"/>
            <a:ext cx="1944687" cy="1800225"/>
            <a:chOff x="3742" y="1298"/>
            <a:chExt cx="1814" cy="1865"/>
          </a:xfrm>
        </p:grpSpPr>
        <p:pic>
          <p:nvPicPr>
            <p:cNvPr id="53260" name="Picture 12" descr="Корпоративный сайт отеля Заработок в интернете &quot; ёСМИ - Народный рейтинг новостей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2" y="1298"/>
              <a:ext cx="1814" cy="1361"/>
            </a:xfrm>
            <a:prstGeom prst="rect">
              <a:avLst/>
            </a:prstGeom>
            <a:noFill/>
          </p:spPr>
        </p:pic>
        <p:sp>
          <p:nvSpPr>
            <p:cNvPr id="5326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014" y="2659"/>
              <a:ext cx="1356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Акционерное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общество</a:t>
              </a:r>
            </a:p>
          </p:txBody>
        </p:sp>
      </p:grpSp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611188" y="4149725"/>
            <a:ext cx="26749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использует то, что в наличии, не предполагает больших вложений</a:t>
            </a: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3492500" y="4221163"/>
            <a:ext cx="2674938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собственные и привлекаемые средства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6443663" y="4149725"/>
            <a:ext cx="26749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только привлекаемые средства</a:t>
            </a:r>
          </a:p>
        </p:txBody>
      </p:sp>
      <p:sp>
        <p:nvSpPr>
          <p:cNvPr id="53265" name="AutoShape 1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188913"/>
            <a:ext cx="1692275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6" name="AutoShape 1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Критерии:</a:t>
            </a:r>
            <a:br>
              <a:rPr lang="ru-RU" sz="2800"/>
            </a:br>
            <a:r>
              <a:rPr lang="ru-RU" sz="2800"/>
              <a:t>6. Трудовые ресурсы (квалифицированные и неквалифицированные работники)</a:t>
            </a:r>
          </a:p>
        </p:txBody>
      </p:sp>
      <p:grpSp>
        <p:nvGrpSpPr>
          <p:cNvPr id="55301" name="Group 5"/>
          <p:cNvGrpSpPr>
            <a:grpSpLocks/>
          </p:cNvGrpSpPr>
          <p:nvPr/>
        </p:nvGrpSpPr>
        <p:grpSpPr bwMode="auto">
          <a:xfrm>
            <a:off x="1042988" y="2132013"/>
            <a:ext cx="1512887" cy="1808162"/>
            <a:chOff x="158" y="1253"/>
            <a:chExt cx="1860" cy="1910"/>
          </a:xfrm>
        </p:grpSpPr>
        <p:pic>
          <p:nvPicPr>
            <p:cNvPr id="55302" name="Picture 6" descr="Career Skills Best HD Wallpap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1253"/>
              <a:ext cx="1315" cy="1315"/>
            </a:xfrm>
            <a:prstGeom prst="rect">
              <a:avLst/>
            </a:prstGeom>
            <a:noFill/>
          </p:spPr>
        </p:pic>
        <p:sp>
          <p:nvSpPr>
            <p:cNvPr id="55303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58" y="2659"/>
              <a:ext cx="1860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Индивидуальный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предприниматель</a:t>
              </a:r>
            </a:p>
          </p:txBody>
        </p:sp>
      </p:grpSp>
      <p:grpSp>
        <p:nvGrpSpPr>
          <p:cNvPr id="55304" name="Group 8"/>
          <p:cNvGrpSpPr>
            <a:grpSpLocks/>
          </p:cNvGrpSpPr>
          <p:nvPr/>
        </p:nvGrpSpPr>
        <p:grpSpPr bwMode="auto">
          <a:xfrm>
            <a:off x="4067175" y="1916113"/>
            <a:ext cx="1584325" cy="2055812"/>
            <a:chOff x="2154" y="2160"/>
            <a:chExt cx="1633" cy="2021"/>
          </a:xfrm>
        </p:grpSpPr>
        <p:pic>
          <p:nvPicPr>
            <p:cNvPr id="55305" name="Picture 9" descr="Business Growth for Continued succes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" y="2160"/>
              <a:ext cx="1633" cy="1633"/>
            </a:xfrm>
            <a:prstGeom prst="rect">
              <a:avLst/>
            </a:prstGeom>
            <a:noFill/>
          </p:spPr>
        </p:pic>
        <p:sp>
          <p:nvSpPr>
            <p:cNvPr id="55306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00" y="3929"/>
              <a:ext cx="1518" cy="2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Товарищество</a:t>
              </a:r>
            </a:p>
          </p:txBody>
        </p:sp>
      </p:grpSp>
      <p:grpSp>
        <p:nvGrpSpPr>
          <p:cNvPr id="55307" name="Group 11"/>
          <p:cNvGrpSpPr>
            <a:grpSpLocks/>
          </p:cNvGrpSpPr>
          <p:nvPr/>
        </p:nvGrpSpPr>
        <p:grpSpPr bwMode="auto">
          <a:xfrm>
            <a:off x="6875463" y="2060575"/>
            <a:ext cx="1944687" cy="1800225"/>
            <a:chOff x="3742" y="1298"/>
            <a:chExt cx="1814" cy="1865"/>
          </a:xfrm>
        </p:grpSpPr>
        <p:pic>
          <p:nvPicPr>
            <p:cNvPr id="55308" name="Picture 12" descr="Корпоративный сайт отеля Заработок в интернете &quot; ёСМИ - Народный рейтинг новостей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2" y="1298"/>
              <a:ext cx="1814" cy="1361"/>
            </a:xfrm>
            <a:prstGeom prst="rect">
              <a:avLst/>
            </a:prstGeom>
            <a:noFill/>
          </p:spPr>
        </p:pic>
        <p:sp>
          <p:nvSpPr>
            <p:cNvPr id="5530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014" y="2659"/>
              <a:ext cx="1356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Акционерное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общество</a:t>
              </a:r>
            </a:p>
          </p:txBody>
        </p:sp>
      </p:grp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611188" y="4149725"/>
            <a:ext cx="26749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минимум квалифицированные работники, в основном не квалифицированные</a:t>
            </a: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3492500" y="4221163"/>
            <a:ext cx="2674938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большие потребности в квалифицированных и неквалифицированных работниках</a:t>
            </a: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6443663" y="4149725"/>
            <a:ext cx="26749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большие потребности в квалифицированных и неквалифицированных работниках</a:t>
            </a:r>
          </a:p>
        </p:txBody>
      </p:sp>
      <p:sp>
        <p:nvSpPr>
          <p:cNvPr id="55313" name="AutoShape 1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188913"/>
            <a:ext cx="1692275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14" name="AutoShape 1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Критерии:</a:t>
            </a:r>
            <a:br>
              <a:rPr lang="ru-RU" sz="3600"/>
            </a:br>
            <a:r>
              <a:rPr lang="ru-RU" sz="3600"/>
              <a:t>7. Затратность (налоги, постоянные и периодические расходы)</a:t>
            </a:r>
          </a:p>
        </p:txBody>
      </p:sp>
      <p:grpSp>
        <p:nvGrpSpPr>
          <p:cNvPr id="57349" name="Group 5"/>
          <p:cNvGrpSpPr>
            <a:grpSpLocks/>
          </p:cNvGrpSpPr>
          <p:nvPr/>
        </p:nvGrpSpPr>
        <p:grpSpPr bwMode="auto">
          <a:xfrm>
            <a:off x="1042988" y="2132013"/>
            <a:ext cx="1512887" cy="1808162"/>
            <a:chOff x="158" y="1253"/>
            <a:chExt cx="1860" cy="1910"/>
          </a:xfrm>
        </p:grpSpPr>
        <p:pic>
          <p:nvPicPr>
            <p:cNvPr id="57350" name="Picture 6" descr="Career Skills Best HD Wallpap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1253"/>
              <a:ext cx="1315" cy="1315"/>
            </a:xfrm>
            <a:prstGeom prst="rect">
              <a:avLst/>
            </a:prstGeom>
            <a:noFill/>
          </p:spPr>
        </p:pic>
        <p:sp>
          <p:nvSpPr>
            <p:cNvPr id="5735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58" y="2659"/>
              <a:ext cx="1860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Индивидуальный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предприниматель</a:t>
              </a:r>
            </a:p>
          </p:txBody>
        </p:sp>
      </p:grpSp>
      <p:grpSp>
        <p:nvGrpSpPr>
          <p:cNvPr id="57352" name="Group 8"/>
          <p:cNvGrpSpPr>
            <a:grpSpLocks/>
          </p:cNvGrpSpPr>
          <p:nvPr/>
        </p:nvGrpSpPr>
        <p:grpSpPr bwMode="auto">
          <a:xfrm>
            <a:off x="4067175" y="1916113"/>
            <a:ext cx="1584325" cy="2055812"/>
            <a:chOff x="2154" y="2160"/>
            <a:chExt cx="1633" cy="2021"/>
          </a:xfrm>
        </p:grpSpPr>
        <p:pic>
          <p:nvPicPr>
            <p:cNvPr id="57353" name="Picture 9" descr="Business Growth for Continued succes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" y="2160"/>
              <a:ext cx="1633" cy="1633"/>
            </a:xfrm>
            <a:prstGeom prst="rect">
              <a:avLst/>
            </a:prstGeom>
            <a:noFill/>
          </p:spPr>
        </p:pic>
        <p:sp>
          <p:nvSpPr>
            <p:cNvPr id="5735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200" y="3929"/>
              <a:ext cx="1518" cy="2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Товарищество</a:t>
              </a:r>
            </a:p>
          </p:txBody>
        </p:sp>
      </p:grpSp>
      <p:grpSp>
        <p:nvGrpSpPr>
          <p:cNvPr id="57355" name="Group 11"/>
          <p:cNvGrpSpPr>
            <a:grpSpLocks/>
          </p:cNvGrpSpPr>
          <p:nvPr/>
        </p:nvGrpSpPr>
        <p:grpSpPr bwMode="auto">
          <a:xfrm>
            <a:off x="6875463" y="2060575"/>
            <a:ext cx="1944687" cy="1800225"/>
            <a:chOff x="3742" y="1298"/>
            <a:chExt cx="1814" cy="1865"/>
          </a:xfrm>
        </p:grpSpPr>
        <p:pic>
          <p:nvPicPr>
            <p:cNvPr id="57356" name="Picture 12" descr="Корпоративный сайт отеля Заработок в интернете &quot; ёСМИ - Народный рейтинг новостей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2" y="1298"/>
              <a:ext cx="1814" cy="1361"/>
            </a:xfrm>
            <a:prstGeom prst="rect">
              <a:avLst/>
            </a:prstGeom>
            <a:noFill/>
          </p:spPr>
        </p:pic>
        <p:sp>
          <p:nvSpPr>
            <p:cNvPr id="5735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014" y="2659"/>
              <a:ext cx="1356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Акционерное</a:t>
              </a: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общество</a:t>
              </a:r>
            </a:p>
          </p:txBody>
        </p:sp>
      </p:grpSp>
      <p:sp>
        <p:nvSpPr>
          <p:cNvPr id="57358" name="Rectangle 14"/>
          <p:cNvSpPr>
            <a:spLocks noChangeArrowheads="1"/>
          </p:cNvSpPr>
          <p:nvPr/>
        </p:nvSpPr>
        <p:spPr bwMode="auto">
          <a:xfrm>
            <a:off x="395288" y="4149725"/>
            <a:ext cx="289083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зарплата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производственные расходы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налоги </a:t>
            </a:r>
          </a:p>
        </p:txBody>
      </p:sp>
      <p:sp>
        <p:nvSpPr>
          <p:cNvPr id="57359" name="Rectangle 15"/>
          <p:cNvSpPr>
            <a:spLocks noChangeArrowheads="1"/>
          </p:cNvSpPr>
          <p:nvPr/>
        </p:nvSpPr>
        <p:spPr bwMode="auto">
          <a:xfrm>
            <a:off x="3348038" y="4149725"/>
            <a:ext cx="28194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зарплата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налоги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производственные расходы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затраты на привлеченные средства производства</a:t>
            </a:r>
          </a:p>
        </p:txBody>
      </p:sp>
      <p:sp>
        <p:nvSpPr>
          <p:cNvPr id="57360" name="Rectangle 16"/>
          <p:cNvSpPr>
            <a:spLocks noChangeArrowheads="1"/>
          </p:cNvSpPr>
          <p:nvPr/>
        </p:nvSpPr>
        <p:spPr bwMode="auto">
          <a:xfrm>
            <a:off x="6326188" y="3933825"/>
            <a:ext cx="2817812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зарплата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налоги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производственные расходы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/>
              <a:t>обязательные затраты на привлеченные средства производства</a:t>
            </a:r>
          </a:p>
        </p:txBody>
      </p:sp>
      <p:sp>
        <p:nvSpPr>
          <p:cNvPr id="57363" name="AutoShape 1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188913"/>
            <a:ext cx="1692275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64" name="AutoShape 2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dirty="0" smtClean="0"/>
              <a:t>Предпринимательство как экономическое и социальное явление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dirty="0" smtClean="0"/>
              <a:t>Правовые основы предпринимательства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dirty="0" smtClean="0"/>
              <a:t>Организационно-правовые формы предпринимательской деятельности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Закрепление: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6923088" cy="489585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/>
              <a:t>Я утверждаю, главная цель работы предпринимателя – получение прибыли.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/>
              <a:t>Я утверждаю, что государству и обществу совсем не выгодна предпринимательская деятельность граждан.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/>
              <a:t>Я утверждаю, что индивидуальный предприниматель при организации бизнеса рискует всем своим имуществом.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/>
              <a:t>Я утверждаю, что товарищество это предприятие, принадлежащее одному гражданину на правах частной собственности.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/>
              <a:t>Я утверждаю, что акция это ценная бумага, которая дает право на получение части прибыли.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ru-RU" sz="2400"/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7164388" y="1484313"/>
            <a:ext cx="863600" cy="5762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1.</a:t>
            </a:r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8027988" y="1484313"/>
            <a:ext cx="863600" cy="5762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dirty="0"/>
              <a:t>+</a:t>
            </a:r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7164388" y="2205038"/>
            <a:ext cx="863600" cy="5762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2.</a:t>
            </a:r>
          </a:p>
        </p:txBody>
      </p: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8027988" y="2205038"/>
            <a:ext cx="863600" cy="5762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/>
              <a:t>-</a:t>
            </a:r>
          </a:p>
        </p:txBody>
      </p:sp>
      <p:sp>
        <p:nvSpPr>
          <p:cNvPr id="94217" name="Rectangle 9"/>
          <p:cNvSpPr>
            <a:spLocks noChangeArrowheads="1"/>
          </p:cNvSpPr>
          <p:nvPr/>
        </p:nvSpPr>
        <p:spPr bwMode="auto">
          <a:xfrm>
            <a:off x="7164388" y="3141663"/>
            <a:ext cx="863600" cy="5762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3.</a:t>
            </a:r>
          </a:p>
        </p:txBody>
      </p:sp>
      <p:sp>
        <p:nvSpPr>
          <p:cNvPr id="94218" name="Rectangle 10"/>
          <p:cNvSpPr>
            <a:spLocks noChangeArrowheads="1"/>
          </p:cNvSpPr>
          <p:nvPr/>
        </p:nvSpPr>
        <p:spPr bwMode="auto">
          <a:xfrm>
            <a:off x="8027988" y="3141663"/>
            <a:ext cx="863600" cy="5762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/>
              <a:t>+</a:t>
            </a:r>
          </a:p>
        </p:txBody>
      </p:sp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7164388" y="4149725"/>
            <a:ext cx="863600" cy="57626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4.</a:t>
            </a:r>
          </a:p>
        </p:txBody>
      </p:sp>
      <p:sp>
        <p:nvSpPr>
          <p:cNvPr id="94220" name="Rectangle 12"/>
          <p:cNvSpPr>
            <a:spLocks noChangeArrowheads="1"/>
          </p:cNvSpPr>
          <p:nvPr/>
        </p:nvSpPr>
        <p:spPr bwMode="auto">
          <a:xfrm>
            <a:off x="8027988" y="4149725"/>
            <a:ext cx="863600" cy="57626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/>
              <a:t>-</a:t>
            </a:r>
          </a:p>
        </p:txBody>
      </p:sp>
      <p:sp>
        <p:nvSpPr>
          <p:cNvPr id="94221" name="Rectangle 13"/>
          <p:cNvSpPr>
            <a:spLocks noChangeArrowheads="1"/>
          </p:cNvSpPr>
          <p:nvPr/>
        </p:nvSpPr>
        <p:spPr bwMode="auto">
          <a:xfrm>
            <a:off x="7165975" y="5300663"/>
            <a:ext cx="863600" cy="5762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5.</a:t>
            </a:r>
          </a:p>
        </p:txBody>
      </p:sp>
      <p:sp>
        <p:nvSpPr>
          <p:cNvPr id="94222" name="Rectangle 14"/>
          <p:cNvSpPr>
            <a:spLocks noChangeArrowheads="1"/>
          </p:cNvSpPr>
          <p:nvPr/>
        </p:nvSpPr>
        <p:spPr bwMode="auto">
          <a:xfrm>
            <a:off x="8029575" y="5300663"/>
            <a:ext cx="863600" cy="57626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/>
              <a:t>+</a:t>
            </a:r>
          </a:p>
        </p:txBody>
      </p:sp>
      <p:sp>
        <p:nvSpPr>
          <p:cNvPr id="94223" name="Rectangle 15"/>
          <p:cNvSpPr>
            <a:spLocks noChangeArrowheads="1"/>
          </p:cNvSpPr>
          <p:nvPr/>
        </p:nvSpPr>
        <p:spPr bwMode="auto">
          <a:xfrm>
            <a:off x="7164388" y="692150"/>
            <a:ext cx="863600" cy="57626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№ </a:t>
            </a:r>
          </a:p>
        </p:txBody>
      </p:sp>
      <p:sp>
        <p:nvSpPr>
          <p:cNvPr id="94224" name="Rectangle 16"/>
          <p:cNvSpPr>
            <a:spLocks noChangeArrowheads="1"/>
          </p:cNvSpPr>
          <p:nvPr/>
        </p:nvSpPr>
        <p:spPr bwMode="auto">
          <a:xfrm>
            <a:off x="8027988" y="692150"/>
            <a:ext cx="863600" cy="576263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4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4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4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4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3800" y="1700213"/>
            <a:ext cx="34671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hlinkClick r:id="rId2" action="ppaction://hlinksldjump"/>
              </a:rPr>
              <a:t>Акционерное общество</a:t>
            </a:r>
            <a:endParaRPr lang="ru-RU" sz="2400"/>
          </a:p>
          <a:p>
            <a:pPr>
              <a:lnSpc>
                <a:spcPct val="80000"/>
              </a:lnSpc>
            </a:pPr>
            <a:r>
              <a:rPr lang="ru-RU" sz="2400">
                <a:hlinkClick r:id="rId3" action="ppaction://hlinksldjump"/>
              </a:rPr>
              <a:t>Товарищество</a:t>
            </a:r>
            <a:endParaRPr lang="ru-RU" sz="2400"/>
          </a:p>
          <a:p>
            <a:pPr>
              <a:lnSpc>
                <a:spcPct val="80000"/>
              </a:lnSpc>
            </a:pPr>
            <a:r>
              <a:rPr lang="ru-RU" sz="2400">
                <a:hlinkClick r:id="rId4" action="ppaction://hlinksldjump"/>
              </a:rPr>
              <a:t>Индивидуальный предприниматель</a:t>
            </a:r>
            <a:endParaRPr lang="ru-RU" sz="2400"/>
          </a:p>
          <a:p>
            <a:pPr>
              <a:lnSpc>
                <a:spcPct val="80000"/>
              </a:lnSpc>
            </a:pPr>
            <a:r>
              <a:rPr lang="ru-RU" sz="2400">
                <a:hlinkClick r:id="rId5" action="ppaction://hlinksldjump"/>
              </a:rPr>
              <a:t>Акция</a:t>
            </a:r>
            <a:endParaRPr lang="ru-RU" sz="2400"/>
          </a:p>
          <a:p>
            <a:pPr>
              <a:lnSpc>
                <a:spcPct val="80000"/>
              </a:lnSpc>
            </a:pPr>
            <a:r>
              <a:rPr lang="ru-RU" sz="2400">
                <a:hlinkClick r:id="rId5" action="ppaction://hlinksldjump"/>
              </a:rPr>
              <a:t>Акционер</a:t>
            </a:r>
            <a:endParaRPr lang="ru-RU" sz="2400"/>
          </a:p>
          <a:p>
            <a:pPr>
              <a:lnSpc>
                <a:spcPct val="80000"/>
              </a:lnSpc>
            </a:pPr>
            <a:r>
              <a:rPr lang="ru-RU" sz="2400">
                <a:hlinkClick r:id="rId6" action="ppaction://hlinksldjump"/>
              </a:rPr>
              <a:t>Уставный капитал</a:t>
            </a:r>
            <a:endParaRPr lang="ru-RU" sz="2400"/>
          </a:p>
          <a:p>
            <a:pPr>
              <a:lnSpc>
                <a:spcPct val="80000"/>
              </a:lnSpc>
            </a:pPr>
            <a:r>
              <a:rPr lang="ru-RU" sz="2400">
                <a:hlinkClick r:id="rId7" action="ppaction://hlinksldjump"/>
              </a:rPr>
              <a:t>Дивиденды</a:t>
            </a:r>
            <a:endParaRPr lang="ru-RU" sz="2400"/>
          </a:p>
          <a:p>
            <a:pPr>
              <a:lnSpc>
                <a:spcPct val="80000"/>
              </a:lnSpc>
            </a:pPr>
            <a:r>
              <a:rPr lang="ru-RU" sz="2400">
                <a:hlinkClick r:id="rId8" action="ppaction://hlinksldjump"/>
              </a:rPr>
              <a:t>Малое предприятие</a:t>
            </a:r>
            <a:endParaRPr lang="ru-RU" sz="2400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395288" y="1773238"/>
            <a:ext cx="3889375" cy="4608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hlinkClick r:id="rId9" action="ppaction://hlinksldjump"/>
              </a:rPr>
              <a:t>Предпринимательская деятельность</a:t>
            </a:r>
            <a:endParaRPr lang="ru-RU" sz="24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hlinkClick r:id="rId10" action="ppaction://hlinksldjump"/>
              </a:rPr>
              <a:t>Экономическая свобода</a:t>
            </a:r>
            <a:endParaRPr lang="ru-RU" sz="24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hlinkClick r:id="rId11" action="ppaction://hlinksldjump"/>
              </a:rPr>
              <a:t>Фирма</a:t>
            </a:r>
            <a:endParaRPr lang="ru-RU" sz="24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hlinkClick r:id="rId12" action="ppaction://hlinksldjump"/>
              </a:rPr>
              <a:t>Производство</a:t>
            </a:r>
            <a:endParaRPr lang="ru-RU" sz="24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hlinkClick r:id="rId13" action="ppaction://hlinksldjump"/>
              </a:rPr>
              <a:t>Товар</a:t>
            </a:r>
            <a:endParaRPr lang="ru-RU" sz="24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hlinkClick r:id="rId14" action="ppaction://hlinksldjump"/>
              </a:rPr>
              <a:t>Услуга</a:t>
            </a:r>
            <a:endParaRPr lang="ru-RU" sz="24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hlinkClick r:id="rId15" action="ppaction://hlinksldjump"/>
              </a:rPr>
              <a:t>Прибыль</a:t>
            </a:r>
            <a:endParaRPr lang="ru-RU" sz="24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hlinkClick r:id="rId16" action="ppaction://hlinksldjump"/>
              </a:rPr>
              <a:t>Физическое лицо</a:t>
            </a:r>
            <a:endParaRPr lang="ru-RU" sz="240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400">
                <a:hlinkClick r:id="rId17" action="ppaction://hlinksldjump"/>
              </a:rPr>
              <a:t>Юридическое лицо</a:t>
            </a:r>
            <a:endParaRPr lang="ru-RU" sz="24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sz="2400"/>
          </a:p>
        </p:txBody>
      </p:sp>
      <p:sp>
        <p:nvSpPr>
          <p:cNvPr id="76806" name="AutoShape 6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381750"/>
            <a:ext cx="1403350" cy="4762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Критерии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Предпринимательская деятельность (предпринимательство) – самостоятельная, инициативная деятельность людей, направленная на получение прибыли.</a:t>
            </a:r>
          </a:p>
        </p:txBody>
      </p:sp>
      <p:sp>
        <p:nvSpPr>
          <p:cNvPr id="77828" name="AutoShape 4"/>
          <p:cNvSpPr>
            <a:spLocks noChangeArrowheads="1"/>
          </p:cNvSpPr>
          <p:nvPr/>
        </p:nvSpPr>
        <p:spPr bwMode="auto">
          <a:xfrm>
            <a:off x="6732588" y="476250"/>
            <a:ext cx="2087562" cy="129698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стр. 124</a:t>
            </a:r>
          </a:p>
        </p:txBody>
      </p:sp>
      <p:sp>
        <p:nvSpPr>
          <p:cNvPr id="7782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Экономическая свобода – возможность для участников хозяйственной деятельности выбора форм собственности и сферы приложения своих способностей, знаний, способов потребления благ и распределения доходов.</a:t>
            </a:r>
          </a:p>
        </p:txBody>
      </p:sp>
      <p:sp>
        <p:nvSpPr>
          <p:cNvPr id="78852" name="AutoShape 4"/>
          <p:cNvSpPr>
            <a:spLocks noChangeArrowheads="1"/>
          </p:cNvSpPr>
          <p:nvPr/>
        </p:nvSpPr>
        <p:spPr bwMode="auto">
          <a:xfrm>
            <a:off x="6732588" y="476250"/>
            <a:ext cx="2087562" cy="129698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стр. 223</a:t>
            </a:r>
          </a:p>
        </p:txBody>
      </p:sp>
      <p:sp>
        <p:nvSpPr>
          <p:cNvPr id="7885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Фирма – коммерческая организация, приобретающая факторы производства с целью создания и продажи благ и получения на этой основе прибыли.</a:t>
            </a:r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6732588" y="476250"/>
            <a:ext cx="2087562" cy="129698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стр. 126</a:t>
            </a:r>
          </a:p>
        </p:txBody>
      </p:sp>
      <p:sp>
        <p:nvSpPr>
          <p:cNvPr id="8090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Производство – это процесс создания экономических благ (товаров и услуг) для удовлетворения потребностей людей.</a:t>
            </a:r>
          </a:p>
        </p:txBody>
      </p:sp>
      <p:sp>
        <p:nvSpPr>
          <p:cNvPr id="81924" name="AutoShape 4"/>
          <p:cNvSpPr>
            <a:spLocks noChangeArrowheads="1"/>
          </p:cNvSpPr>
          <p:nvPr/>
        </p:nvSpPr>
        <p:spPr bwMode="auto">
          <a:xfrm>
            <a:off x="6732588" y="476250"/>
            <a:ext cx="2087562" cy="129698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стр. 221</a:t>
            </a:r>
          </a:p>
        </p:txBody>
      </p:sp>
      <p:sp>
        <p:nvSpPr>
          <p:cNvPr id="8192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Товар – продукт труда, произведенный для продажи.</a:t>
            </a:r>
          </a:p>
        </p:txBody>
      </p:sp>
      <p:sp>
        <p:nvSpPr>
          <p:cNvPr id="82948" name="AutoShape 4"/>
          <p:cNvSpPr>
            <a:spLocks noChangeArrowheads="1"/>
          </p:cNvSpPr>
          <p:nvPr/>
        </p:nvSpPr>
        <p:spPr bwMode="auto">
          <a:xfrm>
            <a:off x="6732588" y="476250"/>
            <a:ext cx="2087562" cy="129698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стр. 223</a:t>
            </a:r>
          </a:p>
        </p:txBody>
      </p:sp>
      <p:sp>
        <p:nvSpPr>
          <p:cNvPr id="8295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Услуги – экономическая деятельность, приносящая удовлетворение личных потребностей населения и общества в целом.</a:t>
            </a:r>
          </a:p>
        </p:txBody>
      </p:sp>
      <p:sp>
        <p:nvSpPr>
          <p:cNvPr id="83972" name="AutoShape 4"/>
          <p:cNvSpPr>
            <a:spLocks noChangeArrowheads="1"/>
          </p:cNvSpPr>
          <p:nvPr/>
        </p:nvSpPr>
        <p:spPr bwMode="auto">
          <a:xfrm>
            <a:off x="6732588" y="476250"/>
            <a:ext cx="2087562" cy="129698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стр. 223</a:t>
            </a:r>
          </a:p>
        </p:txBody>
      </p:sp>
      <p:sp>
        <p:nvSpPr>
          <p:cNvPr id="8397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Прибыль – повышение доходов от продажи товаров и услуг над расходами на производство и реализацию этих товаров.</a:t>
            </a:r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6732588" y="476250"/>
            <a:ext cx="2087562" cy="129698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стр. 221</a:t>
            </a:r>
          </a:p>
        </p:txBody>
      </p:sp>
      <p:sp>
        <p:nvSpPr>
          <p:cNvPr id="7987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Физическое лицо (в экономике) - гражданское лицо (с 18 лет), которое действует самостоятельно, обладает правом осуществлять экономическую деятельность, вступать в отношения с другими физическими и юридическими лицами.</a:t>
            </a:r>
          </a:p>
        </p:txBody>
      </p:sp>
      <p:sp>
        <p:nvSpPr>
          <p:cNvPr id="849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Oval 4"/>
          <p:cNvSpPr>
            <a:spLocks noChangeArrowheads="1"/>
          </p:cNvSpPr>
          <p:nvPr/>
        </p:nvSpPr>
        <p:spPr bwMode="auto">
          <a:xfrm>
            <a:off x="2700338" y="2708275"/>
            <a:ext cx="4319587" cy="1800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Предпринимательская </a:t>
            </a:r>
          </a:p>
          <a:p>
            <a:pPr algn="ctr"/>
            <a:r>
              <a:rPr lang="ru-RU" sz="2800"/>
              <a:t>деятельность</a:t>
            </a:r>
          </a:p>
        </p:txBody>
      </p:sp>
      <p:sp>
        <p:nvSpPr>
          <p:cNvPr id="37893" name="Oval 5"/>
          <p:cNvSpPr>
            <a:spLocks noChangeArrowheads="1"/>
          </p:cNvSpPr>
          <p:nvPr/>
        </p:nvSpPr>
        <p:spPr bwMode="auto">
          <a:xfrm>
            <a:off x="6335713" y="1989138"/>
            <a:ext cx="2808287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Oval 6"/>
          <p:cNvSpPr>
            <a:spLocks noChangeArrowheads="1"/>
          </p:cNvSpPr>
          <p:nvPr/>
        </p:nvSpPr>
        <p:spPr bwMode="auto">
          <a:xfrm>
            <a:off x="323850" y="1989138"/>
            <a:ext cx="2808288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5" name="Oval 7"/>
          <p:cNvSpPr>
            <a:spLocks noChangeArrowheads="1"/>
          </p:cNvSpPr>
          <p:nvPr/>
        </p:nvSpPr>
        <p:spPr bwMode="auto">
          <a:xfrm>
            <a:off x="179388" y="3933825"/>
            <a:ext cx="28082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3132138" y="4797425"/>
            <a:ext cx="2808287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3203575" y="1341438"/>
            <a:ext cx="2808288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8" name="Oval 10"/>
          <p:cNvSpPr>
            <a:spLocks noChangeArrowheads="1"/>
          </p:cNvSpPr>
          <p:nvPr/>
        </p:nvSpPr>
        <p:spPr bwMode="auto">
          <a:xfrm>
            <a:off x="6156325" y="4292600"/>
            <a:ext cx="28082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37899" name="AutoShape 11"/>
          <p:cNvCxnSpPr>
            <a:cxnSpLocks noChangeShapeType="1"/>
            <a:stCxn id="37892" idx="1"/>
            <a:endCxn id="37894" idx="5"/>
          </p:cNvCxnSpPr>
          <p:nvPr/>
        </p:nvCxnSpPr>
        <p:spPr bwMode="auto">
          <a:xfrm flipH="1" flipV="1">
            <a:off x="2720975" y="2849563"/>
            <a:ext cx="611188" cy="122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7900" name="AutoShape 12"/>
          <p:cNvCxnSpPr>
            <a:cxnSpLocks noChangeShapeType="1"/>
            <a:stCxn id="37892" idx="0"/>
            <a:endCxn id="37897" idx="4"/>
          </p:cNvCxnSpPr>
          <p:nvPr/>
        </p:nvCxnSpPr>
        <p:spPr bwMode="auto">
          <a:xfrm flipH="1" flipV="1">
            <a:off x="4608513" y="2349500"/>
            <a:ext cx="252412" cy="358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7901" name="AutoShape 13"/>
          <p:cNvCxnSpPr>
            <a:cxnSpLocks noChangeShapeType="1"/>
            <a:stCxn id="37892" idx="7"/>
            <a:endCxn id="37893" idx="3"/>
          </p:cNvCxnSpPr>
          <p:nvPr/>
        </p:nvCxnSpPr>
        <p:spPr bwMode="auto">
          <a:xfrm flipV="1">
            <a:off x="6388100" y="2849563"/>
            <a:ext cx="358775" cy="122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7902" name="AutoShape 14"/>
          <p:cNvCxnSpPr>
            <a:cxnSpLocks noChangeShapeType="1"/>
            <a:stCxn id="37892" idx="5"/>
            <a:endCxn id="37898" idx="0"/>
          </p:cNvCxnSpPr>
          <p:nvPr/>
        </p:nvCxnSpPr>
        <p:spPr bwMode="auto">
          <a:xfrm>
            <a:off x="6388100" y="4244975"/>
            <a:ext cx="1173163" cy="476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7903" name="AutoShape 15"/>
          <p:cNvCxnSpPr>
            <a:cxnSpLocks noChangeShapeType="1"/>
            <a:stCxn id="37892" idx="4"/>
            <a:endCxn id="37896" idx="0"/>
          </p:cNvCxnSpPr>
          <p:nvPr/>
        </p:nvCxnSpPr>
        <p:spPr bwMode="auto">
          <a:xfrm flipH="1">
            <a:off x="4537075" y="4508500"/>
            <a:ext cx="323850" cy="288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7904" name="AutoShape 16"/>
          <p:cNvCxnSpPr>
            <a:cxnSpLocks noChangeShapeType="1"/>
            <a:stCxn id="37892" idx="3"/>
            <a:endCxn id="37895" idx="7"/>
          </p:cNvCxnSpPr>
          <p:nvPr/>
        </p:nvCxnSpPr>
        <p:spPr bwMode="auto">
          <a:xfrm flipH="1" flipV="1">
            <a:off x="2576513" y="4081463"/>
            <a:ext cx="755650" cy="163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Юридическое лицо - организация, предприятие, фирма. Выступает как единый самостоятельный носитель прав и обязанностей, имеет свое название, устав, юридический адрес, печать, расчетный счет в банке.</a:t>
            </a:r>
          </a:p>
        </p:txBody>
      </p:sp>
      <p:sp>
        <p:nvSpPr>
          <p:cNvPr id="860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Акционерное общество – хозяйственая организация, созданная на основе объединения денежных средств участников, посредством выпуска и продажи акций.</a:t>
            </a:r>
          </a:p>
        </p:txBody>
      </p:sp>
      <p:sp>
        <p:nvSpPr>
          <p:cNvPr id="87045" name="AutoShape 5"/>
          <p:cNvSpPr>
            <a:spLocks noChangeArrowheads="1"/>
          </p:cNvSpPr>
          <p:nvPr/>
        </p:nvSpPr>
        <p:spPr bwMode="auto">
          <a:xfrm>
            <a:off x="6732588" y="476250"/>
            <a:ext cx="2087562" cy="129698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стр. 216</a:t>
            </a:r>
          </a:p>
        </p:txBody>
      </p:sp>
      <p:sp>
        <p:nvSpPr>
          <p:cNvPr id="8704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Товарищество – объединение двух и более  лиц для организации и совместного дела.</a:t>
            </a:r>
          </a:p>
        </p:txBody>
      </p:sp>
      <p:sp>
        <p:nvSpPr>
          <p:cNvPr id="88068" name="AutoShape 4"/>
          <p:cNvSpPr>
            <a:spLocks noChangeArrowheads="1"/>
          </p:cNvSpPr>
          <p:nvPr/>
        </p:nvSpPr>
        <p:spPr bwMode="auto">
          <a:xfrm>
            <a:off x="6732588" y="476250"/>
            <a:ext cx="2087562" cy="1296988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стр. 223</a:t>
            </a:r>
          </a:p>
        </p:txBody>
      </p:sp>
      <p:sp>
        <p:nvSpPr>
          <p:cNvPr id="8806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616450"/>
          </a:xfrm>
        </p:spPr>
        <p:txBody>
          <a:bodyPr/>
          <a:lstStyle/>
          <a:p>
            <a:r>
              <a:rPr lang="ru-RU" sz="2800"/>
              <a:t>Индивидуальное предприятие – предприятие, принадлежащее гражданину на правах частной собственности.</a:t>
            </a:r>
          </a:p>
          <a:p>
            <a:endParaRPr lang="ru-RU" sz="2800"/>
          </a:p>
          <a:p>
            <a:r>
              <a:rPr lang="ru-RU" sz="2800"/>
              <a:t>Индивидуальные предприниматели  -физические лица, зарегистрированные в установленном законом порядке и осуществляющие предпринимательскую деятельность без образования юридического лица. </a:t>
            </a:r>
          </a:p>
        </p:txBody>
      </p:sp>
      <p:sp>
        <p:nvSpPr>
          <p:cNvPr id="8909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Акция – ценная бумага, свидетельствующая о вложении ее владельцем капитала в акционерное общество и подтверждающая его право на получение части прибыли этого общества.</a:t>
            </a:r>
          </a:p>
          <a:p>
            <a:r>
              <a:rPr lang="ru-RU"/>
              <a:t>Акционер – держатель акций.</a:t>
            </a:r>
          </a:p>
        </p:txBody>
      </p:sp>
      <p:sp>
        <p:nvSpPr>
          <p:cNvPr id="901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Дивиденды - часть прибыли акционерного общества</a:t>
            </a:r>
            <a:r>
              <a:rPr lang="ru-RU" u="sng"/>
              <a:t> </a:t>
            </a:r>
            <a:r>
              <a:rPr lang="ru-RU"/>
              <a:t>или иного хозяйствующего субъекта, распределяемая между акционерами, участниками в соответствии с количеством и видом акций, долей, находящихся в их владении. </a:t>
            </a:r>
          </a:p>
        </p:txBody>
      </p:sp>
      <p:sp>
        <p:nvSpPr>
          <p:cNvPr id="911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Уставный капитал - это сумма, зафиксированная в учредительных документах организации, прошедших государственную регистрацию.  Уставный капитал определяет минимальный размер имущества юридического лица, гарантирующего интересы его кредиторов. </a:t>
            </a:r>
          </a:p>
        </p:txBody>
      </p:sp>
      <p:sp>
        <p:nvSpPr>
          <p:cNvPr id="921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Малое предприятие – предприятие любой формы собственности, характеризуемое ограниченным числом работников и незначительным объемом выпускаемой продукции.</a:t>
            </a:r>
          </a:p>
        </p:txBody>
      </p:sp>
      <p:sp>
        <p:nvSpPr>
          <p:cNvPr id="931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Производство - процесс создания какого-либо продукта.  </a:t>
            </a:r>
          </a:p>
        </p:txBody>
      </p:sp>
      <p:sp>
        <p:nvSpPr>
          <p:cNvPr id="604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Товар - любая вещь, которая участвует в свободном обмене на другие вещи, продукт труда, способный удовлетворить человеческую потребность и специально произведённый для обмена. </a:t>
            </a:r>
          </a:p>
        </p:txBody>
      </p:sp>
      <p:sp>
        <p:nvSpPr>
          <p:cNvPr id="614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981200"/>
            <a:ext cx="7210425" cy="3886200"/>
          </a:xfrm>
        </p:spPr>
        <p:txBody>
          <a:bodyPr/>
          <a:lstStyle/>
          <a:p>
            <a:r>
              <a:rPr lang="ru-RU" dirty="0"/>
              <a:t>Предпринимательская деятельность – экономическая деятельность, направленная на систематическое получение прибыли от производства </a:t>
            </a:r>
            <a:r>
              <a:rPr lang="ru-RU" dirty="0" smtClean="0"/>
              <a:t>или </a:t>
            </a:r>
            <a:r>
              <a:rPr lang="ru-RU" dirty="0"/>
              <a:t>продажи товаров, оказания услуг. </a:t>
            </a:r>
          </a:p>
        </p:txBody>
      </p:sp>
      <p:pic>
        <p:nvPicPr>
          <p:cNvPr id="36869" name="Picture 5" descr="Проблемы инвестиций в малый и средний бизнес в России. Взгляд изнутр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941888"/>
            <a:ext cx="1584325" cy="158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Услуга - результат, по меньшей мере, одного действия, обязательно осуществлённого при взаимодействии поставщика и потребителя, и, как правило, нематериальна. </a:t>
            </a:r>
          </a:p>
        </p:txBody>
      </p:sp>
      <p:sp>
        <p:nvSpPr>
          <p:cNvPr id="624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Уставной капитал - </a:t>
            </a:r>
            <a:r>
              <a:rPr lang="ru-RU" b="1"/>
              <a:t>это</a:t>
            </a:r>
            <a:r>
              <a:rPr lang="ru-RU"/>
              <a:t> сумма средств, первоначально инвестированных собственниками для обеспечения </a:t>
            </a:r>
            <a:r>
              <a:rPr lang="ru-RU" b="1"/>
              <a:t>уставной</a:t>
            </a:r>
            <a:r>
              <a:rPr lang="ru-RU"/>
              <a:t> деятельности организации. </a:t>
            </a:r>
          </a:p>
        </p:txBody>
      </p:sp>
      <p:sp>
        <p:nvSpPr>
          <p:cNvPr id="634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Словарь: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Акция - </a:t>
            </a:r>
            <a:r>
              <a:rPr lang="ru-RU" b="1"/>
              <a:t>это</a:t>
            </a:r>
            <a:r>
              <a:rPr lang="ru-RU"/>
              <a:t> </a:t>
            </a:r>
            <a:r>
              <a:rPr lang="ru-RU" b="1"/>
              <a:t>ценная</a:t>
            </a:r>
            <a:r>
              <a:rPr lang="ru-RU"/>
              <a:t> </a:t>
            </a:r>
            <a:r>
              <a:rPr lang="ru-RU" b="1"/>
              <a:t>бумага</a:t>
            </a:r>
            <a:r>
              <a:rPr lang="ru-RU"/>
              <a:t>, выпускаемая акционерным обществом и закрепляющая права ее владельца (акционера) на получение части прибыли акционерного общества (АО) в виде дивидендов, на участие в управлении предприятием.</a:t>
            </a:r>
          </a:p>
        </p:txBody>
      </p:sp>
      <p:sp>
        <p:nvSpPr>
          <p:cNvPr id="645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5575" y="6497638"/>
            <a:ext cx="1368425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24" name="Group 20"/>
          <p:cNvGrpSpPr>
            <a:grpSpLocks/>
          </p:cNvGrpSpPr>
          <p:nvPr/>
        </p:nvGrpSpPr>
        <p:grpSpPr bwMode="auto">
          <a:xfrm>
            <a:off x="2916238" y="2636838"/>
            <a:ext cx="2952750" cy="3024187"/>
            <a:chOff x="1837" y="1661"/>
            <a:chExt cx="1860" cy="1905"/>
          </a:xfrm>
        </p:grpSpPr>
        <p:pic>
          <p:nvPicPr>
            <p:cNvPr id="72709" name="Picture 5" descr="Career Skills Best HD Wallpaper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18" y="2251"/>
              <a:ext cx="1315" cy="1315"/>
            </a:xfrm>
            <a:prstGeom prst="rect">
              <a:avLst/>
            </a:prstGeom>
            <a:noFill/>
          </p:spPr>
        </p:pic>
        <p:sp>
          <p:nvSpPr>
            <p:cNvPr id="72710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837" y="1661"/>
              <a:ext cx="1860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endPara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algn="ctr"/>
              <a:r>
                <a:rPr lang="ru-RU" sz="2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Предприниматель</a:t>
              </a:r>
            </a:p>
          </p:txBody>
        </p:sp>
      </p:grpSp>
      <p:sp>
        <p:nvSpPr>
          <p:cNvPr id="72711" name="Oval 7"/>
          <p:cNvSpPr>
            <a:spLocks noChangeArrowheads="1"/>
          </p:cNvSpPr>
          <p:nvPr/>
        </p:nvSpPr>
        <p:spPr bwMode="auto">
          <a:xfrm>
            <a:off x="5795963" y="3573463"/>
            <a:ext cx="2808287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12" name="Oval 8"/>
          <p:cNvSpPr>
            <a:spLocks noChangeArrowheads="1"/>
          </p:cNvSpPr>
          <p:nvPr/>
        </p:nvSpPr>
        <p:spPr bwMode="auto">
          <a:xfrm>
            <a:off x="107950" y="3141663"/>
            <a:ext cx="2808288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13" name="Oval 9"/>
          <p:cNvSpPr>
            <a:spLocks noChangeArrowheads="1"/>
          </p:cNvSpPr>
          <p:nvPr/>
        </p:nvSpPr>
        <p:spPr bwMode="auto">
          <a:xfrm>
            <a:off x="34925" y="4581525"/>
            <a:ext cx="28082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14" name="Oval 10"/>
          <p:cNvSpPr>
            <a:spLocks noChangeArrowheads="1"/>
          </p:cNvSpPr>
          <p:nvPr/>
        </p:nvSpPr>
        <p:spPr bwMode="auto">
          <a:xfrm>
            <a:off x="2555875" y="5805488"/>
            <a:ext cx="2808288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15" name="Oval 11"/>
          <p:cNvSpPr>
            <a:spLocks noChangeArrowheads="1"/>
          </p:cNvSpPr>
          <p:nvPr/>
        </p:nvSpPr>
        <p:spPr bwMode="auto">
          <a:xfrm>
            <a:off x="2700338" y="1773238"/>
            <a:ext cx="2808287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716" name="Oval 12"/>
          <p:cNvSpPr>
            <a:spLocks noChangeArrowheads="1"/>
          </p:cNvSpPr>
          <p:nvPr/>
        </p:nvSpPr>
        <p:spPr bwMode="auto">
          <a:xfrm>
            <a:off x="5508625" y="5013325"/>
            <a:ext cx="28082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72717" name="AutoShape 13"/>
          <p:cNvCxnSpPr>
            <a:cxnSpLocks noChangeShapeType="1"/>
            <a:endCxn id="72712" idx="5"/>
          </p:cNvCxnSpPr>
          <p:nvPr/>
        </p:nvCxnSpPr>
        <p:spPr bwMode="auto">
          <a:xfrm flipH="1" flipV="1">
            <a:off x="2505075" y="4002088"/>
            <a:ext cx="611188" cy="122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2718" name="AutoShape 14"/>
          <p:cNvCxnSpPr>
            <a:cxnSpLocks noChangeShapeType="1"/>
            <a:endCxn id="72715" idx="4"/>
          </p:cNvCxnSpPr>
          <p:nvPr/>
        </p:nvCxnSpPr>
        <p:spPr bwMode="auto">
          <a:xfrm flipH="1" flipV="1">
            <a:off x="4105275" y="2781300"/>
            <a:ext cx="252413" cy="358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2719" name="AutoShape 15"/>
          <p:cNvCxnSpPr>
            <a:cxnSpLocks noChangeShapeType="1"/>
            <a:endCxn id="72711" idx="3"/>
          </p:cNvCxnSpPr>
          <p:nvPr/>
        </p:nvCxnSpPr>
        <p:spPr bwMode="auto">
          <a:xfrm flipV="1">
            <a:off x="5848350" y="4433888"/>
            <a:ext cx="358775" cy="122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2720" name="AutoShape 16"/>
          <p:cNvCxnSpPr>
            <a:cxnSpLocks noChangeShapeType="1"/>
            <a:endCxn id="72716" idx="0"/>
          </p:cNvCxnSpPr>
          <p:nvPr/>
        </p:nvCxnSpPr>
        <p:spPr bwMode="auto">
          <a:xfrm>
            <a:off x="5740400" y="4965700"/>
            <a:ext cx="1173163" cy="476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2721" name="AutoShape 17"/>
          <p:cNvCxnSpPr>
            <a:cxnSpLocks noChangeShapeType="1"/>
            <a:endCxn id="72714" idx="0"/>
          </p:cNvCxnSpPr>
          <p:nvPr/>
        </p:nvCxnSpPr>
        <p:spPr bwMode="auto">
          <a:xfrm flipH="1">
            <a:off x="3960813" y="5516563"/>
            <a:ext cx="323850" cy="288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2722" name="AutoShape 18"/>
          <p:cNvCxnSpPr>
            <a:cxnSpLocks noChangeShapeType="1"/>
            <a:endCxn id="72713" idx="7"/>
          </p:cNvCxnSpPr>
          <p:nvPr/>
        </p:nvCxnSpPr>
        <p:spPr bwMode="auto">
          <a:xfrm flipH="1" flipV="1">
            <a:off x="2432050" y="4729163"/>
            <a:ext cx="755650" cy="163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272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Какими качествами должен обладать человек, занимающийся предпринимательской деятельностью?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Правовая база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6100" y="1844675"/>
            <a:ext cx="4402138" cy="4760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Конституция РФ</a:t>
            </a:r>
          </a:p>
          <a:p>
            <a:pPr>
              <a:lnSpc>
                <a:spcPct val="80000"/>
              </a:lnSpc>
            </a:pPr>
            <a:r>
              <a:rPr lang="ru-RU" sz="2000"/>
              <a:t>Гражданский кодекс РФ</a:t>
            </a:r>
          </a:p>
          <a:p>
            <a:pPr>
              <a:lnSpc>
                <a:spcPct val="80000"/>
              </a:lnSpc>
            </a:pPr>
            <a:r>
              <a:rPr lang="ru-RU" sz="2000"/>
              <a:t>Уголовный кодекс РФ</a:t>
            </a:r>
          </a:p>
          <a:p>
            <a:pPr>
              <a:lnSpc>
                <a:spcPct val="80000"/>
              </a:lnSpc>
            </a:pPr>
            <a:r>
              <a:rPr lang="ru-RU" sz="2000"/>
              <a:t>Налоговый кодекс РФ</a:t>
            </a:r>
          </a:p>
          <a:p>
            <a:pPr>
              <a:lnSpc>
                <a:spcPct val="80000"/>
              </a:lnSpc>
            </a:pPr>
            <a:r>
              <a:rPr lang="ru-RU" sz="2000"/>
              <a:t>Кодекс об Административных правонарушениях РФ, </a:t>
            </a:r>
          </a:p>
          <a:p>
            <a:pPr>
              <a:lnSpc>
                <a:spcPct val="80000"/>
              </a:lnSpc>
            </a:pPr>
            <a:r>
              <a:rPr lang="ru-RU" sz="2000"/>
              <a:t>закон о развитии малого и среднего предпринимательства в Российской Федерации 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2"/>
              </a:rPr>
              <a:t>Закон о защите юридических лиц</a:t>
            </a:r>
            <a:r>
              <a:rPr lang="ru-RU" sz="2000"/>
              <a:t> и индивидуальных предпринимателей, 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3" tooltip="Закон о лицензировании отдельных видов деятельности"/>
              </a:rPr>
              <a:t>Федеральный закон о лицензировании отдельных видов деятельности</a:t>
            </a:r>
            <a:endParaRPr lang="ru-RU" sz="2000"/>
          </a:p>
          <a:p>
            <a:pPr>
              <a:lnSpc>
                <a:spcPct val="80000"/>
              </a:lnSpc>
            </a:pPr>
            <a:r>
              <a:rPr lang="ru-RU" sz="2000"/>
              <a:t>…</a:t>
            </a:r>
          </a:p>
        </p:txBody>
      </p:sp>
      <p:pic>
        <p:nvPicPr>
          <p:cNvPr id="40965" name="Picture 5" descr="С 1 января 2013 года в законодательство РФ вносится ряд изменений. Краткий обзор"/>
          <p:cNvPicPr>
            <a:picLocks noChangeAspect="1" noChangeArrowheads="1"/>
          </p:cNvPicPr>
          <p:nvPr/>
        </p:nvPicPr>
        <p:blipFill>
          <a:blip r:embed="rId4"/>
          <a:srcRect l="5698" r="4327" b="7649"/>
          <a:stretch>
            <a:fillRect/>
          </a:stretch>
        </p:blipFill>
        <p:spPr bwMode="auto">
          <a:xfrm>
            <a:off x="250825" y="2060575"/>
            <a:ext cx="3960813" cy="2089150"/>
          </a:xfrm>
          <a:prstGeom prst="rect">
            <a:avLst/>
          </a:prstGeom>
          <a:noFill/>
        </p:spPr>
      </p:pic>
      <p:pic>
        <p:nvPicPr>
          <p:cNvPr id="40967" name="Picture 7" descr="Госдума приняла закон о смешанной системе парламентских выборо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076700"/>
            <a:ext cx="3960813" cy="2417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23" name="Group 11"/>
          <p:cNvGrpSpPr>
            <a:grpSpLocks/>
          </p:cNvGrpSpPr>
          <p:nvPr/>
        </p:nvGrpSpPr>
        <p:grpSpPr bwMode="auto">
          <a:xfrm>
            <a:off x="3563938" y="1341438"/>
            <a:ext cx="2311400" cy="3082925"/>
            <a:chOff x="2245" y="1434"/>
            <a:chExt cx="1456" cy="1942"/>
          </a:xfrm>
        </p:grpSpPr>
        <p:pic>
          <p:nvPicPr>
            <p:cNvPr id="38916" name="Picture 4" descr="3d человечки - - Обои &quot;РАБОЧЕГО СТОЛА&quot;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45" y="1434"/>
              <a:ext cx="1456" cy="1942"/>
            </a:xfrm>
            <a:prstGeom prst="rect">
              <a:avLst/>
            </a:prstGeom>
            <a:noFill/>
          </p:spPr>
        </p:pic>
        <p:sp>
          <p:nvSpPr>
            <p:cNvPr id="38919" name="WordArt 7"/>
            <p:cNvSpPr>
              <a:spLocks noChangeArrowheads="1" noChangeShapeType="1" noTextEdit="1"/>
            </p:cNvSpPr>
            <p:nvPr/>
          </p:nvSpPr>
          <p:spPr bwMode="auto">
            <a:xfrm rot="-1052479">
              <a:off x="2699" y="2115"/>
              <a:ext cx="590" cy="3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Для </a:t>
              </a:r>
            </a:p>
            <a:p>
              <a:pPr algn="ctr"/>
              <a:r>
                <a:rPr lang="ru-RU" sz="2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себя</a:t>
              </a:r>
            </a:p>
          </p:txBody>
        </p:sp>
      </p:grpSp>
      <p:grpSp>
        <p:nvGrpSpPr>
          <p:cNvPr id="38922" name="Group 10"/>
          <p:cNvGrpSpPr>
            <a:grpSpLocks/>
          </p:cNvGrpSpPr>
          <p:nvPr/>
        </p:nvGrpSpPr>
        <p:grpSpPr bwMode="auto">
          <a:xfrm>
            <a:off x="395288" y="1700213"/>
            <a:ext cx="2311400" cy="3082925"/>
            <a:chOff x="476" y="1434"/>
            <a:chExt cx="1456" cy="1942"/>
          </a:xfrm>
        </p:grpSpPr>
        <p:pic>
          <p:nvPicPr>
            <p:cNvPr id="38917" name="Picture 5" descr="3d человечки - - Обои &quot;РАБОЧЕГО СТОЛА&quot;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6" y="1434"/>
              <a:ext cx="1456" cy="1942"/>
            </a:xfrm>
            <a:prstGeom prst="rect">
              <a:avLst/>
            </a:prstGeom>
            <a:noFill/>
          </p:spPr>
        </p:pic>
        <p:sp>
          <p:nvSpPr>
            <p:cNvPr id="38920" name="WordArt 8"/>
            <p:cNvSpPr>
              <a:spLocks noChangeArrowheads="1" noChangeShapeType="1" noTextEdit="1"/>
            </p:cNvSpPr>
            <p:nvPr/>
          </p:nvSpPr>
          <p:spPr bwMode="auto">
            <a:xfrm rot="-1091326">
              <a:off x="839" y="2160"/>
              <a:ext cx="732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Для</a:t>
              </a:r>
            </a:p>
            <a:p>
              <a:pPr algn="ctr"/>
              <a:r>
                <a:rPr lang="ru-RU" sz="2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общества</a:t>
              </a:r>
            </a:p>
          </p:txBody>
        </p:sp>
      </p:grpSp>
      <p:grpSp>
        <p:nvGrpSpPr>
          <p:cNvPr id="38924" name="Group 12"/>
          <p:cNvGrpSpPr>
            <a:grpSpLocks/>
          </p:cNvGrpSpPr>
          <p:nvPr/>
        </p:nvGrpSpPr>
        <p:grpSpPr bwMode="auto">
          <a:xfrm>
            <a:off x="6588125" y="1412875"/>
            <a:ext cx="2311400" cy="3082925"/>
            <a:chOff x="4059" y="1389"/>
            <a:chExt cx="1456" cy="1942"/>
          </a:xfrm>
        </p:grpSpPr>
        <p:pic>
          <p:nvPicPr>
            <p:cNvPr id="38918" name="Picture 6" descr="3d человечки - - Обои &quot;РАБОЧЕГО СТОЛА&quot;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9" y="1389"/>
              <a:ext cx="1456" cy="1942"/>
            </a:xfrm>
            <a:prstGeom prst="rect">
              <a:avLst/>
            </a:prstGeom>
            <a:noFill/>
          </p:spPr>
        </p:pic>
        <p:sp>
          <p:nvSpPr>
            <p:cNvPr id="38921" name="WordArt 9"/>
            <p:cNvSpPr>
              <a:spLocks noChangeArrowheads="1" noChangeShapeType="1" noTextEdit="1"/>
            </p:cNvSpPr>
            <p:nvPr/>
          </p:nvSpPr>
          <p:spPr bwMode="auto">
            <a:xfrm rot="-993424">
              <a:off x="4332" y="2115"/>
              <a:ext cx="924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Для</a:t>
              </a:r>
            </a:p>
            <a:p>
              <a:pPr algn="ctr"/>
              <a:r>
                <a:rPr lang="ru-RU" sz="2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государства</a:t>
              </a:r>
            </a:p>
          </p:txBody>
        </p:sp>
      </p:grpSp>
      <p:pic>
        <p:nvPicPr>
          <p:cNvPr id="38925" name="Picture 13" descr="Теория трех факторов Альберфера. Теория &quot;ожидания-валентность&quot; 3 основные потребности. Существование. Отношения. Рост. Теория п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4149725"/>
            <a:ext cx="1639887" cy="2492375"/>
          </a:xfrm>
          <a:prstGeom prst="rect">
            <a:avLst/>
          </a:prstGeom>
          <a:noFill/>
        </p:spPr>
      </p:pic>
      <p:pic>
        <p:nvPicPr>
          <p:cNvPr id="38926" name="Picture 14" descr="Общество потреблен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724400"/>
            <a:ext cx="1871662" cy="1871663"/>
          </a:xfrm>
          <a:prstGeom prst="rect">
            <a:avLst/>
          </a:prstGeom>
          <a:noFill/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Чем полезна предпринимательская деятельность?</a:t>
            </a:r>
          </a:p>
        </p:txBody>
      </p:sp>
      <p:pic>
        <p:nvPicPr>
          <p:cNvPr id="38932" name="Picture 20" descr="Налоговая приглашает школьников поучаствовать в конкурсе - Константинов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4437063"/>
            <a:ext cx="2843212" cy="2089150"/>
          </a:xfrm>
          <a:prstGeom prst="rect">
            <a:avLst/>
          </a:prstGeom>
          <a:noFill/>
        </p:spPr>
      </p:pic>
      <p:sp>
        <p:nvSpPr>
          <p:cNvPr id="38933" name="AutoShape 21"/>
          <p:cNvSpPr>
            <a:spLocks noChangeArrowheads="1"/>
          </p:cNvSpPr>
          <p:nvPr/>
        </p:nvSpPr>
        <p:spPr bwMode="auto">
          <a:xfrm>
            <a:off x="1763713" y="1773238"/>
            <a:ext cx="1657350" cy="719137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стр. 125.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Lumineux Стоковые фото, иллюстрации и векторные изображения Depositphot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1989138"/>
            <a:ext cx="3024188" cy="3024187"/>
          </a:xfrm>
          <a:prstGeom prst="rect">
            <a:avLst/>
          </a:prstGeom>
          <a:noFill/>
        </p:spPr>
      </p:pic>
      <p:sp>
        <p:nvSpPr>
          <p:cNvPr id="74757" name="WordArt 5"/>
          <p:cNvSpPr>
            <a:spLocks noChangeArrowheads="1" noChangeShapeType="1" noTextEdit="1"/>
          </p:cNvSpPr>
          <p:nvPr/>
        </p:nvSpPr>
        <p:spPr bwMode="auto">
          <a:xfrm>
            <a:off x="3203575" y="1412875"/>
            <a:ext cx="26955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Бизнес-идея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3" name="Picture 9" descr="Lumineux Стоковые фото, иллюстрации и векторные изображения Depositphot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404813"/>
            <a:ext cx="2305050" cy="2305050"/>
          </a:xfrm>
          <a:prstGeom prst="rect">
            <a:avLst/>
          </a:prstGeom>
          <a:noFill/>
        </p:spPr>
      </p:pic>
      <p:pic>
        <p:nvPicPr>
          <p:cNvPr id="41997" name="Picture 13" descr="Ваш автомобиль в надежных руках. Купон на все виды работ автосервиса &quot;CarLife&quot;"/>
          <p:cNvPicPr>
            <a:picLocks noChangeAspect="1" noChangeArrowheads="1"/>
          </p:cNvPicPr>
          <p:nvPr/>
        </p:nvPicPr>
        <p:blipFill>
          <a:blip r:embed="rId3" cstate="print"/>
          <a:srcRect t="6633" r="9779" b="9801"/>
          <a:stretch>
            <a:fillRect/>
          </a:stretch>
        </p:blipFill>
        <p:spPr bwMode="auto">
          <a:xfrm>
            <a:off x="5940425" y="1844675"/>
            <a:ext cx="2376488" cy="1649413"/>
          </a:xfrm>
          <a:prstGeom prst="rect">
            <a:avLst/>
          </a:prstGeom>
          <a:noFill/>
        </p:spPr>
      </p:pic>
      <p:sp>
        <p:nvSpPr>
          <p:cNvPr id="41998" name="WordArt 14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31527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Производство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товаров</a:t>
            </a:r>
          </a:p>
        </p:txBody>
      </p:sp>
      <p:sp>
        <p:nvSpPr>
          <p:cNvPr id="41999" name="WordArt 15"/>
          <p:cNvSpPr>
            <a:spLocks noChangeArrowheads="1" noChangeShapeType="1" noTextEdit="1"/>
          </p:cNvSpPr>
          <p:nvPr/>
        </p:nvSpPr>
        <p:spPr bwMode="auto">
          <a:xfrm>
            <a:off x="6227763" y="476250"/>
            <a:ext cx="20478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Оказание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услуг</a:t>
            </a:r>
          </a:p>
        </p:txBody>
      </p:sp>
      <p:grpSp>
        <p:nvGrpSpPr>
          <p:cNvPr id="42006" name="Group 22"/>
          <p:cNvGrpSpPr>
            <a:grpSpLocks/>
          </p:cNvGrpSpPr>
          <p:nvPr/>
        </p:nvGrpSpPr>
        <p:grpSpPr bwMode="auto">
          <a:xfrm>
            <a:off x="468313" y="1844675"/>
            <a:ext cx="3167062" cy="2193925"/>
            <a:chOff x="295" y="1162"/>
            <a:chExt cx="1995" cy="1382"/>
          </a:xfrm>
        </p:grpSpPr>
        <p:pic>
          <p:nvPicPr>
            <p:cNvPr id="41995" name="Picture 11" descr="Строительство домов под ключ Коломна. Строительство коттеджей Коломна.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5" y="1162"/>
              <a:ext cx="1995" cy="1241"/>
            </a:xfrm>
            <a:prstGeom prst="rect">
              <a:avLst/>
            </a:prstGeom>
            <a:noFill/>
          </p:spPr>
        </p:pic>
        <p:sp>
          <p:nvSpPr>
            <p:cNvPr id="42000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703" y="2160"/>
              <a:ext cx="1182" cy="3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Строительство </a:t>
              </a:r>
            </a:p>
            <a:p>
              <a:pPr algn="ctr"/>
              <a:r>
                <a:rPr lang="ru-RU" sz="2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коттеджей</a:t>
              </a:r>
            </a:p>
          </p:txBody>
        </p:sp>
      </p:grpSp>
      <p:sp>
        <p:nvSpPr>
          <p:cNvPr id="42001" name="Line 17"/>
          <p:cNvSpPr>
            <a:spLocks noChangeShapeType="1"/>
          </p:cNvSpPr>
          <p:nvPr/>
        </p:nvSpPr>
        <p:spPr bwMode="auto">
          <a:xfrm flipV="1">
            <a:off x="0" y="4076700"/>
            <a:ext cx="9144000" cy="0"/>
          </a:xfrm>
          <a:prstGeom prst="line">
            <a:avLst/>
          </a:prstGeom>
          <a:noFill/>
          <a:ln w="76200">
            <a:pattFill prst="pct6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2" name="Line 18"/>
          <p:cNvSpPr>
            <a:spLocks noChangeShapeType="1"/>
          </p:cNvSpPr>
          <p:nvPr/>
        </p:nvSpPr>
        <p:spPr bwMode="auto">
          <a:xfrm>
            <a:off x="4643438" y="2781300"/>
            <a:ext cx="0" cy="3671888"/>
          </a:xfrm>
          <a:prstGeom prst="line">
            <a:avLst/>
          </a:prstGeom>
          <a:noFill/>
          <a:ln w="76200">
            <a:pattFill prst="pct6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2007" name="Group 23"/>
          <p:cNvGrpSpPr>
            <a:grpSpLocks/>
          </p:cNvGrpSpPr>
          <p:nvPr/>
        </p:nvGrpSpPr>
        <p:grpSpPr bwMode="auto">
          <a:xfrm>
            <a:off x="755650" y="4292600"/>
            <a:ext cx="2808288" cy="2216150"/>
            <a:chOff x="476" y="2704"/>
            <a:chExt cx="1769" cy="1396"/>
          </a:xfrm>
        </p:grpSpPr>
        <p:pic>
          <p:nvPicPr>
            <p:cNvPr id="41994" name="Picture 10" descr="Выпуск &quot;ECOportal: экология за день за 14.11.2012&quot; рассылки &quot;ECOportal: Экология за день&quot; от 15 ноября 2012 года. Рассылки @MAI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6" y="2704"/>
              <a:ext cx="1769" cy="1171"/>
            </a:xfrm>
            <a:prstGeom prst="rect">
              <a:avLst/>
            </a:prstGeom>
            <a:noFill/>
          </p:spPr>
        </p:pic>
        <p:sp>
          <p:nvSpPr>
            <p:cNvPr id="4200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703" y="3884"/>
              <a:ext cx="1134" cy="21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Птицеферма</a:t>
              </a:r>
            </a:p>
          </p:txBody>
        </p:sp>
      </p:grpSp>
      <p:sp>
        <p:nvSpPr>
          <p:cNvPr id="42004" name="WordArt 20"/>
          <p:cNvSpPr>
            <a:spLocks noChangeArrowheads="1" noChangeShapeType="1" noTextEdit="1"/>
          </p:cNvSpPr>
          <p:nvPr/>
        </p:nvSpPr>
        <p:spPr bwMode="auto">
          <a:xfrm>
            <a:off x="6300788" y="3573463"/>
            <a:ext cx="16097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Автосервис</a:t>
            </a:r>
          </a:p>
        </p:txBody>
      </p:sp>
      <p:grpSp>
        <p:nvGrpSpPr>
          <p:cNvPr id="42008" name="Group 24"/>
          <p:cNvGrpSpPr>
            <a:grpSpLocks/>
          </p:cNvGrpSpPr>
          <p:nvPr/>
        </p:nvGrpSpPr>
        <p:grpSpPr bwMode="auto">
          <a:xfrm>
            <a:off x="5867400" y="4221163"/>
            <a:ext cx="2447925" cy="2557462"/>
            <a:chOff x="3696" y="2659"/>
            <a:chExt cx="1542" cy="1611"/>
          </a:xfrm>
        </p:grpSpPr>
        <p:pic>
          <p:nvPicPr>
            <p:cNvPr id="41996" name="Picture 12" descr="В Марий Эл вор, украв продукты из магазина, спрятался между …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96" y="2659"/>
              <a:ext cx="1542" cy="1157"/>
            </a:xfrm>
            <a:prstGeom prst="rect">
              <a:avLst/>
            </a:prstGeom>
            <a:noFill/>
          </p:spPr>
        </p:pic>
        <p:sp>
          <p:nvSpPr>
            <p:cNvPr id="42005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3878" y="3838"/>
              <a:ext cx="1218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Продуктовый </a:t>
              </a:r>
            </a:p>
            <a:p>
              <a:pPr algn="ctr"/>
              <a:r>
                <a:rPr lang="ru-RU" sz="2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магазин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1093</TotalTime>
  <Words>960</Words>
  <Application>Microsoft Office PowerPoint</Application>
  <PresentationFormat>Экран (4:3)</PresentationFormat>
  <Paragraphs>266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Пиксел</vt:lpstr>
      <vt:lpstr>Предпринимательская деятельность</vt:lpstr>
      <vt:lpstr>План урока</vt:lpstr>
      <vt:lpstr>Слайд 3</vt:lpstr>
      <vt:lpstr>Слайд 4</vt:lpstr>
      <vt:lpstr>Какими качествами должен обладать человек, занимающийся предпринимательской деятельностью?</vt:lpstr>
      <vt:lpstr>Правовая база</vt:lpstr>
      <vt:lpstr>Чем полезна предпринимательская деятельность?</vt:lpstr>
      <vt:lpstr>Слайд 8</vt:lpstr>
      <vt:lpstr>Слайд 9</vt:lpstr>
      <vt:lpstr>Организационно-правовые формы предпринимательства</vt:lpstr>
      <vt:lpstr>Слайд 11</vt:lpstr>
      <vt:lpstr>Критерии сравнения</vt:lpstr>
      <vt:lpstr>Критерии:  1 Вложение средств и ответственность</vt:lpstr>
      <vt:lpstr>Критерии: 2. Объем стартового капитала</vt:lpstr>
      <vt:lpstr>Критерии:  3. Право управления</vt:lpstr>
      <vt:lpstr>Критерии: 4. Распределение прибыли</vt:lpstr>
      <vt:lpstr>Критерии: 5. Условия и средства производства</vt:lpstr>
      <vt:lpstr>Критерии: 6. Трудовые ресурсы (квалифицированные и неквалифицированные работники)</vt:lpstr>
      <vt:lpstr>Критерии: 7. Затратность (налоги, постоянные и периодические расходы)</vt:lpstr>
      <vt:lpstr>Закрепление: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  <vt:lpstr>Словарь: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</dc:creator>
  <cp:lastModifiedBy>User</cp:lastModifiedBy>
  <cp:revision>14</cp:revision>
  <dcterms:created xsi:type="dcterms:W3CDTF">2015-02-18T20:23:04Z</dcterms:created>
  <dcterms:modified xsi:type="dcterms:W3CDTF">2018-02-13T00:26:59Z</dcterms:modified>
</cp:coreProperties>
</file>