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59" r:id="rId4"/>
    <p:sldId id="280" r:id="rId5"/>
    <p:sldId id="281" r:id="rId6"/>
    <p:sldId id="262" r:id="rId7"/>
    <p:sldId id="263" r:id="rId8"/>
    <p:sldId id="264" r:id="rId9"/>
    <p:sldId id="278" r:id="rId10"/>
    <p:sldId id="266" r:id="rId11"/>
    <p:sldId id="267" r:id="rId12"/>
    <p:sldId id="265" r:id="rId13"/>
    <p:sldId id="268" r:id="rId14"/>
    <p:sldId id="282" r:id="rId15"/>
    <p:sldId id="270" r:id="rId16"/>
    <p:sldId id="283" r:id="rId17"/>
    <p:sldId id="279" r:id="rId18"/>
    <p:sldId id="286" r:id="rId19"/>
    <p:sldId id="284" r:id="rId20"/>
    <p:sldId id="285" r:id="rId21"/>
    <p:sldId id="274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>
        <p:scale>
          <a:sx n="119" d="100"/>
          <a:sy n="119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1674B-F605-4438-8F1A-79B7B7E7C8CF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5675B1-EDCB-434E-AC1C-FEBAB7FAB5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918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675B1-EDCB-434E-AC1C-FEBAB7FAB50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000">
    <p:wedg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43043" y="500044"/>
            <a:ext cx="30003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9" y="1124744"/>
            <a:ext cx="3528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Педагогический проект в 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 младшей 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группе 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«Фольклор и малыши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»</a:t>
            </a:r>
            <a:endParaRPr lang="ru-RU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4876" y="2357430"/>
            <a:ext cx="2571768" cy="34163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Давайте детям больше и больше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Созерцание общего, человеческого, мирового;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Но преимущественно старайтесь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Знакомить их с этим через родные и национальные явления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</a:rPr>
              <a:t>В.Г. Белинский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122" name="Picture 2" descr="C:\Users\zagorodnikovavv\Desktop\Новая папка\image-04-03-24-03-34-2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12976"/>
            <a:ext cx="3149600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zagorodnikovavv\Desktop\Новая папка\image-04-03-24-03-34-6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0913"/>
            <a:ext cx="2956190" cy="2217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845522"/>
      </p:ext>
    </p:extLst>
  </p:cSld>
  <p:clrMapOvr>
    <a:masterClrMapping/>
  </p:clrMapOvr>
  <p:transition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Улыбающееся лицо 9"/>
          <p:cNvSpPr/>
          <p:nvPr/>
        </p:nvSpPr>
        <p:spPr>
          <a:xfrm>
            <a:off x="2928926" y="3429000"/>
            <a:ext cx="3429024" cy="3143272"/>
          </a:xfrm>
          <a:prstGeom prst="smileyFace">
            <a:avLst>
              <a:gd name="adj" fmla="val 4653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7030A0"/>
              </a:solidFill>
              <a:latin typeface="Franklin Gothic Demi" pitchFamily="34" charset="0"/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Franklin Gothic Demi" pitchFamily="34" charset="0"/>
              </a:rPr>
              <a:t>Формы и методы реализации 1 этапа</a:t>
            </a:r>
            <a:endParaRPr lang="ru-RU" dirty="0">
              <a:solidFill>
                <a:srgbClr val="FF0000"/>
              </a:solidFill>
              <a:latin typeface="Franklin Gothic Demi" pitchFamily="34" charset="0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6286512" y="714356"/>
            <a:ext cx="2571768" cy="1714512"/>
          </a:xfrm>
          <a:prstGeom prst="flowChartConnector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7030A0"/>
                </a:solidFill>
              </a:rPr>
              <a:t>Консультации для родителей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3357554" y="285728"/>
            <a:ext cx="2643206" cy="2428892"/>
          </a:xfrm>
          <a:prstGeom prst="flowChartConnector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7030A0"/>
                </a:solidFill>
              </a:rPr>
              <a:t>Размещение статей, рекомендаций в родительский уголок «Для Вас, родители»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0" y="2643182"/>
            <a:ext cx="2786082" cy="1785950"/>
          </a:xfrm>
          <a:prstGeom prst="flowChartConnector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Родительское собрание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5" name="Блок-схема: узел 14"/>
          <p:cNvSpPr/>
          <p:nvPr/>
        </p:nvSpPr>
        <p:spPr>
          <a:xfrm>
            <a:off x="6286512" y="2714620"/>
            <a:ext cx="2857488" cy="1714512"/>
          </a:xfrm>
          <a:prstGeom prst="flowChartConnector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Анкетирование родителей</a:t>
            </a:r>
            <a:endParaRPr lang="ru-RU" dirty="0">
              <a:solidFill>
                <a:srgbClr val="7030A0"/>
              </a:solidFill>
            </a:endParaRPr>
          </a:p>
        </p:txBody>
      </p:sp>
      <p:cxnSp>
        <p:nvCxnSpPr>
          <p:cNvPr id="17" name="Прямая соединительная линия 16"/>
          <p:cNvCxnSpPr>
            <a:stCxn id="10" idx="7"/>
            <a:endCxn id="15" idx="2"/>
          </p:cNvCxnSpPr>
          <p:nvPr/>
        </p:nvCxnSpPr>
        <p:spPr>
          <a:xfrm rot="5400000" flipH="1" flipV="1">
            <a:off x="5912424" y="3515234"/>
            <a:ext cx="317445" cy="4307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0" idx="0"/>
            <a:endCxn id="12" idx="4"/>
          </p:cNvCxnSpPr>
          <p:nvPr/>
        </p:nvCxnSpPr>
        <p:spPr>
          <a:xfrm rot="5400000" flipH="1" flipV="1">
            <a:off x="4304107" y="3053951"/>
            <a:ext cx="714380" cy="357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11" idx="3"/>
          </p:cNvCxnSpPr>
          <p:nvPr/>
        </p:nvCxnSpPr>
        <p:spPr>
          <a:xfrm rot="5400000" flipH="1" flipV="1">
            <a:off x="5277713" y="2186451"/>
            <a:ext cx="1394092" cy="13767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0" idx="1"/>
            <a:endCxn id="14" idx="6"/>
          </p:cNvCxnSpPr>
          <p:nvPr/>
        </p:nvCxnSpPr>
        <p:spPr>
          <a:xfrm rot="16200000" flipV="1">
            <a:off x="2932007" y="3390232"/>
            <a:ext cx="353164" cy="6450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V="1">
            <a:off x="2538402" y="2181219"/>
            <a:ext cx="1394092" cy="13872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Блок-схема: узел 15"/>
          <p:cNvSpPr/>
          <p:nvPr/>
        </p:nvSpPr>
        <p:spPr>
          <a:xfrm>
            <a:off x="285720" y="714356"/>
            <a:ext cx="2643206" cy="1714512"/>
          </a:xfrm>
          <a:prstGeom prst="flowChartConnector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Выпуск буклета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Click="0" advTm="1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500166" y="285728"/>
            <a:ext cx="6357982" cy="1500198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Chevron">
              <a:avLst/>
            </a:prstTxWarp>
          </a:bodyPr>
          <a:lstStyle/>
          <a:p>
            <a:pPr algn="ctr"/>
            <a:r>
              <a:rPr lang="ru-RU" sz="40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Franklin Gothic Demi" pitchFamily="34" charset="0"/>
              </a:rPr>
              <a:t>2 этап - практический</a:t>
            </a:r>
            <a:endParaRPr lang="ru-RU" sz="40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Franklin Gothic Dem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2214554"/>
            <a:ext cx="2928958" cy="714381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  <a:cs typeface="Arial" pitchFamily="34" charset="0"/>
              </a:rPr>
              <a:t>Задачи: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3143248"/>
            <a:ext cx="6929486" cy="314327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 Организация совместной деятельности детей и родителей по реализации проекта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 Формирование у  родителей  и  детей желание участвовать в мероприятиях группы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ransition advClick="0" advTm="1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build="allAtOnce" animBg="1"/>
      <p:bldP spid="3" grpId="0"/>
      <p:bldP spid="6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1000100" y="214290"/>
            <a:ext cx="7429552" cy="1357322"/>
          </a:xfrm>
          <a:prstGeom prst="ribbon2">
            <a:avLst/>
          </a:prstGeom>
          <a:solidFill>
            <a:srgbClr val="FFFF00"/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Wave4">
              <a:avLst/>
            </a:prstTxWarp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Franklin Gothic Demi" pitchFamily="34" charset="0"/>
                <a:cs typeface="Aharoni" pitchFamily="2" charset="-79"/>
              </a:rPr>
              <a:t>Вместе с детьми и родителями</a:t>
            </a:r>
            <a:endParaRPr lang="ru-RU" sz="3200" b="1" dirty="0">
              <a:solidFill>
                <a:srgbClr val="FF0000"/>
              </a:solidFill>
              <a:latin typeface="Franklin Gothic Demi" pitchFamily="34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5344" y="1951385"/>
            <a:ext cx="34290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0070C0"/>
                </a:solidFill>
                <a:latin typeface="Gabriola" pitchFamily="82" charset="0"/>
                <a:cs typeface="Arial" pitchFamily="34" charset="0"/>
              </a:rPr>
              <a:t>Расскрасываем</a:t>
            </a:r>
            <a:r>
              <a:rPr lang="ru-RU" sz="3200" dirty="0" smtClean="0">
                <a:solidFill>
                  <a:srgbClr val="0070C0"/>
                </a:solidFill>
                <a:latin typeface="Gabriola" pitchFamily="82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Gabriola" pitchFamily="82" charset="0"/>
                <a:cs typeface="Arial" pitchFamily="34" charset="0"/>
              </a:rPr>
              <a:t>красками</a:t>
            </a:r>
            <a:r>
              <a:rPr lang="ru-RU" sz="3200" dirty="0" smtClean="0">
                <a:solidFill>
                  <a:srgbClr val="0070C0"/>
                </a:solidFill>
                <a:latin typeface="Gabriola" pitchFamily="82" charset="0"/>
                <a:cs typeface="Arial" pitchFamily="34" charset="0"/>
              </a:rPr>
              <a:t>:</a:t>
            </a:r>
            <a:endParaRPr lang="ru-RU" sz="3200" dirty="0">
              <a:solidFill>
                <a:srgbClr val="0070C0"/>
              </a:solidFill>
              <a:latin typeface="Gabriola" pitchFamily="82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9190" y="4429132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rgbClr val="0070C0"/>
                </a:solidFill>
                <a:latin typeface="Gabriola" pitchFamily="82" charset="0"/>
                <a:cs typeface="Arial" pitchFamily="34" charset="0"/>
              </a:rPr>
              <a:t>Путешествуем по сказкам</a:t>
            </a:r>
            <a:endParaRPr lang="ru-RU" sz="3600" dirty="0">
              <a:solidFill>
                <a:srgbClr val="0070C0"/>
              </a:solidFill>
              <a:latin typeface="Gabriola" pitchFamily="82" charset="0"/>
              <a:cs typeface="Arial" pitchFamily="34" charset="0"/>
            </a:endParaRPr>
          </a:p>
        </p:txBody>
      </p:sp>
      <p:pic>
        <p:nvPicPr>
          <p:cNvPr id="1026" name="Picture 2" descr="C:\Users\zagorodnikovavv\Desktop\Новая папка\image-04-03-24-03-34-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65325"/>
            <a:ext cx="2734668" cy="2051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zagorodnikovavv\Desktop\Новая папка\image-04-03-24-03-34-4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510" y="2132856"/>
            <a:ext cx="2726200" cy="2044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5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0"/>
            <a:ext cx="40005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dirty="0" smtClean="0">
                <a:solidFill>
                  <a:srgbClr val="0070C0"/>
                </a:solidFill>
                <a:latin typeface="Gabriola" pitchFamily="82" charset="0"/>
                <a:cs typeface="Arial" pitchFamily="34" charset="0"/>
              </a:rPr>
              <a:t>Наша театральная деятельность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42406" y="3491584"/>
            <a:ext cx="414340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Gabriola" pitchFamily="82" charset="0"/>
              </a:rPr>
              <a:t>У нас в гостях </a:t>
            </a:r>
          </a:p>
          <a:p>
            <a:pPr algn="ctr"/>
            <a:r>
              <a:rPr lang="ru-RU" sz="3600" dirty="0" smtClean="0">
                <a:solidFill>
                  <a:srgbClr val="0070C0"/>
                </a:solidFill>
                <a:latin typeface="Gabriola" pitchFamily="82" charset="0"/>
              </a:rPr>
              <a:t>«Колобок»</a:t>
            </a:r>
            <a:endParaRPr lang="ru-RU" sz="3600" dirty="0">
              <a:solidFill>
                <a:srgbClr val="0070C0"/>
              </a:solidFill>
              <a:latin typeface="Gabriola" pitchFamily="82" charset="0"/>
            </a:endParaRPr>
          </a:p>
        </p:txBody>
      </p:sp>
      <p:pic>
        <p:nvPicPr>
          <p:cNvPr id="2050" name="Picture 2" descr="C:\Users\zagorodnikovavv\Desktop\Новая папка\image-04-03-24-03-34-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583" y="1974836"/>
            <a:ext cx="2822551" cy="2116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zagorodnikovavv\Desktop\Новая папка\image-04-03-24-03-34-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52736"/>
            <a:ext cx="2928805" cy="2196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zagorodnikovavv\Desktop\Новая папка\image-04-03-24-03-34-8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581128"/>
            <a:ext cx="2887763" cy="2165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4000504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Gabriola" pitchFamily="82" charset="0"/>
              </a:rPr>
              <a:t>В гостях у книжек</a:t>
            </a:r>
            <a:endParaRPr lang="ru-RU" sz="3600" dirty="0">
              <a:solidFill>
                <a:srgbClr val="0070C0"/>
              </a:solidFill>
              <a:latin typeface="Gabriola" pitchFamily="82" charset="0"/>
            </a:endParaRPr>
          </a:p>
        </p:txBody>
      </p:sp>
      <p:pic>
        <p:nvPicPr>
          <p:cNvPr id="7" name="Рисунок 6" descr="P104085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573016"/>
            <a:ext cx="3419872" cy="25649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P104085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76672"/>
            <a:ext cx="3899925" cy="29249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Click="0" advTm="1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571604" y="214290"/>
            <a:ext cx="6643734" cy="1714512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Chevro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Franklin Gothic Demi" pitchFamily="34" charset="0"/>
              </a:rPr>
              <a:t>3 этап - заключительный</a:t>
            </a:r>
            <a:endParaRPr lang="ru-RU" b="1" dirty="0">
              <a:solidFill>
                <a:srgbClr val="FF0000"/>
              </a:solidFill>
              <a:latin typeface="Franklin Gothic Dem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928802"/>
            <a:ext cx="2428892" cy="78581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Задачи: 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3071810"/>
            <a:ext cx="7143800" cy="300039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 </a:t>
            </a: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Самореализация каждого участника проекта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 Обобщение результатов реализации проекта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ransition advClick="0" advTm="1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/>
          <p:nvPr/>
        </p:nvSpPr>
        <p:spPr>
          <a:xfrm>
            <a:off x="2571736" y="1500174"/>
            <a:ext cx="3214710" cy="2786082"/>
          </a:xfrm>
          <a:prstGeom prst="smileyFace">
            <a:avLst>
              <a:gd name="adj" fmla="val 4653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7030A0"/>
              </a:solidFill>
              <a:latin typeface="Franklin Gothic Demi" pitchFamily="34" charset="0"/>
            </a:endParaRPr>
          </a:p>
          <a:p>
            <a:pPr algn="ctr"/>
            <a:endParaRPr lang="ru-RU" sz="2000" dirty="0" smtClean="0">
              <a:solidFill>
                <a:srgbClr val="FF0000"/>
              </a:solidFill>
              <a:latin typeface="Franklin Gothic Demi" pitchFamily="34" charset="0"/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Franklin Gothic Demi" pitchFamily="34" charset="0"/>
              </a:rPr>
              <a:t>Формы и методы реализации 3 этапа</a:t>
            </a:r>
            <a:endParaRPr lang="ru-RU" sz="2000" dirty="0">
              <a:solidFill>
                <a:srgbClr val="FF0000"/>
              </a:solidFill>
              <a:latin typeface="Franklin Gothic Demi" pitchFamily="34" charset="0"/>
            </a:endParaRPr>
          </a:p>
        </p:txBody>
      </p:sp>
      <p:sp>
        <p:nvSpPr>
          <p:cNvPr id="3" name="Блок-схема: узел 2"/>
          <p:cNvSpPr/>
          <p:nvPr/>
        </p:nvSpPr>
        <p:spPr>
          <a:xfrm>
            <a:off x="5929322" y="357166"/>
            <a:ext cx="2786082" cy="2286016"/>
          </a:xfrm>
          <a:prstGeom prst="flowChartConnector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7030A0"/>
                </a:solidFill>
              </a:rPr>
              <a:t>Родительское собрание в форме мультимедийной презентации «Фольклор и малыши»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285720" y="3786190"/>
            <a:ext cx="2786082" cy="2428892"/>
          </a:xfrm>
          <a:prstGeom prst="flowChartConnector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Выпуск буклета</a:t>
            </a:r>
            <a:endParaRPr lang="ru-RU" dirty="0">
              <a:solidFill>
                <a:srgbClr val="7030A0"/>
              </a:solidFill>
            </a:endParaRPr>
          </a:p>
        </p:txBody>
      </p:sp>
      <p:cxnSp>
        <p:nvCxnSpPr>
          <p:cNvPr id="6" name="Прямая соединительная линия 5"/>
          <p:cNvCxnSpPr>
            <a:stCxn id="2" idx="6"/>
            <a:endCxn id="3" idx="3"/>
          </p:cNvCxnSpPr>
          <p:nvPr/>
        </p:nvCxnSpPr>
        <p:spPr>
          <a:xfrm flipV="1">
            <a:off x="5786446" y="2308403"/>
            <a:ext cx="550889" cy="5848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2" idx="2"/>
            <a:endCxn id="4" idx="0"/>
          </p:cNvCxnSpPr>
          <p:nvPr/>
        </p:nvCxnSpPr>
        <p:spPr>
          <a:xfrm rot="10800000" flipV="1">
            <a:off x="1678762" y="2893214"/>
            <a:ext cx="892975" cy="8929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2" idx="7"/>
          </p:cNvCxnSpPr>
          <p:nvPr/>
        </p:nvCxnSpPr>
        <p:spPr>
          <a:xfrm rot="5400000" flipH="1" flipV="1">
            <a:off x="5239891" y="1647383"/>
            <a:ext cx="336574" cy="185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2" idx="1"/>
          </p:cNvCxnSpPr>
          <p:nvPr/>
        </p:nvCxnSpPr>
        <p:spPr>
          <a:xfrm rot="16200000" flipV="1">
            <a:off x="2781717" y="1647383"/>
            <a:ext cx="336574" cy="185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2" idx="0"/>
          </p:cNvCxnSpPr>
          <p:nvPr/>
        </p:nvCxnSpPr>
        <p:spPr>
          <a:xfrm rot="16200000" flipV="1">
            <a:off x="3982637" y="1303719"/>
            <a:ext cx="357190" cy="357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4786314" y="1357298"/>
            <a:ext cx="285752" cy="1428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V="1">
            <a:off x="3393273" y="1464455"/>
            <a:ext cx="28575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5643570" y="2143116"/>
            <a:ext cx="285752" cy="1428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6200000" flipV="1">
            <a:off x="2464579" y="2107397"/>
            <a:ext cx="357190" cy="1428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 flipH="1" flipV="1">
            <a:off x="4357686" y="1285860"/>
            <a:ext cx="357190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3679025" y="1393017"/>
            <a:ext cx="35719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5036347" y="1464455"/>
            <a:ext cx="285752" cy="2143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V="1">
            <a:off x="3071802" y="1571612"/>
            <a:ext cx="357190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16200000" flipV="1">
            <a:off x="2607455" y="1893083"/>
            <a:ext cx="357190" cy="1428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 flipH="1" flipV="1">
            <a:off x="5464975" y="1893083"/>
            <a:ext cx="285752" cy="2143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1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85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385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385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14942" y="357166"/>
            <a:ext cx="2857520" cy="5572164"/>
          </a:xfrm>
          <a:prstGeom prst="rect">
            <a:avLst/>
          </a:prstGeom>
          <a:noFill/>
        </p:spPr>
        <p:txBody>
          <a:bodyPr wrap="square" rtlCol="0">
            <a:prstTxWarp prst="textFadeRight">
              <a:avLst/>
            </a:prstTxWarp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Franklin Gothic Demi" pitchFamily="34" charset="0"/>
              </a:rPr>
              <a:t>Через сказку дети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  <a:latin typeface="Franklin Gothic Demi" pitchFamily="34" charset="0"/>
              </a:rPr>
              <a:t>учатся отличать,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  <a:latin typeface="Franklin Gothic Demi" pitchFamily="34" charset="0"/>
              </a:rPr>
              <a:t> где добро, 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  <a:latin typeface="Franklin Gothic Demi" pitchFamily="34" charset="0"/>
              </a:rPr>
              <a:t>а где зло, 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  <a:latin typeface="Franklin Gothic Demi" pitchFamily="34" charset="0"/>
              </a:rPr>
              <a:t>кто хороший,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  <a:latin typeface="Franklin Gothic Demi" pitchFamily="34" charset="0"/>
              </a:rPr>
              <a:t> а кто плохой,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  <a:latin typeface="Franklin Gothic Demi" pitchFamily="34" charset="0"/>
              </a:rPr>
              <a:t> сказки воспитывают добрые чувства</a:t>
            </a:r>
            <a:endParaRPr lang="ru-RU" dirty="0">
              <a:solidFill>
                <a:srgbClr val="00B050"/>
              </a:solidFill>
              <a:latin typeface="Franklin Gothic Demi" pitchFamily="34" charset="0"/>
            </a:endParaRPr>
          </a:p>
        </p:txBody>
      </p:sp>
      <p:pic>
        <p:nvPicPr>
          <p:cNvPr id="3074" name="Picture 2" descr="C:\Users\zagorodnikovavv\Desktop\Новая папка\image-04-03-24-03-34-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5258"/>
            <a:ext cx="3834639" cy="2875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esktop\TPDLQmvn8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80728"/>
            <a:ext cx="3347864" cy="39908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1\Desktop\sM8ScQ490u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052736"/>
            <a:ext cx="3740646" cy="37406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4786314" y="285728"/>
            <a:ext cx="4071966" cy="2214554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ru-RU" sz="1600" dirty="0" smtClean="0">
              <a:solidFill>
                <a:srgbClr val="7030A0"/>
              </a:solidFill>
              <a:cs typeface="Aharoni" pitchFamily="2" charset="-79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Franklin Gothic Demi" pitchFamily="34" charset="0"/>
                <a:cs typeface="Aharoni" pitchFamily="2" charset="-79"/>
              </a:rPr>
              <a:t>Дети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7030A0"/>
                </a:solidFill>
                <a:cs typeface="Aharoni" pitchFamily="2" charset="-79"/>
              </a:rPr>
              <a:t> Повысился интерес к произведениям устного народного творчества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7030A0"/>
                </a:solidFill>
                <a:cs typeface="Aharoni" pitchFamily="2" charset="-79"/>
              </a:rPr>
              <a:t> </a:t>
            </a:r>
            <a:r>
              <a:rPr lang="ru-RU" sz="1600" dirty="0" smtClean="0">
                <a:solidFill>
                  <a:srgbClr val="7030A0"/>
                </a:solidFill>
              </a:rPr>
              <a:t>Имеются представления о добре, дружбе, взаимопомощи</a:t>
            </a:r>
          </a:p>
          <a:p>
            <a:pPr>
              <a:buFont typeface="Arial" pitchFamily="34" charset="0"/>
              <a:buChar char="•"/>
            </a:pPr>
            <a:endParaRPr lang="ru-RU" sz="1600" dirty="0" smtClean="0">
              <a:solidFill>
                <a:srgbClr val="7030A0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357158" y="642918"/>
            <a:ext cx="3357586" cy="3143272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FF0000"/>
              </a:solidFill>
              <a:latin typeface="Franklin Gothic Demi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Franklin Gothic Demi" pitchFamily="34" charset="0"/>
              </a:rPr>
              <a:t>Родители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7030A0"/>
                </a:solidFill>
                <a:latin typeface="+mj-lt"/>
              </a:rPr>
              <a:t> Повышение авторитете родителей в глазах детей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7030A0"/>
                </a:solidFill>
                <a:latin typeface="+mj-lt"/>
              </a:rPr>
              <a:t> Сформировано желание участвовать в мероприятиях группы</a:t>
            </a:r>
          </a:p>
          <a:p>
            <a:pPr>
              <a:buFont typeface="Arial" pitchFamily="34" charset="0"/>
              <a:buChar char="•"/>
            </a:pPr>
            <a:endParaRPr lang="ru-RU" sz="1200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3929058" y="3929066"/>
            <a:ext cx="4071966" cy="2000264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Franklin Gothic Demi" pitchFamily="34" charset="0"/>
              </a:rPr>
              <a:t>Воспитатель</a:t>
            </a:r>
          </a:p>
          <a:p>
            <a:pPr algn="ctr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7030A0"/>
                </a:solidFill>
                <a:latin typeface="+mj-lt"/>
              </a:rPr>
              <a:t> Повысился</a:t>
            </a:r>
            <a:r>
              <a:rPr lang="ru-RU" sz="1600" b="1" dirty="0" smtClean="0">
                <a:solidFill>
                  <a:srgbClr val="7030A0"/>
                </a:solidFill>
                <a:latin typeface="+mj-lt"/>
              </a:rPr>
              <a:t> </a:t>
            </a:r>
            <a:r>
              <a:rPr lang="ru-RU" sz="1600" dirty="0" smtClean="0">
                <a:solidFill>
                  <a:srgbClr val="7030A0"/>
                </a:solidFill>
                <a:latin typeface="+mj-lt"/>
              </a:rPr>
              <a:t>профессиональный</a:t>
            </a:r>
            <a:r>
              <a:rPr lang="ru-RU" sz="1600" b="1" dirty="0" smtClean="0">
                <a:solidFill>
                  <a:srgbClr val="7030A0"/>
                </a:solidFill>
                <a:latin typeface="+mj-lt"/>
              </a:rPr>
              <a:t> </a:t>
            </a:r>
            <a:r>
              <a:rPr lang="ru-RU" sz="1600" dirty="0" smtClean="0">
                <a:solidFill>
                  <a:srgbClr val="7030A0"/>
                </a:solidFill>
                <a:latin typeface="+mj-lt"/>
              </a:rPr>
              <a:t>уровень</a:t>
            </a:r>
          </a:p>
          <a:p>
            <a:pPr algn="ctr"/>
            <a:endParaRPr lang="ru-RU" sz="2000" b="1" dirty="0">
              <a:solidFill>
                <a:srgbClr val="FF0000"/>
              </a:solidFill>
              <a:latin typeface="Franklin Gothic Demi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643306" y="2500306"/>
            <a:ext cx="2071702" cy="121444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Наши результаты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Click="0" advTm="1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7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8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perspectiveLeft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План</a:t>
            </a:r>
            <a:r>
              <a:rPr lang="ru-RU" sz="4800" dirty="0" smtClean="0">
                <a:solidFill>
                  <a:srgbClr val="00B050"/>
                </a:solidFill>
              </a:rPr>
              <a:t> </a:t>
            </a:r>
            <a:r>
              <a:rPr lang="ru-RU" sz="4800" b="1" dirty="0" smtClean="0">
                <a:solidFill>
                  <a:srgbClr val="00B050"/>
                </a:solidFill>
              </a:rPr>
              <a:t>презентации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329128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" pitchFamily="34" charset="0"/>
              </a:rPr>
              <a:t>1. Информационная справка 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" pitchFamily="34" charset="0"/>
              </a:rPr>
              <a:t>о краткосрочном 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" pitchFamily="34" charset="0"/>
              </a:rPr>
              <a:t>проекте</a:t>
            </a:r>
          </a:p>
          <a:p>
            <a:pPr marL="514350" indent="-514350">
              <a:buNone/>
            </a:pP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" pitchFamily="34" charset="0"/>
              </a:rPr>
              <a:t>2. Реализация проекта</a:t>
            </a:r>
          </a:p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" pitchFamily="34" charset="0"/>
              </a:rPr>
              <a:t>1 этап – подготовительный</a:t>
            </a:r>
          </a:p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" pitchFamily="34" charset="0"/>
              </a:rPr>
              <a:t>2 этап – практический</a:t>
            </a:r>
          </a:p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" pitchFamily="34" charset="0"/>
              </a:rPr>
              <a:t>3 этап – заключительный</a:t>
            </a:r>
          </a:p>
          <a:p>
            <a:pPr marL="514350" indent="-514350">
              <a:buNone/>
            </a:pP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" pitchFamily="34" charset="0"/>
              </a:rPr>
              <a:t>3. Выводы</a:t>
            </a:r>
          </a:p>
          <a:p>
            <a:pPr marL="514350" indent="-514350">
              <a:buNone/>
            </a:pP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" pitchFamily="34" charset="0"/>
              </a:rPr>
              <a:t>4. Используемая литература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Franklin Gothic Demi" pitchFamily="34" charset="0"/>
            </a:endParaRPr>
          </a:p>
        </p:txBody>
      </p:sp>
    </p:spTree>
  </p:cSld>
  <p:clrMapOvr>
    <a:masterClrMapping/>
  </p:clrMapOvr>
  <p:transition advClick="0" advTm="1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428604"/>
            <a:ext cx="7000924" cy="1143008"/>
          </a:xfrm>
          <a:prstGeom prst="rect">
            <a:avLst/>
          </a:prstGeom>
          <a:noFill/>
        </p:spPr>
        <p:txBody>
          <a:bodyPr wrap="square" rtlCol="0">
            <a:prstTxWarp prst="textWave4">
              <a:avLst>
                <a:gd name="adj1" fmla="val 6250"/>
                <a:gd name="adj2" fmla="val -154"/>
              </a:avLst>
            </a:prstTxWarp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  <a:latin typeface="Franklin Gothic Medium" pitchFamily="34" charset="0"/>
              </a:rPr>
              <a:t>Наши перспективы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14480" y="1785926"/>
            <a:ext cx="6286544" cy="3571900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Franklin Gothic Medium" pitchFamily="34" charset="0"/>
              </a:rPr>
              <a:t>Продолжение проекта возможно с переходом детей в последующую возрастную группу с развитием содержания соответственно программным требованиям новой возрастной группы; привлечением специалиста ДОУ (музыкального руководителя)</a:t>
            </a:r>
            <a:endParaRPr lang="ru-RU" dirty="0">
              <a:solidFill>
                <a:srgbClr val="0070C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 advClick="0" advTm="1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571480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Используемая литература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928802"/>
            <a:ext cx="75724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Franklin Gothic Demi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lang="ru-RU" sz="2000" dirty="0" smtClean="0">
                <a:solidFill>
                  <a:srgbClr val="0070C0"/>
                </a:solidFill>
                <a:latin typeface="Franklin Gothic Demi" pitchFamily="34" charset="0"/>
                <a:ea typeface="Times New Roman" pitchFamily="18" charset="0"/>
                <a:cs typeface="Arial" pitchFamily="34" charset="0"/>
              </a:rPr>
              <a:t>Бойчук И.А., </a:t>
            </a:r>
            <a:r>
              <a:rPr lang="ru-RU" sz="2000" dirty="0" err="1" smtClean="0">
                <a:solidFill>
                  <a:srgbClr val="0070C0"/>
                </a:solidFill>
                <a:latin typeface="Franklin Gothic Demi" pitchFamily="34" charset="0"/>
                <a:ea typeface="Times New Roman" pitchFamily="18" charset="0"/>
                <a:cs typeface="Arial" pitchFamily="34" charset="0"/>
              </a:rPr>
              <a:t>Популшина</a:t>
            </a:r>
            <a:r>
              <a:rPr lang="ru-RU" sz="2000" dirty="0" smtClean="0">
                <a:solidFill>
                  <a:srgbClr val="0070C0"/>
                </a:solidFill>
                <a:latin typeface="Franklin Gothic Demi" pitchFamily="34" charset="0"/>
                <a:ea typeface="Times New Roman" pitchFamily="18" charset="0"/>
                <a:cs typeface="Arial" pitchFamily="34" charset="0"/>
              </a:rPr>
              <a:t> Т.Н. Ознакомление детей младшего и среднего дошкольного возраста с русским народным творчеством – СПб, 2009</a:t>
            </a:r>
            <a:endParaRPr lang="ru-RU" sz="2000" dirty="0" smtClean="0">
              <a:solidFill>
                <a:srgbClr val="0070C0"/>
              </a:solidFill>
              <a:latin typeface="Franklin Gothic Dem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Franklin Gothic Demi" pitchFamily="34" charset="0"/>
                <a:ea typeface="Times New Roman" pitchFamily="18" charset="0"/>
                <a:cs typeface="Arial" pitchFamily="34" charset="0"/>
              </a:rPr>
              <a:t>2. </a:t>
            </a:r>
            <a:r>
              <a:rPr lang="ru-RU" sz="2000" dirty="0" smtClean="0">
                <a:solidFill>
                  <a:srgbClr val="0070C0"/>
                </a:solidFill>
                <a:latin typeface="Franklin Gothic Demi" pitchFamily="34" charset="0"/>
                <a:ea typeface="Times New Roman" pitchFamily="18" charset="0"/>
                <a:cs typeface="Arial" pitchFamily="34" charset="0"/>
              </a:rPr>
              <a:t>Князева О.А., </a:t>
            </a:r>
            <a:r>
              <a:rPr lang="ru-RU" sz="2000" dirty="0" err="1" smtClean="0">
                <a:solidFill>
                  <a:srgbClr val="0070C0"/>
                </a:solidFill>
                <a:latin typeface="Franklin Gothic Demi" pitchFamily="34" charset="0"/>
                <a:ea typeface="Times New Roman" pitchFamily="18" charset="0"/>
                <a:cs typeface="Arial" pitchFamily="34" charset="0"/>
              </a:rPr>
              <a:t>Маханева</a:t>
            </a:r>
            <a:r>
              <a:rPr lang="ru-RU" sz="2000" dirty="0" smtClean="0">
                <a:solidFill>
                  <a:srgbClr val="0070C0"/>
                </a:solidFill>
                <a:latin typeface="Franklin Gothic Demi" pitchFamily="34" charset="0"/>
                <a:ea typeface="Times New Roman" pitchFamily="18" charset="0"/>
                <a:cs typeface="Arial" pitchFamily="34" charset="0"/>
              </a:rPr>
              <a:t> М.Д. Приобщение детей к истокам русской народной культуры: Программа. </a:t>
            </a:r>
            <a:r>
              <a:rPr lang="ru-RU" sz="2000" dirty="0" err="1" smtClean="0">
                <a:solidFill>
                  <a:srgbClr val="0070C0"/>
                </a:solidFill>
                <a:latin typeface="Franklin Gothic Demi" pitchFamily="34" charset="0"/>
                <a:ea typeface="Times New Roman" pitchFamily="18" charset="0"/>
                <a:cs typeface="Arial" pitchFamily="34" charset="0"/>
              </a:rPr>
              <a:t>Учебно</a:t>
            </a:r>
            <a:r>
              <a:rPr lang="ru-RU" sz="2000" dirty="0" smtClean="0">
                <a:solidFill>
                  <a:srgbClr val="0070C0"/>
                </a:solidFill>
                <a:latin typeface="Franklin Gothic Demi" pitchFamily="34" charset="0"/>
                <a:ea typeface="Times New Roman" pitchFamily="18" charset="0"/>
                <a:cs typeface="Arial" pitchFamily="34" charset="0"/>
              </a:rPr>
              <a:t> – методическое пособие. - СПб, 2004</a:t>
            </a:r>
            <a:endParaRPr lang="ru-RU" sz="2000" dirty="0" smtClean="0">
              <a:solidFill>
                <a:srgbClr val="0070C0"/>
              </a:solidFill>
              <a:latin typeface="Franklin Gothic Dem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Franklin Gothic Demi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lang="ru-RU" sz="2000" dirty="0" smtClean="0">
                <a:solidFill>
                  <a:srgbClr val="0070C0"/>
                </a:solidFill>
                <a:latin typeface="Franklin Gothic Demi" pitchFamily="34" charset="0"/>
                <a:ea typeface="Times New Roman" pitchFamily="18" charset="0"/>
                <a:cs typeface="Arial" pitchFamily="34" charset="0"/>
              </a:rPr>
              <a:t>Мельникова М.Н. Русский детский фольклор. – М., 1987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Franklin Gothic Demi" pitchFamily="34" charset="0"/>
                <a:cs typeface="Arial" pitchFamily="34" charset="0"/>
              </a:rPr>
              <a:t>4. </a:t>
            </a:r>
            <a:r>
              <a:rPr lang="ru-RU" sz="2000" dirty="0" err="1" smtClean="0">
                <a:solidFill>
                  <a:srgbClr val="0070C0"/>
                </a:solidFill>
                <a:latin typeface="Franklin Gothic Demi" pitchFamily="34" charset="0"/>
                <a:cs typeface="Arial" pitchFamily="34" charset="0"/>
              </a:rPr>
              <a:t>Жаворонушки</a:t>
            </a:r>
            <a:r>
              <a:rPr lang="ru-RU" sz="2000" dirty="0" smtClean="0">
                <a:solidFill>
                  <a:srgbClr val="0070C0"/>
                </a:solidFill>
                <a:latin typeface="Franklin Gothic Demi" pitchFamily="34" charset="0"/>
                <a:cs typeface="Arial" pitchFamily="34" charset="0"/>
              </a:rPr>
              <a:t> :песни ,приговорки ,</a:t>
            </a:r>
            <a:r>
              <a:rPr lang="ru-RU" sz="2000" dirty="0" err="1" smtClean="0">
                <a:solidFill>
                  <a:srgbClr val="0070C0"/>
                </a:solidFill>
                <a:latin typeface="Franklin Gothic Demi" pitchFamily="34" charset="0"/>
                <a:cs typeface="Arial" pitchFamily="34" charset="0"/>
              </a:rPr>
              <a:t>потешки</a:t>
            </a:r>
            <a:r>
              <a:rPr lang="ru-RU" sz="2000" dirty="0" smtClean="0">
                <a:solidFill>
                  <a:srgbClr val="0070C0"/>
                </a:solidFill>
                <a:latin typeface="Franklin Gothic Demi" pitchFamily="34" charset="0"/>
                <a:cs typeface="Arial" pitchFamily="34" charset="0"/>
              </a:rPr>
              <a:t> ,прибаутки , считалки /Сост. Г.Науменко.,1998 </a:t>
            </a:r>
            <a:endParaRPr lang="ru-RU" sz="2000" dirty="0" smtClean="0">
              <a:solidFill>
                <a:srgbClr val="FF0000"/>
              </a:solidFill>
              <a:latin typeface="Franklin Gothic Dem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1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428604"/>
            <a:ext cx="6500858" cy="1566272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Gabriola" pitchFamily="82" charset="0"/>
              </a:rPr>
              <a:t>Спасибо за внимание!</a:t>
            </a:r>
            <a:endParaRPr lang="ru-RU" sz="5400" dirty="0">
              <a:solidFill>
                <a:srgbClr val="FF0000"/>
              </a:solidFill>
              <a:latin typeface="Gabriola" pitchFamily="82" charset="0"/>
            </a:endParaRPr>
          </a:p>
        </p:txBody>
      </p:sp>
      <p:pic>
        <p:nvPicPr>
          <p:cNvPr id="4098" name="Picture 2" descr="C:\Users\zagorodnikovavv\Desktop\Новая папка\image-04-03-24-03-34-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04864"/>
            <a:ext cx="4943873" cy="3707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85728"/>
            <a:ext cx="2328848" cy="5786478"/>
          </a:xfrm>
          <a:scene3d>
            <a:camera prst="perspectiveLeft"/>
            <a:lightRig rig="threePt" dir="t"/>
          </a:scene3d>
        </p:spPr>
        <p:txBody>
          <a:bodyPr vert="wordArtVert">
            <a:norm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Franklin Gothic Demi" pitchFamily="34" charset="0"/>
              </a:rPr>
              <a:t>Актуальность</a:t>
            </a:r>
            <a:endParaRPr lang="ru-RU" sz="2800" b="1" dirty="0">
              <a:solidFill>
                <a:srgbClr val="00B050"/>
              </a:solidFill>
              <a:latin typeface="Franklin Gothic Dem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69" y="714358"/>
            <a:ext cx="6615131" cy="54118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dirty="0" smtClean="0">
              <a:solidFill>
                <a:srgbClr val="7030A0"/>
              </a:solidFill>
              <a:latin typeface="Gabriola" pitchFamily="82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Gabriola" pitchFamily="82" charset="0"/>
              </a:rPr>
              <a:t>Закладывать основы нравственности следует с самого раннего возраста, когда формируется характер, отношение к миру, к окружающим людям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Gabriola" pitchFamily="82" charset="0"/>
              </a:rPr>
              <a:t>Под влиянием разнообразных жанров устного народного творчества происходит нравственное развитие детей, формирование нравственного качества, понятия о нормах поведения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Gabriola" pitchFamily="82" charset="0"/>
              </a:rPr>
              <a:t>Детский фольклор необходим в работе воспитателя, так как отражает в играх, песнях, сказках жизнь и деятельность людей многих поколений</a:t>
            </a:r>
            <a:endParaRPr lang="ru-RU" sz="2000" b="1" dirty="0">
              <a:solidFill>
                <a:srgbClr val="7030A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 advClick="0" advTm="1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28728" y="285728"/>
            <a:ext cx="6143668" cy="107157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Franklin Gothic Demi" pitchFamily="34" charset="0"/>
              </a:rPr>
              <a:t>Цель педагогического проекта</a:t>
            </a:r>
            <a:endParaRPr lang="ru-RU" sz="3200" dirty="0">
              <a:solidFill>
                <a:srgbClr val="00B050"/>
              </a:solidFill>
              <a:latin typeface="Franklin Gothic Demi" pitchFamily="34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 rot="2668450">
            <a:off x="2883933" y="1454254"/>
            <a:ext cx="714380" cy="571504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19671383">
            <a:off x="6196476" y="1496569"/>
            <a:ext cx="717698" cy="67394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00232" y="2143116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Дети 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2132" y="2143116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Родители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43504" y="2928934"/>
            <a:ext cx="3000396" cy="32861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Franklin Gothic Demi" pitchFamily="34" charset="0"/>
              </a:rPr>
              <a:t>ПОДДЕРЖАНИЕ ИНТЕРЕСА РОДИТЕЛЕЙ К РУССКОЙ НАРОДНОЙ КУЛЬТУРЕ, ЧЕРЕЗ ПРОИЗВЕДЕНИЯ НАРОДНОГО ФОЛЬКЛОРА</a:t>
            </a:r>
            <a:endParaRPr lang="ru-RU" sz="2000" dirty="0">
              <a:solidFill>
                <a:srgbClr val="7030A0"/>
              </a:solidFill>
              <a:latin typeface="Franklin Gothic Demi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00166" y="2928934"/>
            <a:ext cx="3000396" cy="32861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Franklin Gothic Demi" pitchFamily="34" charset="0"/>
              </a:rPr>
              <a:t>ФОРМИРОВАНИЕ НРАВСТВЕННЫХ КАЧЕСТВ У ДЕТЕЙ НА ОСНОВЕ </a:t>
            </a:r>
            <a:r>
              <a:rPr lang="ru-RU" sz="2000" dirty="0" smtClean="0">
                <a:solidFill>
                  <a:srgbClr val="7030A0"/>
                </a:solidFill>
              </a:rPr>
              <a:t>  </a:t>
            </a:r>
            <a:r>
              <a:rPr lang="ru-RU" sz="2000" dirty="0" smtClean="0">
                <a:solidFill>
                  <a:srgbClr val="7030A0"/>
                </a:solidFill>
                <a:latin typeface="Franklin Gothic Demi" pitchFamily="34" charset="0"/>
              </a:rPr>
              <a:t>УСТНОГО НАРОДНОГО ТВОРЧЕСТВА</a:t>
            </a:r>
            <a:endParaRPr lang="ru-RU" sz="2000" dirty="0">
              <a:solidFill>
                <a:srgbClr val="7030A0"/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ransition advClick="0" advTm="1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3" grpId="0" animBg="1"/>
      <p:bldP spid="4" grpId="0" animBg="1"/>
      <p:bldP spid="5" grpId="0"/>
      <p:bldP spid="6" grpId="0"/>
      <p:bldP spid="10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57290" y="214290"/>
            <a:ext cx="5786478" cy="10001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B050"/>
                </a:solidFill>
                <a:latin typeface="Franklin Gothic Demi" pitchFamily="34" charset="0"/>
              </a:rPr>
              <a:t>Задачи </a:t>
            </a:r>
            <a:endParaRPr lang="ru-RU" sz="3600" dirty="0">
              <a:solidFill>
                <a:srgbClr val="00B050"/>
              </a:solidFill>
              <a:latin typeface="Franklin Gothic Demi" pitchFamily="34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 rot="2313446">
            <a:off x="2922154" y="1279112"/>
            <a:ext cx="671740" cy="671683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19652637">
            <a:off x="5629243" y="1267572"/>
            <a:ext cx="659635" cy="671074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71670" y="1928802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Дети 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0694" y="1928802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Родители 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1538" y="2571744"/>
            <a:ext cx="3571900" cy="385765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Franklin Gothic Demi" pitchFamily="34" charset="0"/>
              </a:rPr>
              <a:t>ПРИВИВАТЬ ДЕТЯМ ИНТЕРЕС И ЛЮБОВЬ К УСТНОМУ НАРОДНОМУ ТВОРЧЕСТВУ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  <a:latin typeface="Franklin Gothic Demi" pitchFamily="34" charset="0"/>
              </a:rPr>
              <a:t> ВОСПИТЫВАТЬ УМЕНИЯ СОПЕРЕЖИВАТЬ ГЕРОЯМ РУССКИХ НАРОДНЫХ СКАЗОК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  <a:latin typeface="Franklin Gothic Demi" pitchFamily="34" charset="0"/>
              </a:rPr>
              <a:t> ФОРМИРОВАТЬ ПРЕДСТАВЛЕНИЯ О НРАВСТВЕННЫХ НОРМАХ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29190" y="2571744"/>
            <a:ext cx="3143272" cy="385765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Franklin Gothic Demi" pitchFamily="34" charset="0"/>
              </a:rPr>
              <a:t>РАСШИРЯТЬ ПРЕДСТАВЛЕНИЯ РОДИТЕЛЕЙ О РУССКОМ НАРОДНОМ ФОЛЬКЛОРЕ И ЕГО ВОЗМОЖНОСТЯХ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  <a:latin typeface="Franklin Gothic Demi" pitchFamily="34" charset="0"/>
              </a:rPr>
              <a:t> ВОВЛЕЧЬ РОДИТЕЛЕЙ В СОДЕРЖАНИЕ ПРОЕКТНОЙ ДЕЯТЕЛЬНОСТИ</a:t>
            </a:r>
          </a:p>
        </p:txBody>
      </p:sp>
    </p:spTree>
  </p:cSld>
  <p:clrMapOvr>
    <a:masterClrMapping/>
  </p:clrMapOvr>
  <p:transition advClick="0" advTm="1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250"/>
                            </p:stCondLst>
                            <p:childTnLst>
                              <p:par>
                                <p:cTn id="53" presetID="21" presetClass="entr" presetSubtype="3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250"/>
                            </p:stCondLst>
                            <p:childTnLst>
                              <p:par>
                                <p:cTn id="57" presetID="21" presetClass="entr" presetSubtype="3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3" grpId="0" animBg="1"/>
      <p:bldP spid="3" grpId="1" animBg="1"/>
      <p:bldP spid="4" grpId="0" animBg="1"/>
      <p:bldP spid="4" grpId="1" animBg="1"/>
      <p:bldP spid="5" grpId="0"/>
      <p:bldP spid="6" grpId="0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лнце 1"/>
          <p:cNvSpPr/>
          <p:nvPr/>
        </p:nvSpPr>
        <p:spPr>
          <a:xfrm>
            <a:off x="1285852" y="285728"/>
            <a:ext cx="6357982" cy="5286412"/>
          </a:xfrm>
          <a:prstGeom prst="su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Познавательно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– речевое направление проекта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71480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Franklin Gothic Medium" pitchFamily="34" charset="0"/>
              </a:rPr>
              <a:t>ОО «Познание»</a:t>
            </a:r>
            <a:endParaRPr lang="ru-RU" sz="2000" dirty="0">
              <a:solidFill>
                <a:srgbClr val="FF0000"/>
              </a:solidFill>
              <a:latin typeface="Franklin Gothic Medium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3570" y="571480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Franklin Gothic Medium" pitchFamily="34" charset="0"/>
              </a:rPr>
              <a:t>ОО «Коммуникация»</a:t>
            </a:r>
            <a:endParaRPr lang="ru-RU" sz="2000" dirty="0">
              <a:solidFill>
                <a:srgbClr val="FF0000"/>
              </a:solidFill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7554" y="5643578"/>
            <a:ext cx="23574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Franklin Gothic Medium" pitchFamily="34" charset="0"/>
              </a:rPr>
              <a:t>ОО «Чтение художественной литературы»</a:t>
            </a:r>
            <a:endParaRPr lang="ru-RU" sz="2000" dirty="0">
              <a:solidFill>
                <a:srgbClr val="FF0000"/>
              </a:solidFill>
              <a:latin typeface="Franklin Gothic Medium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4714884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Franklin Gothic Medium" pitchFamily="34" charset="0"/>
              </a:rPr>
              <a:t>ОО «Художественное творчество»</a:t>
            </a:r>
            <a:endParaRPr lang="ru-RU" sz="2000" dirty="0">
              <a:solidFill>
                <a:srgbClr val="FF0000"/>
              </a:solidFill>
              <a:latin typeface="Franklin Gothic Medium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0760" y="4786322"/>
            <a:ext cx="2500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Franklin Gothic Medium" pitchFamily="34" charset="0"/>
              </a:rPr>
              <a:t>ОО «Социализация»</a:t>
            </a:r>
            <a:endParaRPr lang="ru-RU" sz="2000" dirty="0">
              <a:solidFill>
                <a:srgbClr val="FF000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 advClick="0" advTm="1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4" grpId="0"/>
      <p:bldP spid="5" grpId="0"/>
      <p:bldP spid="6" grpId="0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85728"/>
            <a:ext cx="6143668" cy="8572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spc="-150" dirty="0" smtClean="0">
                <a:solidFill>
                  <a:srgbClr val="00B050"/>
                </a:solidFill>
                <a:latin typeface="Franklin Gothic Demi" pitchFamily="34" charset="0"/>
              </a:rPr>
              <a:t>Ожидаемые результаты</a:t>
            </a:r>
            <a:endParaRPr lang="ru-RU" sz="3600" spc="-150" dirty="0">
              <a:solidFill>
                <a:srgbClr val="00B050"/>
              </a:solidFill>
              <a:latin typeface="Franklin Gothic Dem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3108" y="1500174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Дети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29256" y="1500174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Родители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43042" y="2285992"/>
            <a:ext cx="2571768" cy="12144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Franklin Gothic Demi" pitchFamily="34" charset="0"/>
              </a:rPr>
              <a:t>Проявление интереса к чтению сказок </a:t>
            </a:r>
            <a:endParaRPr lang="ru-RU" sz="2000" dirty="0">
              <a:solidFill>
                <a:srgbClr val="7030A0"/>
              </a:solidFill>
              <a:latin typeface="Franklin Gothic Dem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43042" y="3857628"/>
            <a:ext cx="2571768" cy="15001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Franklin Gothic Demi" pitchFamily="34" charset="0"/>
              </a:rPr>
              <a:t>Формирование представлений о доброте, взаимопомощи, дружбе </a:t>
            </a:r>
            <a:endParaRPr lang="ru-RU" sz="2000" dirty="0">
              <a:solidFill>
                <a:srgbClr val="7030A0"/>
              </a:solidFill>
              <a:latin typeface="Franklin Gothic Demi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43042" y="5643578"/>
            <a:ext cx="2571768" cy="10715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Franklin Gothic Demi" pitchFamily="34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Franklin Gothic Demi" pitchFamily="34" charset="0"/>
              </a:rPr>
              <a:t>Присутствие эмоциональной отзывчивости</a:t>
            </a:r>
            <a:endParaRPr lang="ru-RU" sz="2000" dirty="0">
              <a:solidFill>
                <a:srgbClr val="7030A0"/>
              </a:solidFill>
              <a:latin typeface="Franklin Gothic Demi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57818" y="2285992"/>
            <a:ext cx="2643206" cy="114300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Franklin Gothic Demi" pitchFamily="34" charset="0"/>
              </a:rPr>
              <a:t>Вовлечение в жизнь группы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357818" y="3857628"/>
            <a:ext cx="2643206" cy="15001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Franklin Gothic Demi" pitchFamily="34" charset="0"/>
              </a:rPr>
              <a:t>Овладение приемами педагогического взаимодействия с детьми</a:t>
            </a:r>
            <a:endParaRPr lang="ru-RU" sz="2000" dirty="0">
              <a:solidFill>
                <a:srgbClr val="7030A0"/>
              </a:solidFill>
              <a:latin typeface="Franklin Gothic Demi" pitchFamily="34" charset="0"/>
            </a:endParaRPr>
          </a:p>
        </p:txBody>
      </p:sp>
      <p:cxnSp>
        <p:nvCxnSpPr>
          <p:cNvPr id="20" name="Прямая со стрелкой 19"/>
          <p:cNvCxnSpPr>
            <a:endCxn id="9" idx="0"/>
          </p:cNvCxnSpPr>
          <p:nvPr/>
        </p:nvCxnSpPr>
        <p:spPr>
          <a:xfrm rot="10800000" flipV="1">
            <a:off x="2893208" y="1142984"/>
            <a:ext cx="1250165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0" idx="0"/>
          </p:cNvCxnSpPr>
          <p:nvPr/>
        </p:nvCxnSpPr>
        <p:spPr>
          <a:xfrm>
            <a:off x="5286380" y="1142984"/>
            <a:ext cx="1250165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1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9" grpId="0"/>
      <p:bldP spid="10" grpId="0"/>
      <p:bldP spid="11" grpId="0" animBg="1"/>
      <p:bldP spid="12" grpId="0" animBg="1"/>
      <p:bldP spid="14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85852" y="285728"/>
            <a:ext cx="6786610" cy="1500198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Chevron">
              <a:avLst/>
            </a:prstTxWarp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Franklin Gothic Medium" pitchFamily="34" charset="0"/>
              </a:rPr>
              <a:t>Реализация</a:t>
            </a: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Franklin Gothic Medium" pitchFamily="34" charset="0"/>
              </a:rPr>
              <a:t> </a:t>
            </a:r>
            <a:r>
              <a:rPr lang="ru-RU" sz="4000" b="1" spc="300" dirty="0" smtClean="0">
                <a:ln w="1143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Franklin Gothic Medium" pitchFamily="34" charset="0"/>
              </a:rPr>
              <a:t>проекта</a:t>
            </a:r>
            <a:endParaRPr lang="ru-RU" sz="4000" b="1" spc="300" dirty="0">
              <a:ln w="11430" cmpd="sng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Franklin Gothic Medium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860" y="1714488"/>
            <a:ext cx="4929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 smtClean="0">
                <a:solidFill>
                  <a:srgbClr val="7030A0"/>
                </a:solidFill>
              </a:rPr>
              <a:t>1 этап - подготовительный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2500306"/>
            <a:ext cx="2357454" cy="71438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Задачи: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3429000"/>
            <a:ext cx="7143800" cy="3071834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endParaRPr lang="ru-RU" sz="2800" dirty="0" smtClean="0">
              <a:solidFill>
                <a:schemeClr val="tx1"/>
              </a:solidFill>
              <a:latin typeface="Franklin Gothic Demi" pitchFamily="34" charset="0"/>
            </a:endParaRPr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- Определение проблемы (темы) проекта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 Выявление знаний родителей об использовании устного народного творчества детей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Demi" pitchFamily="34" charset="0"/>
              </a:rPr>
              <a:t> Создание условий для реализации проекта</a:t>
            </a:r>
          </a:p>
          <a:p>
            <a:endParaRPr lang="ru-RU" sz="2800" dirty="0" smtClean="0">
              <a:solidFill>
                <a:schemeClr val="tx1"/>
              </a:solidFill>
              <a:latin typeface="Franklin Gothic Demi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1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allAtOnce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20335121">
            <a:off x="1256077" y="5015428"/>
            <a:ext cx="1928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briola" pitchFamily="82" charset="0"/>
              </a:rPr>
              <a:t>Уголок книги: «В гостях у сказок»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Gabriola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391911">
            <a:off x="538635" y="1682132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briola" pitchFamily="82" charset="0"/>
              </a:rPr>
              <a:t>Уголок театра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Gabriola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0807338">
            <a:off x="5947468" y="807341"/>
            <a:ext cx="25237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>
              <a:solidFill>
                <a:srgbClr val="00B0F0"/>
              </a:solidFill>
              <a:latin typeface="Gabriola" pitchFamily="82" charset="0"/>
            </a:endParaRPr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briola" pitchFamily="82" charset="0"/>
              </a:rPr>
              <a:t>Книжки – раскраски по русским народным сказкам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Gabriola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321168">
            <a:off x="5535968" y="4952306"/>
            <a:ext cx="21656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briola" pitchFamily="82" charset="0"/>
              </a:rPr>
              <a:t>Дидактические игры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Gabriola" pitchFamily="82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339752" y="1484784"/>
            <a:ext cx="3888432" cy="403244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Franklin Gothic Demi" pitchFamily="34" charset="0"/>
              </a:rPr>
              <a:t>Создание условий для реализации проекта</a:t>
            </a:r>
            <a:endParaRPr lang="ru-RU" sz="2400" dirty="0">
              <a:solidFill>
                <a:srgbClr val="FF0000"/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ransition advClick="0" advTm="1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999</TotalTime>
  <Words>622</Words>
  <Application>Microsoft Office PowerPoint</Application>
  <PresentationFormat>Экран (4:3)</PresentationFormat>
  <Paragraphs>119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План презентации</vt:lpstr>
      <vt:lpstr>Актуальность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Загородникова Вера Владимировна</cp:lastModifiedBy>
  <cp:revision>109</cp:revision>
  <dcterms:created xsi:type="dcterms:W3CDTF">2012-08-01T11:30:26Z</dcterms:created>
  <dcterms:modified xsi:type="dcterms:W3CDTF">2024-03-04T13:00:22Z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138362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