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2" r:id="rId3"/>
    <p:sldId id="277" r:id="rId4"/>
    <p:sldId id="275" r:id="rId5"/>
    <p:sldId id="274" r:id="rId6"/>
    <p:sldId id="273" r:id="rId7"/>
    <p:sldId id="276" r:id="rId8"/>
    <p:sldId id="278" r:id="rId9"/>
    <p:sldId id="280" r:id="rId10"/>
    <p:sldId id="28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30249" y="6653482"/>
            <a:ext cx="320888" cy="216025"/>
          </a:xfrm>
        </p:spPr>
        <p:txBody>
          <a:bodyPr>
            <a:normAutofit/>
          </a:bodyPr>
          <a:lstStyle/>
          <a:p>
            <a:r>
              <a:rPr lang="ru-RU" sz="800" dirty="0" smtClean="0">
                <a:solidFill>
                  <a:schemeClr val="bg2"/>
                </a:solidFill>
              </a:rPr>
              <a:t>п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7560840" cy="1224136"/>
          </a:xfrm>
        </p:spPr>
        <p:txBody>
          <a:bodyPr>
            <a:noAutofit/>
          </a:bodyPr>
          <a:lstStyle/>
          <a:p>
            <a:pPr algn="ctr"/>
            <a:endParaRPr lang="ru-RU" sz="4400" i="1" dirty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algn="ctr"/>
            <a:endParaRPr lang="ru-RU" sz="4400" i="1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400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МОББИНГ</a:t>
            </a:r>
          </a:p>
          <a:p>
            <a:pPr algn="ctr"/>
            <a:endParaRPr lang="ru-RU" sz="4400" i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026" y="1628800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2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43428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Профилактика </a:t>
            </a:r>
            <a:r>
              <a:rPr lang="ru-RU" b="1" dirty="0" err="1" smtClean="0">
                <a:solidFill>
                  <a:srgbClr val="FFFF00"/>
                </a:solidFill>
              </a:rPr>
              <a:t>моббинга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795320" cy="4137323"/>
          </a:xfrm>
        </p:spPr>
        <p:txBody>
          <a:bodyPr/>
          <a:lstStyle/>
          <a:p>
            <a:pPr marL="36576" indent="0" algn="ctr">
              <a:buNone/>
            </a:pPr>
            <a:r>
              <a:rPr lang="ru-RU" i="1" dirty="0" smtClean="0"/>
              <a:t>1. Интересуйтесь тем, что интересно вашему ребенку. Будьте в курсе того, что с ним происходит.</a:t>
            </a:r>
          </a:p>
          <a:p>
            <a:pPr marL="36576" indent="0" algn="ctr">
              <a:buNone/>
            </a:pPr>
            <a:endParaRPr lang="ru-RU" i="1" dirty="0" smtClean="0"/>
          </a:p>
          <a:p>
            <a:pPr marL="36576" indent="0" algn="ctr">
              <a:buNone/>
            </a:pPr>
            <a:r>
              <a:rPr lang="ru-RU" i="1" dirty="0" smtClean="0"/>
              <a:t>2. Оказывайте ему всестороннюю поддержку, помогая справиться с трудностями</a:t>
            </a:r>
          </a:p>
          <a:p>
            <a:pPr marL="36576" indent="0" algn="ctr">
              <a:buNone/>
            </a:pPr>
            <a:endParaRPr lang="ru-RU" i="1" dirty="0"/>
          </a:p>
          <a:p>
            <a:pPr marL="36576" indent="0" algn="ctr">
              <a:buNone/>
            </a:pPr>
            <a:r>
              <a:rPr lang="ru-RU" i="1" dirty="0" smtClean="0"/>
              <a:t>3. Верьте в своего ребенка.</a:t>
            </a:r>
            <a:endParaRPr lang="ru-RU" dirty="0" smtClean="0"/>
          </a:p>
          <a:p>
            <a:pPr marL="550926" indent="-514350">
              <a:buAutoNum type="arabicPeriod"/>
            </a:pPr>
            <a:endParaRPr lang="ru-RU" dirty="0" smtClean="0"/>
          </a:p>
          <a:p>
            <a:pPr marL="550926" indent="-514350">
              <a:buAutoNum type="arabicPeriod"/>
            </a:pPr>
            <a:endParaRPr lang="ru-RU" dirty="0" smtClean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35538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6480048" cy="2301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СПАСИБО ЗА ВНИМАНИЕ</a:t>
            </a:r>
            <a:endParaRPr lang="ru-RU" sz="54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49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МОББИНГ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i="1" dirty="0"/>
              <a:t>систематические действия физического либо социального характера в детском коллективе направленные против какой-либо личности не способной защитить себя в разных </a:t>
            </a:r>
            <a:r>
              <a:rPr lang="ru-RU" sz="3200" i="1" dirty="0" smtClean="0"/>
              <a:t>ситуациях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5715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Виды МОББИНГА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/>
          <a:lstStyle/>
          <a:p>
            <a:pPr marL="36576" indent="0">
              <a:buNone/>
            </a:pPr>
            <a:r>
              <a:rPr lang="ru-RU" sz="3600" i="1" dirty="0" smtClean="0"/>
              <a:t>1. Вербальный: издевки, насмешки, клевета</a:t>
            </a:r>
          </a:p>
          <a:p>
            <a:pPr marL="36576" indent="0">
              <a:buNone/>
            </a:pPr>
            <a:r>
              <a:rPr lang="ru-RU" sz="3600" i="1" dirty="0" smtClean="0"/>
              <a:t>2. Изоляция, бойкотирование</a:t>
            </a:r>
          </a:p>
          <a:p>
            <a:pPr marL="36576" indent="0">
              <a:buNone/>
            </a:pPr>
            <a:r>
              <a:rPr lang="ru-RU" sz="3600" i="1" dirty="0" smtClean="0"/>
              <a:t>3. Физические способы травли</a:t>
            </a:r>
          </a:p>
          <a:p>
            <a:pPr marL="36576" indent="0">
              <a:buNone/>
            </a:pPr>
            <a:r>
              <a:rPr lang="ru-RU" sz="3600" i="1" dirty="0" smtClean="0"/>
              <a:t>4. Разные виды угроз</a:t>
            </a:r>
            <a:endParaRPr lang="ru-RU" sz="3600" i="1" dirty="0" smtClean="0"/>
          </a:p>
          <a:p>
            <a:pPr marL="36576" indent="0">
              <a:buNone/>
            </a:pPr>
            <a:endParaRPr lang="ru-RU" dirty="0" smtClean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25128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Как распределяются роли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Зачинщики</a:t>
            </a:r>
          </a:p>
          <a:p>
            <a:pPr marL="36576" indent="0" algn="ctr">
              <a:buNone/>
            </a:pPr>
            <a:r>
              <a:rPr lang="ru-RU" sz="4000" dirty="0" smtClean="0"/>
              <a:t>Преследователь</a:t>
            </a:r>
          </a:p>
          <a:p>
            <a:pPr marL="36576" indent="0" algn="ctr">
              <a:buNone/>
            </a:pPr>
            <a:r>
              <a:rPr lang="ru-RU" sz="4000" dirty="0" smtClean="0"/>
              <a:t>Жертва</a:t>
            </a:r>
          </a:p>
          <a:p>
            <a:pPr marL="36576" indent="0" algn="ctr">
              <a:buNone/>
            </a:pPr>
            <a:r>
              <a:rPr lang="ru-RU" sz="4000" dirty="0" smtClean="0"/>
              <a:t>Наблюдатели</a:t>
            </a:r>
          </a:p>
          <a:p>
            <a:pPr marL="36576" indent="0" algn="ctr">
              <a:buNone/>
            </a:pPr>
            <a:r>
              <a:rPr lang="ru-RU" sz="4000" dirty="0" smtClean="0"/>
              <a:t>Спасатели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6211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Почему ребенок становится на позицию АГРЕССОРА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88840"/>
            <a:ext cx="7467600" cy="3917032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i="1" dirty="0" smtClean="0"/>
              <a:t>1. Эмоциональное отвержение ребенка в семье</a:t>
            </a:r>
          </a:p>
          <a:p>
            <a:pPr marL="36576" indent="0" algn="ctr">
              <a:buNone/>
            </a:pPr>
            <a:r>
              <a:rPr lang="ru-RU" i="1" dirty="0" smtClean="0"/>
              <a:t>2. Систематические рекомендации ребенку «дай сдачи», «бей на опережение»</a:t>
            </a:r>
          </a:p>
          <a:p>
            <a:pPr marL="36576" indent="0" algn="ctr">
              <a:buNone/>
            </a:pPr>
            <a:r>
              <a:rPr lang="ru-RU" i="1" dirty="0" smtClean="0"/>
              <a:t>3. Гиперопека со стороны родителей</a:t>
            </a:r>
            <a:endParaRPr lang="ru-RU" i="1" dirty="0" smtClean="0"/>
          </a:p>
          <a:p>
            <a:pPr marL="550926" indent="-514350" algn="ctr">
              <a:buAutoNum type="arabicPeriod"/>
            </a:pPr>
            <a:endParaRPr lang="ru-RU" i="1" dirty="0"/>
          </a:p>
          <a:p>
            <a:pPr marL="36576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391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Почему ребенок становится ЖЕРТВОЙ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95320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ru-RU" sz="2800" dirty="0" smtClean="0"/>
              <a:t>1</a:t>
            </a:r>
            <a:r>
              <a:rPr lang="ru-RU" sz="3200" i="1" dirty="0" smtClean="0"/>
              <a:t>. Неумение защитить себя и отстоять свои границы</a:t>
            </a:r>
          </a:p>
          <a:p>
            <a:pPr marL="36576" indent="0" algn="ctr">
              <a:buNone/>
            </a:pPr>
            <a:r>
              <a:rPr lang="ru-RU" sz="2800" dirty="0" smtClean="0"/>
              <a:t>2. </a:t>
            </a:r>
            <a:r>
              <a:rPr lang="ru-RU" sz="3200" i="1" dirty="0" smtClean="0"/>
              <a:t>Подверженность тревогам и страхам</a:t>
            </a:r>
          </a:p>
          <a:p>
            <a:pPr marL="36576" indent="0" algn="ctr">
              <a:buNone/>
            </a:pPr>
            <a:r>
              <a:rPr lang="ru-RU" sz="3200" i="1" dirty="0" smtClean="0"/>
              <a:t>3. </a:t>
            </a:r>
            <a:r>
              <a:rPr lang="ru-RU" sz="3200" i="1" dirty="0" smtClean="0"/>
              <a:t>Заниженная самооценка</a:t>
            </a:r>
          </a:p>
          <a:p>
            <a:pPr marL="36576" indent="0" algn="ctr">
              <a:buNone/>
            </a:pPr>
            <a:r>
              <a:rPr lang="ru-RU" sz="3200" i="1" dirty="0" smtClean="0"/>
              <a:t>4. Эмоциональная несдержанность, высокая лабильность нервной системы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6539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Если ваш ребенок стал жертвой </a:t>
            </a:r>
            <a:r>
              <a:rPr lang="ru-RU" b="1" dirty="0" err="1" smtClean="0">
                <a:solidFill>
                  <a:srgbClr val="FFFF00"/>
                </a:solidFill>
              </a:rPr>
              <a:t>моббинга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i="1" dirty="0" smtClean="0"/>
              <a:t>1. Нужно сделать проблему очевидной для окружающих</a:t>
            </a:r>
          </a:p>
          <a:p>
            <a:pPr marL="36576" indent="0" algn="ctr">
              <a:buNone/>
            </a:pPr>
            <a:endParaRPr lang="ru-RU" i="1" dirty="0" smtClean="0"/>
          </a:p>
          <a:p>
            <a:pPr marL="36576" indent="0" algn="ctr">
              <a:buNone/>
            </a:pPr>
            <a:r>
              <a:rPr lang="ru-RU" i="1" dirty="0" smtClean="0"/>
              <a:t>2. Эмоционально поддержать ребенка</a:t>
            </a:r>
          </a:p>
          <a:p>
            <a:pPr marL="550926" indent="-514350" algn="ctr">
              <a:buAutoNum type="arabicPeriod"/>
            </a:pPr>
            <a:endParaRPr lang="ru-RU" i="1" dirty="0"/>
          </a:p>
          <a:p>
            <a:pPr marL="36576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570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Как следует говорить с ребенком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141168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ru-RU" sz="3300" dirty="0" smtClean="0"/>
              <a:t>1. Не давить</a:t>
            </a:r>
          </a:p>
          <a:p>
            <a:pPr marL="550926" indent="-514350" algn="just">
              <a:buAutoNum type="arabicPeriod"/>
            </a:pPr>
            <a:endParaRPr lang="ru-RU" sz="3300" dirty="0" smtClean="0"/>
          </a:p>
          <a:p>
            <a:pPr marL="36576" indent="0" algn="just">
              <a:buNone/>
            </a:pPr>
            <a:r>
              <a:rPr lang="ru-RU" sz="3300" dirty="0" smtClean="0"/>
              <a:t>2. Не заставлять ребенка, если он не хочет рассказывать</a:t>
            </a:r>
          </a:p>
          <a:p>
            <a:pPr marL="36576" indent="0" algn="just">
              <a:buNone/>
            </a:pPr>
            <a:endParaRPr lang="ru-RU" sz="3300" dirty="0" smtClean="0"/>
          </a:p>
          <a:p>
            <a:pPr marL="36576" indent="0" algn="just">
              <a:buNone/>
            </a:pPr>
            <a:r>
              <a:rPr lang="ru-RU" sz="3300" dirty="0" smtClean="0"/>
              <a:t>3. Быть готовым выслушать без критических комментариев</a:t>
            </a:r>
          </a:p>
          <a:p>
            <a:pPr marL="36576" indent="0" algn="just">
              <a:buNone/>
            </a:pPr>
            <a:endParaRPr lang="ru-RU" sz="3300" dirty="0" smtClean="0"/>
          </a:p>
          <a:p>
            <a:pPr marL="36576" indent="0" algn="just">
              <a:buNone/>
            </a:pPr>
            <a:endParaRPr lang="ru-RU" sz="3300" dirty="0"/>
          </a:p>
          <a:p>
            <a:pPr marL="36576" indent="0" algn="ctr">
              <a:buNone/>
            </a:pPr>
            <a:endParaRPr lang="ru-RU" i="1" dirty="0"/>
          </a:p>
          <a:p>
            <a:pPr marL="36576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135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Если тебя гонят, все равно нельзя бежать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435280" cy="4065315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i="1" dirty="0" smtClean="0"/>
              <a:t>1. Агрессор всегда ждет ответной реакции. Научите ребенка игнорировать выпады в его сторону.</a:t>
            </a:r>
          </a:p>
          <a:p>
            <a:pPr marL="36576" indent="0" algn="ctr">
              <a:buNone/>
            </a:pPr>
            <a:endParaRPr lang="ru-RU" i="1" dirty="0" smtClean="0"/>
          </a:p>
          <a:p>
            <a:pPr marL="36576" indent="0" algn="ctr">
              <a:buNone/>
            </a:pPr>
            <a:r>
              <a:rPr lang="ru-RU" i="1" dirty="0" smtClean="0"/>
              <a:t>2. </a:t>
            </a:r>
            <a:r>
              <a:rPr lang="ru-RU" i="1" dirty="0" smtClean="0"/>
              <a:t>Помогите ребенку найти в классе тех, кто готовы встать на его сторону</a:t>
            </a:r>
            <a:endParaRPr 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2426002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802</TotalTime>
  <Words>251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п</vt:lpstr>
      <vt:lpstr>МОББИНГ </vt:lpstr>
      <vt:lpstr>Виды МОББИНГА</vt:lpstr>
      <vt:lpstr>Как распределяются роли</vt:lpstr>
      <vt:lpstr>Почему ребенок становится на позицию АГРЕССОРА</vt:lpstr>
      <vt:lpstr>Почему ребенок становится ЖЕРТВОЙ</vt:lpstr>
      <vt:lpstr>Если ваш ребенок стал жертвой моббинга</vt:lpstr>
      <vt:lpstr>Как следует говорить с ребенком</vt:lpstr>
      <vt:lpstr>Если тебя гонят, все равно нельзя бежать</vt:lpstr>
      <vt:lpstr>Профилактика моббинга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Процентное соотношение наполняемости социометрических групп на параллели 5х классов</dc:title>
  <dc:creator>Лена</dc:creator>
  <cp:lastModifiedBy>Lena</cp:lastModifiedBy>
  <cp:revision>28</cp:revision>
  <dcterms:created xsi:type="dcterms:W3CDTF">2016-01-12T20:33:55Z</dcterms:created>
  <dcterms:modified xsi:type="dcterms:W3CDTF">2017-03-02T18:41:09Z</dcterms:modified>
</cp:coreProperties>
</file>