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82" r:id="rId2"/>
    <p:sldId id="272" r:id="rId3"/>
    <p:sldId id="285" r:id="rId4"/>
    <p:sldId id="286" r:id="rId5"/>
    <p:sldId id="283" r:id="rId6"/>
    <p:sldId id="284" r:id="rId7"/>
    <p:sldId id="277" r:id="rId8"/>
    <p:sldId id="287" r:id="rId9"/>
    <p:sldId id="288" r:id="rId10"/>
    <p:sldId id="289" r:id="rId11"/>
    <p:sldId id="292" r:id="rId12"/>
    <p:sldId id="293" r:id="rId13"/>
    <p:sldId id="290" r:id="rId14"/>
    <p:sldId id="291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AEEC9-072C-4D2A-ADC3-D0E8E6266430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6626B-4106-489D-9299-8C4CDAA28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6626B-4106-489D-9299-8C4CDAA2867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64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КТО ТАКИЕ ПОДРОСТКИ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4824"/>
            <a:ext cx="6552728" cy="4320480"/>
          </a:xfrm>
        </p:spPr>
      </p:pic>
    </p:spTree>
    <p:extLst>
      <p:ext uri="{BB962C8B-B14F-4D97-AF65-F5344CB8AC3E}">
        <p14:creationId xmlns:p14="http://schemas.microsoft.com/office/powerpoint/2010/main" val="177342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ЧЕМУ ОН ДОЛЖЕН БЫЛ НАУЧИТЬСЯ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532859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dirty="0" smtClean="0"/>
              <a:t>1. </a:t>
            </a:r>
            <a:r>
              <a:rPr lang="ru-RU" dirty="0"/>
              <a:t>Вступать в контакт.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 Быть в конфликте.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 Осознавать собственные потребности.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4. Понимать свои чувства и чувства другого.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5. Давать, получать поддержку и просить о помощи.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806973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РЕКОМЕНДАЦИИ РОДИТЕЛЯМ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32859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altLang="ru-RU" sz="2800" u="sng" dirty="0" smtClean="0"/>
              <a:t>Безусловная любовь</a:t>
            </a:r>
          </a:p>
          <a:p>
            <a:pPr marL="36576" indent="0" algn="ctr">
              <a:buNone/>
            </a:pPr>
            <a:r>
              <a:rPr lang="ru-RU" sz="2800" dirty="0" smtClean="0"/>
              <a:t>Любить </a:t>
            </a:r>
            <a:r>
              <a:rPr lang="ru-RU" sz="2800" dirty="0"/>
              <a:t>без условий также означает принимать ребенка не только тогда, когда он весел и послушен, но и когда он ведет себя не совсем так, как Вам бы хотелось</a:t>
            </a:r>
            <a:r>
              <a:rPr lang="ru-RU" sz="2800" dirty="0" smtClean="0"/>
              <a:t>.</a:t>
            </a:r>
          </a:p>
          <a:p>
            <a:pPr marL="36576" indent="0" algn="ctr">
              <a:buNone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u="sng" dirty="0" smtClean="0"/>
              <a:t>Уважение</a:t>
            </a:r>
          </a:p>
          <a:p>
            <a:pPr marL="36576" indent="0" algn="ctr">
              <a:buNone/>
            </a:pPr>
            <a:r>
              <a:rPr lang="ru-RU" sz="2800" dirty="0" smtClean="0"/>
              <a:t>Откажитесь </a:t>
            </a:r>
            <a:r>
              <a:rPr lang="ru-RU" sz="2800" dirty="0"/>
              <a:t>от физических наказаний, крика и замечаний, которые унижают достоинство. Если Вы хотите научить ребенка уважению к себе и другим, пониманию ценности жизни, прежде всего уважайте его самого, его личность, его мнение</a:t>
            </a:r>
            <a:endParaRPr lang="ru-RU" sz="2800" u="sng" dirty="0" smtClean="0"/>
          </a:p>
          <a:p>
            <a:pPr marL="36576" indent="0" algn="ctr">
              <a:buNone/>
            </a:pPr>
            <a:endParaRPr lang="ru-RU" u="sng" dirty="0" smtClean="0"/>
          </a:p>
          <a:p>
            <a:pPr marL="550926" indent="-514350" algn="ctr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533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РЕКОМЕНДАЦИИ РОДИТЕЛЯМ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328592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altLang="ru-RU" sz="2800" u="sng" dirty="0" smtClean="0"/>
              <a:t>Интерес</a:t>
            </a:r>
          </a:p>
          <a:p>
            <a:pPr marL="36576" indent="0" algn="ctr">
              <a:buNone/>
            </a:pPr>
            <a:r>
              <a:rPr lang="ru-RU" sz="2800" dirty="0" smtClean="0"/>
              <a:t>Проявляйте интерес к его жизни, увлечениям, взглядам на мир</a:t>
            </a:r>
          </a:p>
          <a:p>
            <a:pPr marL="36576" indent="0" algn="ctr">
              <a:buNone/>
            </a:pPr>
            <a:endParaRPr lang="ru-RU" sz="2800" dirty="0" smtClean="0"/>
          </a:p>
          <a:p>
            <a:pPr marL="36576" indent="0" algn="ctr">
              <a:buNone/>
            </a:pPr>
            <a:r>
              <a:rPr lang="ru-RU" sz="2800" u="sng" dirty="0" smtClean="0"/>
              <a:t>Признание прав ребенка</a:t>
            </a:r>
            <a:endParaRPr lang="ru-RU" sz="2800" u="sng" dirty="0"/>
          </a:p>
          <a:p>
            <a:pPr marL="36576" indent="0" algn="ctr">
              <a:buNone/>
            </a:pPr>
            <a:r>
              <a:rPr lang="ru-RU" sz="2800" dirty="0" smtClean="0"/>
              <a:t>Ребенок имеет право быть отличным от вас. Он не обязан отвечать вашим ожиданиям и оправдывать их.</a:t>
            </a:r>
            <a:endParaRPr lang="ru-RU" u="sng" dirty="0" smtClean="0"/>
          </a:p>
          <a:p>
            <a:pPr marL="550926" indent="-514350" algn="ctr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835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РЕКОМЕНДАЦИИ РОДИТЕЛЯМ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544616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altLang="ru-RU" sz="2800" dirty="0"/>
              <a:t>1. Можно выражать свое недовольство отдельными действиями ребенка, но не ребенком в целом.</a:t>
            </a:r>
          </a:p>
          <a:p>
            <a:pPr marL="609600" indent="-609600">
              <a:lnSpc>
                <a:spcPct val="90000"/>
              </a:lnSpc>
              <a:buFontTx/>
              <a:buChar char="•"/>
              <a:defRPr/>
            </a:pPr>
            <a:endParaRPr lang="ru-RU" altLang="ru-RU" sz="2800" dirty="0"/>
          </a:p>
          <a:p>
            <a:pPr algn="ctr">
              <a:buNone/>
              <a:defRPr/>
            </a:pPr>
            <a:r>
              <a:rPr lang="ru-RU" altLang="ru-RU" sz="2800" dirty="0"/>
              <a:t>2. Не вмешивайтесь в дело, которым занят ребенок, если он не просит помощи. Своим невмешательством вы будете сообщать ему: «С тобой все в порядке! Ты, конечно справишься</a:t>
            </a:r>
            <a:r>
              <a:rPr lang="ru-RU" altLang="ru-RU" sz="2800" dirty="0" smtClean="0"/>
              <a:t>!»</a:t>
            </a:r>
          </a:p>
          <a:p>
            <a:pPr algn="ctr">
              <a:buNone/>
              <a:defRPr/>
            </a:pPr>
            <a:endParaRPr lang="ru-RU" altLang="ru-RU" sz="2800" dirty="0"/>
          </a:p>
          <a:p>
            <a:pPr algn="ctr">
              <a:buNone/>
              <a:defRPr/>
            </a:pPr>
            <a:r>
              <a:rPr lang="ru-RU" altLang="ru-RU" sz="2800" dirty="0" smtClean="0"/>
              <a:t>3. </a:t>
            </a:r>
            <a:r>
              <a:rPr lang="ru-RU" altLang="ru-RU" sz="2800" dirty="0"/>
              <a:t>Постепенно, но неуклонно снимайте с себя заботу и ответственность за личные дела вашего ребенка и передавайте их ему.</a:t>
            </a:r>
          </a:p>
          <a:p>
            <a:pPr algn="ctr">
              <a:buNone/>
              <a:defRPr/>
            </a:pPr>
            <a:endParaRPr lang="ru-RU" altLang="ru-RU" sz="2800" dirty="0" smtClean="0"/>
          </a:p>
          <a:p>
            <a:pPr marL="36576" indent="0" algn="ctr">
              <a:buNone/>
            </a:pPr>
            <a:endParaRPr lang="ru-RU" u="sng" dirty="0" smtClean="0"/>
          </a:p>
          <a:p>
            <a:pPr marL="36576" indent="0" algn="ctr">
              <a:buNone/>
            </a:pPr>
            <a:endParaRPr lang="ru-RU" u="sng" dirty="0" smtClean="0"/>
          </a:p>
          <a:p>
            <a:pPr marL="550926" indent="-514350" algn="ctr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15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РЕКОМЕНДАЦИИ РОДИТЕЛЯМ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5328592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altLang="ru-RU" sz="2800" dirty="0" smtClean="0"/>
              <a:t>4. Чтобы </a:t>
            </a:r>
            <a:r>
              <a:rPr lang="ru-RU" altLang="ru-RU" sz="2800" dirty="0"/>
              <a:t>избегать излишних проблем и конфликтов, соразмеряйте собственные ожидания с возможностями ребенка</a:t>
            </a:r>
            <a:r>
              <a:rPr lang="ru-RU" altLang="ru-RU" sz="2800" dirty="0" smtClean="0"/>
              <a:t>.</a:t>
            </a:r>
          </a:p>
          <a:p>
            <a:pPr marL="36576" indent="0" algn="ctr">
              <a:buNone/>
            </a:pPr>
            <a:endParaRPr lang="ru-RU" altLang="ru-RU" sz="2800" dirty="0"/>
          </a:p>
          <a:p>
            <a:pPr marL="36576" indent="0" algn="ctr">
              <a:buNone/>
            </a:pPr>
            <a:r>
              <a:rPr lang="ru-RU" altLang="ru-RU" sz="2800" dirty="0" smtClean="0"/>
              <a:t>5. Позволяйте ребенку сталкиваться с негативными последствиями своих поступков</a:t>
            </a:r>
          </a:p>
          <a:p>
            <a:pPr marL="36576" indent="0" algn="ctr">
              <a:buNone/>
            </a:pPr>
            <a:endParaRPr lang="ru-RU" altLang="ru-RU" sz="2800" dirty="0"/>
          </a:p>
          <a:p>
            <a:pPr marL="36576" indent="0" algn="ctr">
              <a:buNone/>
            </a:pPr>
            <a:r>
              <a:rPr lang="ru-RU" altLang="ru-RU" sz="2800" dirty="0" smtClean="0"/>
              <a:t>6. С уважением относитесь к его личному пространству (личному времени, организации личного пространства, личным вещам)</a:t>
            </a:r>
            <a:endParaRPr lang="ru-RU" altLang="ru-RU" sz="2800" dirty="0"/>
          </a:p>
          <a:p>
            <a:pPr marL="36576" indent="0" algn="ctr">
              <a:buNone/>
            </a:pPr>
            <a:endParaRPr lang="ru-RU" u="sng" dirty="0" smtClean="0"/>
          </a:p>
          <a:p>
            <a:pPr marL="36576" indent="0" algn="ctr">
              <a:buNone/>
            </a:pPr>
            <a:endParaRPr lang="ru-RU" u="sng" dirty="0" smtClean="0"/>
          </a:p>
          <a:p>
            <a:pPr marL="550926" indent="-514350" algn="ctr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142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6480048" cy="2301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Arial Black" pitchFamily="34" charset="0"/>
              </a:rPr>
              <a:t>СПАСИБО ЗА ВНИМАНИЕ</a:t>
            </a:r>
            <a:endParaRPr lang="ru-RU" sz="54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494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ПСИХОЛОГИЧЕСКИЕ ОСОБЕННОСТИ ВОЗРАСТА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dirty="0" smtClean="0"/>
              <a:t>1.Чувство «взрослости»</a:t>
            </a:r>
          </a:p>
          <a:p>
            <a:pPr marL="36576" indent="0" algn="ctr">
              <a:buNone/>
            </a:pPr>
            <a:r>
              <a:rPr lang="ru-RU" sz="2800" dirty="0" smtClean="0"/>
              <a:t>2. Потребность в самоутверждении</a:t>
            </a:r>
          </a:p>
          <a:p>
            <a:pPr marL="36576" indent="0" algn="ctr">
              <a:buNone/>
            </a:pPr>
            <a:r>
              <a:rPr lang="ru-RU" sz="2800" dirty="0" smtClean="0"/>
              <a:t>3. Потребность в признании и одобрении в группе сверстников</a:t>
            </a:r>
          </a:p>
          <a:p>
            <a:pPr marL="550926" indent="-514350" algn="ctr">
              <a:buAutoNum type="arabicPeriod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5715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ОСОБЕННОСТИ МЫСЛИТЕЛЬНОЙ ДЕЯТЕЛЬНОСТИ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564904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Переход от конкретно-образного мышления к теоретическому (построение и проверка гипотез)</a:t>
            </a:r>
          </a:p>
          <a:p>
            <a:pPr marL="36576" indent="0" algn="ctr">
              <a:buNone/>
            </a:pPr>
            <a:r>
              <a:rPr lang="ru-RU" sz="3200" dirty="0" smtClean="0"/>
              <a:t>и</a:t>
            </a:r>
          </a:p>
          <a:p>
            <a:pPr marL="36576" indent="0" algn="ctr">
              <a:buNone/>
            </a:pPr>
            <a:r>
              <a:rPr lang="ru-RU" sz="3200" dirty="0" smtClean="0"/>
              <a:t>абстрактно-логическому</a:t>
            </a:r>
            <a:endParaRPr lang="ru-RU" sz="3200" dirty="0"/>
          </a:p>
          <a:p>
            <a:pPr marL="36576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76233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ОСОБЕННОСТИ МЫСЛИТЕЛЬНОЙ ДЕЯТЕЛЬНОСТИ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76872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3200" dirty="0"/>
              <a:t>Необходимое условие – </a:t>
            </a:r>
            <a:r>
              <a:rPr lang="ru-RU" sz="3200" b="1" dirty="0">
                <a:solidFill>
                  <a:srgbClr val="FFFF00"/>
                </a:solidFill>
              </a:rPr>
              <a:t>сформированность основных компонентов учебной деятельности</a:t>
            </a:r>
          </a:p>
          <a:p>
            <a:pPr marL="36576" indent="0" algn="ctr">
              <a:buNone/>
            </a:pPr>
            <a:r>
              <a:rPr lang="ru-RU" sz="3200" b="1" dirty="0"/>
              <a:t>постановка учебной задачи, поиск ее решения, контроль и оценка деятельности</a:t>
            </a:r>
          </a:p>
          <a:p>
            <a:pPr marL="36576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7817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ШКОЛЬНАЯ НЕУСПЕШНОСТЬ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dirty="0" smtClean="0"/>
              <a:t>1. Недостатки в формировании отдельных познавательных процессов</a:t>
            </a:r>
          </a:p>
          <a:p>
            <a:pPr marL="550926" indent="-514350" algn="ctr">
              <a:buAutoNum type="arabicPeriod"/>
            </a:pPr>
            <a:endParaRPr lang="ru-RU" sz="2800" dirty="0" smtClean="0"/>
          </a:p>
          <a:p>
            <a:pPr marL="36576" indent="0" algn="ctr">
              <a:buNone/>
            </a:pPr>
            <a:r>
              <a:rPr lang="ru-RU" sz="2800" dirty="0" smtClean="0"/>
              <a:t>2. Пробелы в знаниях и отставание по школьной программе</a:t>
            </a:r>
          </a:p>
          <a:p>
            <a:pPr marL="550926" indent="-514350" algn="ctr">
              <a:buAutoNum type="arabicPeriod"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3. Отношение родителей к неуспешности в школе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8936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УЧЕБНАЯ </a:t>
            </a:r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МОТИВАЦИЯ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467600" cy="3312368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dirty="0" smtClean="0"/>
              <a:t>1. </a:t>
            </a:r>
            <a:r>
              <a:rPr lang="ru-RU" sz="2800" dirty="0" smtClean="0"/>
              <a:t>Ощущение самостоятельности процесса поиска знаний</a:t>
            </a:r>
            <a:endParaRPr lang="ru-RU" sz="2800" dirty="0" smtClean="0"/>
          </a:p>
          <a:p>
            <a:pPr marL="550926" indent="-514350" algn="ctr">
              <a:buAutoNum type="arabicPeriod"/>
            </a:pPr>
            <a:endParaRPr lang="ru-RU" sz="2800" dirty="0" smtClean="0"/>
          </a:p>
          <a:p>
            <a:pPr marL="36576" indent="0" algn="ctr">
              <a:buNone/>
            </a:pPr>
            <a:r>
              <a:rPr lang="ru-RU" sz="2800" dirty="0" smtClean="0"/>
              <a:t>2. Ощущение свободы выбора</a:t>
            </a:r>
          </a:p>
          <a:p>
            <a:pPr marL="550926" indent="-514350" algn="ctr">
              <a:buAutoNum type="arabicPeriod"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3. Ощущение успешности (компетентности)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86834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32358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 Black" pitchFamily="34" charset="0"/>
              </a:rPr>
              <a:t>ОТНОШЕНИЯ С РОДИТЕЛЯМИ</a:t>
            </a:r>
            <a:endParaRPr lang="ru-RU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795320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ru-RU" sz="2800" dirty="0" smtClean="0"/>
              <a:t>1. Появляются критика, сомнения и противодействие ценностям, установкам и образу действий взрослых</a:t>
            </a:r>
          </a:p>
          <a:p>
            <a:pPr marL="550926" indent="-514350">
              <a:buAutoNum type="arabicPeriod"/>
            </a:pPr>
            <a:endParaRPr lang="ru-RU" dirty="0" smtClean="0"/>
          </a:p>
          <a:p>
            <a:pPr marL="36576" indent="0" algn="ctr">
              <a:buNone/>
            </a:pPr>
            <a:r>
              <a:rPr lang="ru-RU" sz="2800" dirty="0" smtClean="0"/>
              <a:t>2. Родители как образец для подражания и идентификации отступают на второй план</a:t>
            </a:r>
          </a:p>
          <a:p>
            <a:pPr marL="36576" indent="0" algn="ctr">
              <a:buNone/>
            </a:pPr>
            <a:endParaRPr lang="ru-RU" sz="2800" dirty="0"/>
          </a:p>
          <a:p>
            <a:pPr marL="36576" indent="0" algn="ctr">
              <a:buNone/>
            </a:pPr>
            <a:r>
              <a:rPr lang="ru-RU" sz="2800" dirty="0" smtClean="0"/>
              <a:t>3. У ребенка появляется своя </a:t>
            </a:r>
            <a:r>
              <a:rPr lang="ru-RU" sz="2800" dirty="0" err="1" smtClean="0"/>
              <a:t>референтная</a:t>
            </a:r>
            <a:r>
              <a:rPr lang="ru-RU" sz="2800" dirty="0" smtClean="0"/>
              <a:t> (значимая)  группа, на которую он ориентируется</a:t>
            </a:r>
          </a:p>
          <a:p>
            <a:pPr marL="550926" indent="-514350"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2512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ЭМОЦИИ ПОДРОСТКА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24744"/>
            <a:ext cx="8219256" cy="5616624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dirty="0" smtClean="0"/>
              <a:t>1. </a:t>
            </a:r>
            <a:r>
              <a:rPr lang="ru-RU" u="sng" dirty="0" smtClean="0"/>
              <a:t>Страх.</a:t>
            </a:r>
            <a:r>
              <a:rPr lang="ru-RU" dirty="0" smtClean="0"/>
              <a:t> </a:t>
            </a:r>
            <a:r>
              <a:rPr lang="ru-RU" dirty="0"/>
              <a:t>Подросток многого боится: быть не принятым своим подростковым сообществом, потому что тогда ему почти некуда идти. Боится не соответствовать критериям своей </a:t>
            </a:r>
            <a:r>
              <a:rPr lang="ru-RU" dirty="0" smtClean="0"/>
              <a:t>кампании</a:t>
            </a:r>
            <a:r>
              <a:rPr lang="ru-RU" dirty="0"/>
              <a:t>, иначе также будет отвергнут. Боится, что его никто не заметит, и одновременно побаивается быть замеченным, что его любовь отвергнут, но не меньше боится того, что ее примут и с этим надо будет что-то делать.</a:t>
            </a:r>
            <a:endParaRPr lang="ru-RU" u="sng" dirty="0" smtClean="0"/>
          </a:p>
          <a:p>
            <a:pPr marL="550926" indent="-514350" algn="ctr">
              <a:buAutoNum type="arabicPeriod"/>
            </a:pPr>
            <a:endParaRPr lang="ru-RU" dirty="0" smtClean="0"/>
          </a:p>
          <a:p>
            <a:pPr marL="36576" indent="0" algn="ctr">
              <a:buNone/>
            </a:pPr>
            <a:r>
              <a:rPr lang="ru-RU" dirty="0" smtClean="0"/>
              <a:t>2. </a:t>
            </a:r>
            <a:r>
              <a:rPr lang="ru-RU" u="sng" dirty="0" smtClean="0"/>
              <a:t>Стыд.</a:t>
            </a:r>
            <a:r>
              <a:rPr lang="ru-RU" dirty="0" smtClean="0"/>
              <a:t> </a:t>
            </a:r>
            <a:r>
              <a:rPr lang="ru-RU" dirty="0"/>
              <a:t>Подросток часто стыдится своего тела, к которому не успевает </a:t>
            </a:r>
            <a:r>
              <a:rPr lang="ru-RU" dirty="0" smtClean="0"/>
              <a:t>привыкнуть. И потому испытывает мучительное чувство непринятия другими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700794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ЭМОЦИИ ПОДРОСТКА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24744"/>
            <a:ext cx="8219256" cy="5616624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dirty="0" smtClean="0"/>
              <a:t>3. </a:t>
            </a:r>
            <a:r>
              <a:rPr lang="ru-RU" u="sng" dirty="0" smtClean="0"/>
              <a:t>Агрессия.</a:t>
            </a:r>
            <a:r>
              <a:rPr lang="ru-RU" dirty="0"/>
              <a:t> </a:t>
            </a:r>
            <a:r>
              <a:rPr lang="ru-RU" dirty="0"/>
              <a:t>Отделение невозможно без злости. Любовь — это слияние. Злость — это отделение. Подросток не может проявлять любовь к своим родителям, даже если любит их. Он обречен на проявление всего спектра агрессивных чувств</a:t>
            </a:r>
            <a:r>
              <a:rPr lang="ru-RU" dirty="0" smtClean="0"/>
              <a:t>.</a:t>
            </a:r>
          </a:p>
          <a:p>
            <a:pPr marL="550926" indent="-514350" algn="ctr">
              <a:buAutoNum type="arabicPeriod"/>
            </a:pPr>
            <a:endParaRPr lang="ru-RU" dirty="0" smtClean="0"/>
          </a:p>
          <a:p>
            <a:pPr marL="36576" indent="0" algn="ctr">
              <a:buNone/>
            </a:pPr>
            <a:r>
              <a:rPr lang="ru-RU" dirty="0" smtClean="0"/>
              <a:t>4. </a:t>
            </a:r>
            <a:r>
              <a:rPr lang="ru-RU" u="sng" dirty="0" smtClean="0"/>
              <a:t>Тревога</a:t>
            </a:r>
            <a:r>
              <a:rPr lang="ru-RU" u="sng" dirty="0"/>
              <a:t>.</a:t>
            </a:r>
            <a:r>
              <a:rPr lang="ru-RU" dirty="0"/>
              <a:t> Беззаботное и счастливое детство </a:t>
            </a:r>
            <a:r>
              <a:rPr lang="ru-RU" dirty="0" smtClean="0"/>
              <a:t>подошло к концу. </a:t>
            </a:r>
            <a:r>
              <a:rPr lang="ru-RU" dirty="0"/>
              <a:t>Начинается </a:t>
            </a:r>
            <a:r>
              <a:rPr lang="ru-RU" dirty="0" smtClean="0"/>
              <a:t>другая </a:t>
            </a:r>
            <a:r>
              <a:rPr lang="ru-RU" dirty="0"/>
              <a:t>жизнь. Как она сложится? Что в ней мне уготовано? Справлюсь ли? Неопределенность рождает тревогу. 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601318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931</TotalTime>
  <Words>584</Words>
  <Application>Microsoft Office PowerPoint</Application>
  <PresentationFormat>Экран (4:3)</PresentationFormat>
  <Paragraphs>69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КТО ТАКИЕ ПОДРОСТКИ</vt:lpstr>
      <vt:lpstr>ПСИХОЛОГИЧЕСКИЕ ОСОБЕННОСТИ ВОЗРАСТА</vt:lpstr>
      <vt:lpstr>ОСОБЕННОСТИ МЫСЛИТЕЛЬНОЙ ДЕЯТЕЛЬНОСТИ</vt:lpstr>
      <vt:lpstr>ОСОБЕННОСТИ МЫСЛИТЕЛЬНОЙ ДЕЯТЕЛЬНОСТИ</vt:lpstr>
      <vt:lpstr>ШКОЛЬНАЯ НЕУСПЕШНОСТЬ</vt:lpstr>
      <vt:lpstr>УЧЕБНАЯ МОТИВАЦИЯ</vt:lpstr>
      <vt:lpstr>ОТНОШЕНИЯ С РОДИТЕЛЯМИ</vt:lpstr>
      <vt:lpstr>ЭМОЦИИ ПОДРОСТКА</vt:lpstr>
      <vt:lpstr>ЭМОЦИИ ПОДРОСТКА</vt:lpstr>
      <vt:lpstr>ЧЕМУ ОН ДОЛЖЕН БЫЛ НАУЧИТЬСЯ</vt:lpstr>
      <vt:lpstr>РЕКОМЕНДАЦИИ РОДИТЕЛЯМ</vt:lpstr>
      <vt:lpstr>РЕКОМЕНДАЦИИ РОДИТЕЛЯМ</vt:lpstr>
      <vt:lpstr>РЕКОМЕНДАЦИИ РОДИТЕЛЯМ</vt:lpstr>
      <vt:lpstr>РЕКОМЕНДАЦИИ РОДИТЕЛЯМ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Процентное соотношение наполняемости социометрических групп на параллели 5х классов</dc:title>
  <dc:creator>Лена</dc:creator>
  <cp:lastModifiedBy>Lena</cp:lastModifiedBy>
  <cp:revision>40</cp:revision>
  <dcterms:created xsi:type="dcterms:W3CDTF">2016-01-12T20:33:55Z</dcterms:created>
  <dcterms:modified xsi:type="dcterms:W3CDTF">2017-03-14T20:48:46Z</dcterms:modified>
</cp:coreProperties>
</file>