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82" r:id="rId2"/>
    <p:sldId id="272" r:id="rId3"/>
    <p:sldId id="285" r:id="rId4"/>
    <p:sldId id="287" r:id="rId5"/>
    <p:sldId id="286" r:id="rId6"/>
    <p:sldId id="28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AEEC9-072C-4D2A-ADC3-D0E8E6266430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6626B-4106-489D-9299-8C4CDAA28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1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ПЕРВЫЙ РАЗ В ЯТЫЙ КЛАСС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8840"/>
            <a:ext cx="6667500" cy="4448175"/>
          </a:xfrm>
        </p:spPr>
      </p:pic>
    </p:spTree>
    <p:extLst>
      <p:ext uri="{BB962C8B-B14F-4D97-AF65-F5344CB8AC3E}">
        <p14:creationId xmlns:p14="http://schemas.microsoft.com/office/powerpoint/2010/main" val="177342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ГОТОВНОСТЬ РЕБЕНКА К ПЕРЕХОДУ В СРЕДНЕЕ ЗВЕНО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76872"/>
            <a:ext cx="7272808" cy="3888432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1. Чувство </a:t>
            </a:r>
            <a:r>
              <a:rPr lang="ru-RU" sz="3200" dirty="0"/>
              <a:t>взрослости – это новая внутренняя позиция ребенка в школе, новый уровень развития </a:t>
            </a:r>
            <a:r>
              <a:rPr lang="ru-RU" sz="3200" dirty="0" smtClean="0"/>
              <a:t>личности ребенка</a:t>
            </a:r>
          </a:p>
          <a:p>
            <a:pPr marL="36576" indent="0" algn="ctr">
              <a:buNone/>
            </a:pPr>
            <a:r>
              <a:rPr lang="ru-RU" sz="3200" dirty="0" smtClean="0"/>
              <a:t>(стойкая учебная мотивация, умение выстраивать отношения со сверстниками)</a:t>
            </a:r>
          </a:p>
          <a:p>
            <a:pPr marL="550926" indent="-514350" algn="ctr">
              <a:buAutoNum type="arabicPeriod"/>
            </a:pPr>
            <a:endParaRPr lang="ru-RU" sz="3200" dirty="0"/>
          </a:p>
          <a:p>
            <a:pPr marL="36576" indent="0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2571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 Black" pitchFamily="34" charset="0"/>
              </a:rPr>
              <a:t>ГОТОВНОСТЬ РЕБЕНКА К ПЕРЕХОДУ В СРЕДНЕЕ ЗВЕНО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467600" cy="3960440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3200" dirty="0"/>
              <a:t>2. Умственная зрелость – способность  ребенка организовывать свою интеллектуальную деятельность: ставить цели, планировать, использовать логику, пользоваться речью при </a:t>
            </a:r>
            <a:r>
              <a:rPr lang="ru-RU" sz="3200" dirty="0" smtClean="0"/>
              <a:t>размышлениях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7623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ВОЗМОЖНЫЕ ПРИЧИНЫ СНИЖЕНИЯ УСПЕВАЕМОСТИ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04864"/>
            <a:ext cx="7467600" cy="3960440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1. Неуверенность </a:t>
            </a:r>
            <a:r>
              <a:rPr lang="ru-RU" sz="3200" dirty="0"/>
              <a:t>в </a:t>
            </a:r>
            <a:r>
              <a:rPr lang="ru-RU" sz="3200" dirty="0" smtClean="0"/>
              <a:t>себе</a:t>
            </a:r>
          </a:p>
          <a:p>
            <a:pPr marL="550926" indent="-514350" algn="ctr">
              <a:buAutoNum type="arabicPeriod"/>
            </a:pPr>
            <a:endParaRPr lang="ru-RU" sz="3200" dirty="0"/>
          </a:p>
          <a:p>
            <a:pPr marL="36576" indent="0" algn="ctr">
              <a:buNone/>
            </a:pPr>
            <a:r>
              <a:rPr lang="ru-RU" sz="3200" dirty="0" smtClean="0"/>
              <a:t>2. </a:t>
            </a:r>
            <a:r>
              <a:rPr lang="ru-RU" sz="3200" dirty="0"/>
              <a:t>Личные </a:t>
            </a:r>
            <a:r>
              <a:rPr lang="ru-RU" sz="3200" dirty="0" smtClean="0"/>
              <a:t>проблемы</a:t>
            </a:r>
          </a:p>
          <a:p>
            <a:pPr marL="36576" indent="0" algn="ctr">
              <a:buNone/>
            </a:pPr>
            <a:endParaRPr lang="ru-RU" sz="3200" dirty="0" smtClean="0"/>
          </a:p>
          <a:p>
            <a:pPr marL="36576" indent="0" algn="ctr">
              <a:buNone/>
            </a:pPr>
            <a:r>
              <a:rPr lang="ru-RU" sz="3200" dirty="0" smtClean="0"/>
              <a:t>3. </a:t>
            </a:r>
            <a:r>
              <a:rPr lang="ru-RU" sz="3200" dirty="0"/>
              <a:t>Отсутствие интереса</a:t>
            </a:r>
          </a:p>
          <a:p>
            <a:pPr marL="36576" indent="0" algn="ctr">
              <a:buNone/>
            </a:pP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370563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РЕКОМЕНДАЦИИ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16832"/>
            <a:ext cx="7467600" cy="331236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1. Создавайте </a:t>
            </a:r>
            <a:r>
              <a:rPr lang="ru-RU" sz="3200" dirty="0"/>
              <a:t>условия для проявления и развития самостоятельности вашего </a:t>
            </a:r>
            <a:r>
              <a:rPr lang="ru-RU" sz="3200" dirty="0" smtClean="0"/>
              <a:t>ребенка</a:t>
            </a:r>
            <a:endParaRPr lang="ru-RU" sz="3200" dirty="0"/>
          </a:p>
          <a:p>
            <a:pPr marL="550926" indent="-514350" algn="ctr">
              <a:buAutoNum type="arabicPeriod"/>
            </a:pPr>
            <a:endParaRPr lang="ru-RU" sz="3200" b="1" dirty="0" smtClean="0"/>
          </a:p>
          <a:p>
            <a:pPr marL="36576" indent="0" algn="ctr">
              <a:buNone/>
            </a:pPr>
            <a:r>
              <a:rPr lang="ru-RU" sz="3200" dirty="0" smtClean="0"/>
              <a:t>2</a:t>
            </a:r>
            <a:r>
              <a:rPr lang="ru-RU" sz="3200" b="1" dirty="0" smtClean="0"/>
              <a:t>. </a:t>
            </a:r>
            <a:r>
              <a:rPr lang="ru-RU" sz="3200" dirty="0" smtClean="0"/>
              <a:t>Не лишайте вашего ребенка поддержки</a:t>
            </a:r>
            <a:endParaRPr lang="ru-RU" sz="3200" b="1" dirty="0"/>
          </a:p>
          <a:p>
            <a:pPr marL="36576" indent="0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7781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Arial Black" pitchFamily="34" charset="0"/>
              </a:rPr>
              <a:t>РЕКОМЕНДАЦИИ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7467600" cy="331236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2800" dirty="0"/>
              <a:t>3</a:t>
            </a:r>
            <a:r>
              <a:rPr lang="ru-RU" sz="2800" dirty="0" smtClean="0"/>
              <a:t>. Обсуждайте со своим ребенком не только учебные дела, но и его отношения со сверстниками</a:t>
            </a:r>
            <a:endParaRPr lang="ru-RU" sz="2800" dirty="0" smtClean="0"/>
          </a:p>
          <a:p>
            <a:pPr marL="550926" indent="-514350" algn="ctr">
              <a:buAutoNum type="arabicPeriod"/>
            </a:pPr>
            <a:endParaRPr lang="ru-RU" sz="2800" dirty="0" smtClean="0"/>
          </a:p>
          <a:p>
            <a:pPr marL="36576" indent="0" algn="ctr">
              <a:buNone/>
            </a:pPr>
            <a:r>
              <a:rPr lang="ru-RU" sz="2800" dirty="0" smtClean="0"/>
              <a:t>4. </a:t>
            </a:r>
            <a:r>
              <a:rPr lang="ru-RU" sz="2800" dirty="0"/>
              <a:t>Будьте внимательны к ребенку. Если вас что-то беспокоит в его поведении, не откладывайте обращение за консультацией к его учителям или </a:t>
            </a:r>
            <a:r>
              <a:rPr lang="ru-RU" sz="2800"/>
              <a:t>к </a:t>
            </a:r>
            <a:r>
              <a:rPr lang="ru-RU" sz="2800" smtClean="0"/>
              <a:t>психологу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3893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6480048" cy="23012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Arial Black" pitchFamily="34" charset="0"/>
              </a:rPr>
              <a:t>СПАСИБО ЗА ВНИМАНИЕ</a:t>
            </a:r>
            <a:endParaRPr lang="ru-RU" sz="54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49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1000</TotalTime>
  <Words>155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Техническая</vt:lpstr>
      <vt:lpstr>ПЕРВЫЙ РАЗ В ЯТЫЙ КЛАСС</vt:lpstr>
      <vt:lpstr>ГОТОВНОСТЬ РЕБЕНКА К ПЕРЕХОДУ В СРЕДНЕЕ ЗВЕНО</vt:lpstr>
      <vt:lpstr>ГОТОВНОСТЬ РЕБЕНКА К ПЕРЕХОДУ В СРЕДНЕЕ ЗВЕНО</vt:lpstr>
      <vt:lpstr>ВОЗМОЖНЫЕ ПРИЧИНЫ СНИЖЕНИЯ УСПЕВАЕМОСТИ</vt:lpstr>
      <vt:lpstr>РЕКОМЕНДАЦИИ</vt:lpstr>
      <vt:lpstr>РЕКОМЕНДАЦИИ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Процентное соотношение наполняемости социометрических групп на параллели 5х классов</dc:title>
  <dc:creator>Лена</dc:creator>
  <cp:lastModifiedBy>Lena</cp:lastModifiedBy>
  <cp:revision>47</cp:revision>
  <dcterms:created xsi:type="dcterms:W3CDTF">2016-01-12T20:33:55Z</dcterms:created>
  <dcterms:modified xsi:type="dcterms:W3CDTF">2017-09-19T11:08:54Z</dcterms:modified>
</cp:coreProperties>
</file>