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262" r:id="rId3"/>
    <p:sldId id="263" r:id="rId4"/>
    <p:sldId id="287" r:id="rId5"/>
    <p:sldId id="285" r:id="rId6"/>
    <p:sldId id="267" r:id="rId7"/>
    <p:sldId id="270" r:id="rId8"/>
    <p:sldId id="286" r:id="rId9"/>
    <p:sldId id="261" r:id="rId10"/>
    <p:sldId id="271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31"/>
    <a:srgbClr val="333300"/>
    <a:srgbClr val="666633"/>
    <a:srgbClr val="808000"/>
    <a:srgbClr val="9966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2" d="100"/>
          <a:sy n="82" d="100"/>
        </p:scale>
        <p:origin x="-110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677263779527559E-2"/>
          <c:y val="6.5585875984251973E-2"/>
          <c:w val="0.59296177821522311"/>
          <c:h val="0.82534645669291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13 лет</c:v>
                </c:pt>
                <c:pt idx="1">
                  <c:v>14 лет</c:v>
                </c:pt>
                <c:pt idx="2">
                  <c:v>15 лет</c:v>
                </c:pt>
                <c:pt idx="3">
                  <c:v>16 лет</c:v>
                </c:pt>
                <c:pt idx="4">
                  <c:v>17 лет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</c:v>
                </c:pt>
                <c:pt idx="1">
                  <c:v>0</c:v>
                </c:pt>
                <c:pt idx="2">
                  <c:v>4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латентная рискогенность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13 лет</c:v>
                </c:pt>
                <c:pt idx="1">
                  <c:v>14 лет</c:v>
                </c:pt>
                <c:pt idx="2">
                  <c:v>15 лет</c:v>
                </c:pt>
                <c:pt idx="3">
                  <c:v>16 лет</c:v>
                </c:pt>
                <c:pt idx="4">
                  <c:v>17 лет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15</c:v>
                </c:pt>
                <c:pt idx="1">
                  <c:v>8</c:v>
                </c:pt>
                <c:pt idx="2">
                  <c:v>11</c:v>
                </c:pt>
                <c:pt idx="3">
                  <c:v>16</c:v>
                </c:pt>
                <c:pt idx="4">
                  <c:v>1.6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повышенная вероятность вовлечения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13 лет</c:v>
                </c:pt>
                <c:pt idx="1">
                  <c:v>14 лет</c:v>
                </c:pt>
                <c:pt idx="2">
                  <c:v>15 лет</c:v>
                </c:pt>
                <c:pt idx="3">
                  <c:v>16 лет</c:v>
                </c:pt>
                <c:pt idx="4">
                  <c:v>17 лет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18</c:v>
                </c:pt>
                <c:pt idx="1">
                  <c:v>13</c:v>
                </c:pt>
                <c:pt idx="2">
                  <c:v>0</c:v>
                </c:pt>
                <c:pt idx="3">
                  <c:v>15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006528"/>
        <c:axId val="122012416"/>
      </c:barChart>
      <c:catAx>
        <c:axId val="122006528"/>
        <c:scaling>
          <c:orientation val="minMax"/>
        </c:scaling>
        <c:delete val="0"/>
        <c:axPos val="b"/>
        <c:majorTickMark val="out"/>
        <c:minorTickMark val="none"/>
        <c:tickLblPos val="nextTo"/>
        <c:crossAx val="122012416"/>
        <c:crosses val="autoZero"/>
        <c:auto val="1"/>
        <c:lblAlgn val="ctr"/>
        <c:lblOffset val="100"/>
        <c:noMultiLvlLbl val="0"/>
      </c:catAx>
      <c:valAx>
        <c:axId val="1220124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20065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677263779527559E-2"/>
          <c:y val="6.5585875984251973E-2"/>
          <c:w val="0.59296177821522311"/>
          <c:h val="0.82534645669291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группа риска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13 лет</c:v>
                </c:pt>
                <c:pt idx="1">
                  <c:v>14 лет</c:v>
                </c:pt>
                <c:pt idx="2">
                  <c:v>15 лет</c:v>
                </c:pt>
                <c:pt idx="3">
                  <c:v>16 лет</c:v>
                </c:pt>
                <c:pt idx="4">
                  <c:v>17 лет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  <c:pt idx="1">
                  <c:v>5</c:v>
                </c:pt>
                <c:pt idx="2">
                  <c:v>0</c:v>
                </c:pt>
                <c:pt idx="3">
                  <c:v>2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латентная рискогенность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13 лет</c:v>
                </c:pt>
                <c:pt idx="1">
                  <c:v>14 лет</c:v>
                </c:pt>
                <c:pt idx="2">
                  <c:v>15 лет</c:v>
                </c:pt>
                <c:pt idx="3">
                  <c:v>16 лет</c:v>
                </c:pt>
                <c:pt idx="4">
                  <c:v>17 лет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11</c:v>
                </c:pt>
                <c:pt idx="1">
                  <c:v>7</c:v>
                </c:pt>
                <c:pt idx="2">
                  <c:v>9</c:v>
                </c:pt>
                <c:pt idx="3">
                  <c:v>14</c:v>
                </c:pt>
                <c:pt idx="4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повышенная вероятность вовлечения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13 лет</c:v>
                </c:pt>
                <c:pt idx="1">
                  <c:v>14 лет</c:v>
                </c:pt>
                <c:pt idx="2">
                  <c:v>15 лет</c:v>
                </c:pt>
                <c:pt idx="3">
                  <c:v>16 лет</c:v>
                </c:pt>
                <c:pt idx="4">
                  <c:v>17 лет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9</c:v>
                </c:pt>
                <c:pt idx="1">
                  <c:v>11</c:v>
                </c:pt>
                <c:pt idx="2">
                  <c:v>1</c:v>
                </c:pt>
                <c:pt idx="3">
                  <c:v>8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084352"/>
        <c:axId val="122090240"/>
      </c:barChart>
      <c:catAx>
        <c:axId val="122084352"/>
        <c:scaling>
          <c:orientation val="minMax"/>
        </c:scaling>
        <c:delete val="0"/>
        <c:axPos val="b"/>
        <c:majorTickMark val="out"/>
        <c:minorTickMark val="none"/>
        <c:tickLblPos val="nextTo"/>
        <c:crossAx val="122090240"/>
        <c:crosses val="autoZero"/>
        <c:auto val="1"/>
        <c:lblAlgn val="ctr"/>
        <c:lblOffset val="100"/>
        <c:noMultiLvlLbl val="0"/>
      </c:catAx>
      <c:valAx>
        <c:axId val="1220902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20843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FB59B-C0B3-4E27-AC1D-E0AF1C328806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65BD10-864A-4B5F-9CBB-A450825B8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9996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9110-8F99-4FB0-9E18-6C32FCE30256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1C41-83B5-4F08-8211-C13414067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168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9110-8F99-4FB0-9E18-6C32FCE30256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1C41-83B5-4F08-8211-C13414067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405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9110-8F99-4FB0-9E18-6C32FCE30256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1C41-83B5-4F08-8211-C13414067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698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9110-8F99-4FB0-9E18-6C32FCE30256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1C41-83B5-4F08-8211-C13414067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773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9110-8F99-4FB0-9E18-6C32FCE30256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1C41-83B5-4F08-8211-C13414067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385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9110-8F99-4FB0-9E18-6C32FCE30256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1C41-83B5-4F08-8211-C13414067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79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9110-8F99-4FB0-9E18-6C32FCE30256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1C41-83B5-4F08-8211-C13414067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46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9110-8F99-4FB0-9E18-6C32FCE30256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1C41-83B5-4F08-8211-C13414067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677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9110-8F99-4FB0-9E18-6C32FCE30256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1C41-83B5-4F08-8211-C13414067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894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9110-8F99-4FB0-9E18-6C32FCE30256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1C41-83B5-4F08-8211-C13414067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451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9110-8F99-4FB0-9E18-6C32FCE30256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1C41-83B5-4F08-8211-C13414067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424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59110-8F99-4FB0-9E18-6C32FCE30256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41C41-83B5-4F08-8211-C13414067D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971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00109" cy="684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1760" y="692696"/>
            <a:ext cx="6732240" cy="6250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600" b="1" dirty="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ОСОБЕННОСТИ ОРГАНИЗАЦИИ РАБОТЫ ПО СОПРОВОЖДЕНИЮ ОБУЧАЮЩИХСЯ, ПОПАВШИХ В «ГРУППУ РИСКА» ПО РЕЗУЛЬТАТАМ СОЦИАЛЬНО-ПСИХОЛОГИЧЕСКОГО ТЕСТИРОВАНИЯ В ОБЩЕОБРАЗОВАТЕЛЬНОЙ</a:t>
            </a:r>
          </a:p>
          <a:p>
            <a:pPr algn="ctr">
              <a:lnSpc>
                <a:spcPct val="150000"/>
              </a:lnSpc>
            </a:pPr>
            <a:r>
              <a:rPr lang="ru-RU" sz="2600" b="1" dirty="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ОРГАНИЗАЦИИ</a:t>
            </a:r>
          </a:p>
          <a:p>
            <a:pPr marL="360000" algn="ctr">
              <a:spcBef>
                <a:spcPts val="100"/>
              </a:spcBef>
              <a:spcAft>
                <a:spcPts val="100"/>
              </a:spcAft>
            </a:pPr>
            <a:endParaRPr lang="ru-RU" sz="2800" b="1" dirty="0">
              <a:solidFill>
                <a:srgbClr val="6666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360000" algn="ctr">
              <a:spcBef>
                <a:spcPts val="100"/>
              </a:spcBef>
              <a:spcAft>
                <a:spcPts val="100"/>
              </a:spcAft>
            </a:pPr>
            <a:endParaRPr lang="ru-RU" sz="2800" b="1" dirty="0" smtClean="0">
              <a:solidFill>
                <a:srgbClr val="8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360000" algn="ctr">
              <a:spcBef>
                <a:spcPts val="100"/>
              </a:spcBef>
              <a:spcAft>
                <a:spcPts val="100"/>
              </a:spcAft>
            </a:pPr>
            <a:endParaRPr lang="ru-RU" sz="2800" b="1" dirty="0">
              <a:solidFill>
                <a:srgbClr val="8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821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2605" cy="684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1331640" y="260648"/>
            <a:ext cx="75608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Дорожная карта мероприятий по профилактике зависимого поведения и незаконного потребления наркотических и психотропных веществ среди несовершеннолетних </a:t>
            </a:r>
          </a:p>
          <a:p>
            <a:pPr algn="ctr"/>
            <a:endParaRPr lang="ru-RU" dirty="0" smtClean="0"/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986903"/>
              </p:ext>
            </p:extLst>
          </p:nvPr>
        </p:nvGraphicFramePr>
        <p:xfrm>
          <a:off x="1331640" y="1490693"/>
          <a:ext cx="7812360" cy="50746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3489"/>
                <a:gridCol w="121384"/>
                <a:gridCol w="3608769"/>
                <a:gridCol w="1598260"/>
                <a:gridCol w="1940458"/>
              </a:tblGrid>
              <a:tr h="47641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п/п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Название мероприятия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Срок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выполнения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Ответственные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</a:tr>
              <a:tr h="238209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Работа с педагогическим коллективом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3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1</a:t>
                      </a:r>
                      <a:endParaRPr lang="ru-RU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Анализ результатов социально-психологического тестирования на административном совете школы. Планирование работы по профилактике зависимого поведения и употребления ПАВ среди обучающихся.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Декабрь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Директор школы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Педагог-психолог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</a:tr>
              <a:tr h="714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2</a:t>
                      </a:r>
                      <a:endParaRPr lang="ru-RU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Доведение итогов социально-психологического тестирования обучающихся 7-11 классов 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Декабрь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Педагог-психолог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</a:tr>
              <a:tr h="14292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3</a:t>
                      </a:r>
                      <a:endParaRPr lang="ru-RU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Организация взаимодействия администрации школы с инспектором ПДН, КДН, клиническим психологом, врачом наркологом</a:t>
                      </a:r>
                      <a:endParaRPr lang="ru-RU" sz="1600" b="1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В течение учебного года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Заместитель директора по ВР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Социальный педагог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2145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92605" cy="684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12900" y="15319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283840"/>
              </p:ext>
            </p:extLst>
          </p:nvPr>
        </p:nvGraphicFramePr>
        <p:xfrm>
          <a:off x="1227709" y="44624"/>
          <a:ext cx="7916291" cy="6696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4495"/>
                <a:gridCol w="3788394"/>
                <a:gridCol w="1660035"/>
                <a:gridCol w="1903367"/>
              </a:tblGrid>
              <a:tr h="18029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4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Круглый стол «Приемы и методы антинаркотического, антиалкогольного воспитания в семье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Январь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Замдиректора по ВР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Руководитель ШМО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Социальный педагог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774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5</a:t>
                      </a:r>
                      <a:endParaRPr lang="ru-RU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Выявление кризисных ситуаций в детско-родительских отношениях среди обучающихся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В течение учебного года</a:t>
                      </a:r>
                      <a:endParaRPr lang="ru-RU" sz="1600" b="1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Педагог-психолог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Классные руководители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/>
                </a:tc>
              </a:tr>
              <a:tr h="1192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6</a:t>
                      </a:r>
                      <a:endParaRPr lang="ru-RU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Собеседование с классными руководителями по вопросам планирования воспитательной работы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В течение учебного года</a:t>
                      </a:r>
                      <a:endParaRPr lang="ru-RU" sz="1600" b="1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Замдиректора по ВР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/>
                </a:tc>
              </a:tr>
              <a:tr h="1221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7</a:t>
                      </a:r>
                      <a:endParaRPr lang="ru-RU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Занятие для классных руководителей на МО по теме: «Кризисные зоны развития ребенка и характер их поддержки».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Февраль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Замдиректора по ВР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Педагог-психолог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/>
                </a:tc>
              </a:tr>
              <a:tr h="15024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8</a:t>
                      </a:r>
                      <a:endParaRPr lang="ru-RU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Занятие для классных руководителей на МО по теме: «Профилактика зависимостей среди подростков»</a:t>
                      </a:r>
                      <a:endParaRPr lang="ru-RU" sz="1600" b="1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Март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Замдиректора по ВР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Клинический психолог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2709" marR="5270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761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2605" cy="684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074296"/>
              </p:ext>
            </p:extLst>
          </p:nvPr>
        </p:nvGraphicFramePr>
        <p:xfrm>
          <a:off x="1259633" y="116632"/>
          <a:ext cx="7910645" cy="66247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7984"/>
                <a:gridCol w="3340845"/>
                <a:gridCol w="1464934"/>
                <a:gridCol w="2636882"/>
              </a:tblGrid>
              <a:tr h="446806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Работа с обучающимися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42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Book Antiqua" panose="02040602050305030304" pitchFamily="18" charset="0"/>
                        </a:rPr>
                        <a:t>9</a:t>
                      </a:r>
                      <a:endParaRPr lang="ru-RU" sz="160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Лекторий «Подросток и закон» (7-11 классы)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Уголовная ответственность несовершеннолетних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Декабрь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Социальный педагог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Инспектор ПДН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Классные руководители</a:t>
                      </a:r>
                      <a:endParaRPr lang="ru-RU" sz="1600" b="1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8690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Book Antiqua" panose="02040602050305030304" pitchFamily="18" charset="0"/>
                        </a:rPr>
                        <a:t>10</a:t>
                      </a:r>
                      <a:endParaRPr lang="ru-RU" sz="160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«За здоровый образ жизни». Просмотр видеофильмов на классном часе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Январь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Педагог-психолог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Классные родители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10328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Book Antiqua" panose="02040602050305030304" pitchFamily="18" charset="0"/>
                        </a:rPr>
                        <a:t>11</a:t>
                      </a:r>
                      <a:endParaRPr lang="ru-RU" sz="160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Цикл бесед о вреде наркотических, психоактивных веществ «Ты попал в беду»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Январь-февраль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Замдиректора по ВР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Врач нарколог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Социальный педагог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14594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Book Antiqua" panose="02040602050305030304" pitchFamily="18" charset="0"/>
                        </a:rPr>
                        <a:t>12</a:t>
                      </a:r>
                      <a:endParaRPr lang="ru-RU" sz="160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Групповые и индивидуальные беседы с детьми и подростками по вопросам химической зависимости и воздействии ПАВ на организм</a:t>
                      </a:r>
                      <a:endParaRPr lang="ru-RU" sz="1600" b="1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В течение года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Специалист по социальной работе ГАУЗ </a:t>
                      </a:r>
                      <a:r>
                        <a:rPr lang="ru-RU" sz="160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АО </a:t>
                      </a: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АОНД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Замдиректора по ВР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  <a:tr h="16524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Book Antiqua" panose="02040602050305030304" pitchFamily="18" charset="0"/>
                        </a:rPr>
                        <a:t>13</a:t>
                      </a:r>
                      <a:endParaRPr lang="ru-RU" sz="160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Лекция на тему: «Вредные привычки и их последствия». Упражнения, способствующие формированию безопасного </a:t>
                      </a:r>
                      <a:r>
                        <a:rPr lang="ru-RU" sz="160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поведения</a:t>
                      </a:r>
                      <a:r>
                        <a:rPr lang="ru-RU" sz="1600" b="1" baseline="0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(6-8 </a:t>
                      </a: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классы). 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Март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Специалист по социальной работе ГАУЗ </a:t>
                      </a:r>
                      <a:r>
                        <a:rPr lang="ru-RU" sz="160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АО </a:t>
                      </a: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АОНД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Замдиректора по ВР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Классный руководитель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43621" marR="4362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2287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4" y="11440"/>
            <a:ext cx="9292605" cy="684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8770"/>
              </p:ext>
            </p:extLst>
          </p:nvPr>
        </p:nvGraphicFramePr>
        <p:xfrm>
          <a:off x="1272198" y="116632"/>
          <a:ext cx="7884368" cy="66247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7166"/>
                <a:gridCol w="4962528"/>
                <a:gridCol w="954333"/>
                <a:gridCol w="1490341"/>
              </a:tblGrid>
              <a:tr h="2638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14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Беседа на тему: «Последствия табакокурения, употребления электронных сигарет, снюса, вейпов, айкосов». Просмотр и обсуждение видеофильмов </a:t>
                      </a:r>
                      <a:r>
                        <a:rPr lang="ru-RU" sz="160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(7-11 </a:t>
                      </a: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классы).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36143" marR="3614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В течение учебного года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36143" marR="3614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Специалист по социальной работе ГАУЗ АО АОНД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Замдиректора по ВР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Педагог-психолог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36143" marR="3614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72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15</a:t>
                      </a:r>
                      <a:endParaRPr lang="ru-RU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Работа волонтеров-медиков АГМА по профилактике </a:t>
                      </a:r>
                      <a:r>
                        <a:rPr lang="ru-RU" sz="1600" b="1" dirty="0" err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табако</a:t>
                      </a: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- и </a:t>
                      </a:r>
                      <a:r>
                        <a:rPr lang="ru-RU" sz="1600" b="1" dirty="0" err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вейп</a:t>
                      </a: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 курения среди обучающихся </a:t>
                      </a:r>
                      <a:r>
                        <a:rPr lang="ru-RU" sz="160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6-8 </a:t>
                      </a: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классов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Ноябрь</a:t>
                      </a:r>
                      <a:endParaRPr lang="ru-RU" sz="1600" b="1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Замдиректора по ВР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Студенты АГМА</a:t>
                      </a:r>
                      <a:endParaRPr lang="ru-RU" sz="1600" b="1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</a:tr>
              <a:tr h="2813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16</a:t>
                      </a:r>
                      <a:endParaRPr lang="ru-RU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Иммунотографическое исследование несовершеннолетних на наличие психоактивных веществ (марихуана, амфетамины, опиаты</a:t>
                      </a:r>
                      <a:r>
                        <a:rPr lang="ru-RU" sz="160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) 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Март-апрель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Врач нарколог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Специалист по социальной работе ГАУЗ АО АОНД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Замдиректора по ВР</a:t>
                      </a:r>
                      <a:endParaRPr lang="ru-RU" sz="160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2287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2605" cy="684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700939"/>
              </p:ext>
            </p:extLst>
          </p:nvPr>
        </p:nvGraphicFramePr>
        <p:xfrm>
          <a:off x="1403647" y="116632"/>
          <a:ext cx="7740352" cy="66247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4244"/>
                <a:gridCol w="3652478"/>
                <a:gridCol w="1600479"/>
                <a:gridCol w="1943151"/>
              </a:tblGrid>
              <a:tr h="2530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17</a:t>
                      </a:r>
                      <a:endParaRPr lang="ru-RU" sz="1750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Лекция на тему: «Последствия употребления алкогольных напитков. Пивной алкоголизм».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Просмотр видеофильма: Твое здоровье. Пивной алкоголизм с последующим обсуждением (7-11 классы).</a:t>
                      </a:r>
                      <a:endParaRPr lang="ru-RU" sz="1750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Апрель</a:t>
                      </a:r>
                      <a:endParaRPr lang="ru-RU" sz="1750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Специалист по социальной работе ГАУЗ АО АОНД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Замдиректора по ВР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Педагог-психолог</a:t>
                      </a:r>
                      <a:endParaRPr lang="ru-RU" sz="1750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30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18</a:t>
                      </a:r>
                      <a:endParaRPr lang="ru-RU" sz="1750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Психологическая диагностика эмоционального состояния обучающихся (Прогностическая таблица эмоционального состояния  детей и подростков А.Н. Волкова; тест «Самооценка психических состояний» по Айзенку (5-11 классы)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В течение учебного года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Педагог-психолог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Классный руководитель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</a:tr>
              <a:tr h="15631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19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Распространение информационного материала, буклетов по профилактике </a:t>
                      </a:r>
                      <a:r>
                        <a:rPr lang="ru-RU" sz="175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зависимого поведения. 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В течение учебного года</a:t>
                      </a:r>
                      <a:endParaRPr lang="ru-RU" sz="1750" b="1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Социальный педагог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Педагог-психолог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2287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2605" cy="684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238007"/>
              </p:ext>
            </p:extLst>
          </p:nvPr>
        </p:nvGraphicFramePr>
        <p:xfrm>
          <a:off x="1331640" y="116632"/>
          <a:ext cx="7791772" cy="64408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0159"/>
                <a:gridCol w="3711105"/>
                <a:gridCol w="1626168"/>
                <a:gridCol w="1974340"/>
              </a:tblGrid>
              <a:tr h="21489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20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Цикл классных часов на тему: «Как сопротивляться массовой рекламе ПАВ», «Что происходит с эмоциональным миром под влиянием ПАВ» (6-9 классы).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В течение учебного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года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Педагог-психолог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Специалист по социальной работе ГАУЗ АО АОНД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Классный </a:t>
                      </a:r>
                      <a:r>
                        <a:rPr lang="ru-RU" sz="175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руководитель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074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21</a:t>
                      </a:r>
                      <a:endParaRPr lang="ru-RU" sz="1750" b="1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Конкурс рисунков и плакатов «Молодежь против наркотиков»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Март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Социальный педагог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Классный </a:t>
                      </a:r>
                      <a:r>
                        <a:rPr lang="ru-RU" sz="175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руководитель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32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22</a:t>
                      </a:r>
                      <a:endParaRPr lang="ru-RU" sz="1750" b="1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Неделя пропаганды знаний о здоровом образе жизни</a:t>
                      </a:r>
                      <a:endParaRPr lang="ru-RU" sz="1750" b="1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Апрель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Замдиректора по ВР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Социальный педагог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Классный </a:t>
                      </a:r>
                      <a:r>
                        <a:rPr lang="ru-RU" sz="175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руководитель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22874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2605" cy="684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987897"/>
              </p:ext>
            </p:extLst>
          </p:nvPr>
        </p:nvGraphicFramePr>
        <p:xfrm>
          <a:off x="1259634" y="116632"/>
          <a:ext cx="7884367" cy="66761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4369"/>
                <a:gridCol w="3720436"/>
                <a:gridCol w="1630257"/>
                <a:gridCol w="1979305"/>
              </a:tblGrid>
              <a:tr h="28616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Работа с родителями</a:t>
                      </a:r>
                      <a:endParaRPr lang="ru-RU" sz="175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446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effectLst/>
                          <a:latin typeface="Book Antiqua" panose="02040602050305030304" pitchFamily="18" charset="0"/>
                        </a:rPr>
                        <a:t>23</a:t>
                      </a:r>
                      <a:endParaRPr lang="ru-RU" sz="1750" b="1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Родительское собрание.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Итоги проведение социально-психологического тестирования обучающихся 7-11 классов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Д</a:t>
                      </a:r>
                      <a:r>
                        <a:rPr lang="ru-RU" sz="175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екабрь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Классный руководитель</a:t>
                      </a:r>
                      <a:endParaRPr lang="ru-RU" sz="1750" b="1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</a:tr>
              <a:tr h="2289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effectLst/>
                          <a:latin typeface="Book Antiqua" panose="02040602050305030304" pitchFamily="18" charset="0"/>
                        </a:rPr>
                        <a:t>24</a:t>
                      </a:r>
                      <a:endParaRPr lang="ru-RU" sz="1750" b="1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Профилактические беседы с родителями обучающихся «группы риска»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В течение учебного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года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Замдиректора по ВР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Специалист по социальной работе ГАУЗ АО АОНД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Педагог-психолог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</a:tr>
              <a:tr h="26890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effectLst/>
                          <a:latin typeface="Book Antiqua" panose="02040602050305030304" pitchFamily="18" charset="0"/>
                        </a:rPr>
                        <a:t>25</a:t>
                      </a:r>
                      <a:endParaRPr lang="ru-RU" sz="1750" b="1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Родительское собрание «Организация совместной деятельности педагогов, детей и родителей по профилактике вредных привычек»</a:t>
                      </a:r>
                      <a:endParaRPr lang="ru-RU" sz="1750" b="1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Сентябрь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  <a:ea typeface="Calibri"/>
                          <a:cs typeface="Times New Roman"/>
                        </a:rPr>
                        <a:t>Апрель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Замдиректора по ВР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Специалист по социальной работе ГАУЗ АО АОНД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Педагог-психолог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22874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2605" cy="684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339588"/>
              </p:ext>
            </p:extLst>
          </p:nvPr>
        </p:nvGraphicFramePr>
        <p:xfrm>
          <a:off x="1259633" y="44624"/>
          <a:ext cx="8032973" cy="6700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4819"/>
                <a:gridCol w="3790559"/>
                <a:gridCol w="1660984"/>
                <a:gridCol w="2016611"/>
              </a:tblGrid>
              <a:tr h="18950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effectLst/>
                          <a:latin typeface="Book Antiqua" panose="02040602050305030304" pitchFamily="18" charset="0"/>
                        </a:rPr>
                        <a:t>26</a:t>
                      </a:r>
                      <a:endParaRPr lang="ru-RU" sz="1750" b="1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Индивидуальное консультирование родителей по вопросам профилактики употребления наркотических и сильнодействующих веществ несовершеннолетними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В течение учебного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года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Педагог-психолог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Социальный педагог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515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effectLst/>
                          <a:latin typeface="Book Antiqua" panose="02040602050305030304" pitchFamily="18" charset="0"/>
                        </a:rPr>
                        <a:t>27</a:t>
                      </a:r>
                      <a:endParaRPr lang="ru-RU" sz="1750" b="1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Проведение родительских собраний на тему: «Подросток и наркотики», «Организация занятий школьника по укреплению здоровья и привитию здорового образа жизни»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Февраль-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май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Замдиректора по ВР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Медицинский работник школы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Специалист по социальной работе </a:t>
                      </a:r>
                      <a:r>
                        <a:rPr lang="ru-RU" sz="175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АОНД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</a:tr>
              <a:tr h="1045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effectLst/>
                          <a:latin typeface="Book Antiqua" panose="02040602050305030304" pitchFamily="18" charset="0"/>
                        </a:rPr>
                        <a:t>28</a:t>
                      </a:r>
                      <a:endParaRPr lang="ru-RU" sz="1750" b="1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Выявление неблагополучных, неполных, малообеспеченных семей, детей под опекой.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В течение учебного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года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Социальный педагог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Классный руководитель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</a:tr>
              <a:tr h="1045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>
                          <a:effectLst/>
                          <a:latin typeface="Book Antiqua" panose="02040602050305030304" pitchFamily="18" charset="0"/>
                        </a:rPr>
                        <a:t>29</a:t>
                      </a:r>
                      <a:endParaRPr lang="ru-RU" sz="1750" b="1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День здоровья. Спортивные семейные мероприятия.</a:t>
                      </a:r>
                      <a:endParaRPr lang="ru-RU" sz="1750" b="1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Октябрь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М</a:t>
                      </a:r>
                      <a:r>
                        <a:rPr lang="ru-RU" sz="1750" b="1" dirty="0" smtClean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ай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Замдиректора по ВР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33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anose="02040602050305030304" pitchFamily="18" charset="0"/>
                        </a:rPr>
                        <a:t>Классный руководитель</a:t>
                      </a:r>
                      <a:endParaRPr lang="ru-RU" sz="1750" b="1" dirty="0">
                        <a:solidFill>
                          <a:srgbClr val="33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22874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2605" cy="684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2351128"/>
            <a:ext cx="659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СПАСИБО ЗА ВНИМАНИЕ!</a:t>
            </a:r>
            <a:endParaRPr lang="ru-RU" sz="3600" b="1" dirty="0">
              <a:solidFill>
                <a:srgbClr val="6666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287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2605" cy="684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67744" y="692696"/>
            <a:ext cx="6876256" cy="7727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Социально-психологическое тестирование  </a:t>
            </a:r>
            <a:r>
              <a:rPr lang="ru-RU" sz="24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- это психодиагностическое обследование, позволяющее выявлять исключительно психологические «факторы риска» возможного вовлечения в зависимое поведение, связанные с дефицитом ресурсов психологической устойчивости личности.</a:t>
            </a:r>
          </a:p>
          <a:p>
            <a:pPr algn="just"/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Дети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«группы риска» </a:t>
            </a:r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— особая категория, требующая специфических технологий воспитательной работы, а также внимания со стороны </a:t>
            </a:r>
            <a:r>
              <a:rPr lang="ru-RU" sz="24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социального педагога, классного руководителя, педагога-психолога</a:t>
            </a:r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, </a:t>
            </a:r>
            <a:r>
              <a:rPr lang="ru-RU" sz="24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родителя </a:t>
            </a:r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(законного представителя</a:t>
            </a:r>
            <a:r>
              <a:rPr lang="ru-RU" sz="24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).</a:t>
            </a:r>
            <a:endParaRPr lang="ru-RU" sz="2400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just"/>
            <a:endParaRPr lang="ru-RU" sz="2400" b="1" dirty="0" smtClean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just"/>
            <a:endParaRPr lang="ru-RU" sz="2400" b="1" dirty="0" smtClean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just"/>
            <a:endParaRPr lang="ru-RU" sz="2400" b="1" dirty="0" smtClean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360000" algn="ctr">
              <a:spcBef>
                <a:spcPts val="100"/>
              </a:spcBef>
              <a:spcAft>
                <a:spcPts val="100"/>
              </a:spcAft>
            </a:pPr>
            <a:endParaRPr lang="ru-RU" sz="2800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360000" algn="ctr">
              <a:spcBef>
                <a:spcPts val="100"/>
              </a:spcBef>
              <a:spcAft>
                <a:spcPts val="100"/>
              </a:spcAft>
            </a:pPr>
            <a:endParaRPr lang="ru-RU" sz="2800" b="1" dirty="0" smtClean="0">
              <a:solidFill>
                <a:srgbClr val="8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360000" algn="ctr">
              <a:spcBef>
                <a:spcPts val="100"/>
              </a:spcBef>
              <a:spcAft>
                <a:spcPts val="100"/>
              </a:spcAft>
            </a:pPr>
            <a:endParaRPr lang="ru-RU" sz="2800" b="1" dirty="0">
              <a:solidFill>
                <a:srgbClr val="8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225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5172"/>
            <a:ext cx="9292605" cy="684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332656"/>
            <a:ext cx="792088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Анализ социально-психологического тестирования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 МАОУ «Школа № 16 г. Благовещенска имени Героя Советского Союза летчика космонавта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А.А. Леонова» </a:t>
            </a:r>
          </a:p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</a:t>
            </a:r>
            <a:r>
              <a:rPr lang="ru-RU" sz="2400" b="1" u="sng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2022-2023 учебный год – 643 учащихся. </a:t>
            </a:r>
          </a:p>
          <a:p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ru-RU" sz="24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Из них: 13 лет – 170 человек;</a:t>
            </a:r>
          </a:p>
          <a:p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ru-RU" sz="24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          14 лет – 185 человек;</a:t>
            </a:r>
          </a:p>
          <a:p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ru-RU" sz="24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          15 лет – 171 человек;</a:t>
            </a:r>
          </a:p>
          <a:p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ru-RU" sz="24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          16 лет – 58 человек;</a:t>
            </a:r>
          </a:p>
          <a:p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ru-RU" sz="24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          17 лет – 59 человек.</a:t>
            </a:r>
          </a:p>
          <a:p>
            <a:pPr algn="ctr"/>
            <a:r>
              <a:rPr lang="ru-RU" sz="2400" b="1" u="sng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2023-2024 </a:t>
            </a:r>
            <a:r>
              <a:rPr lang="ru-RU" sz="2400" b="1" u="sng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учебный год – </a:t>
            </a:r>
            <a:r>
              <a:rPr lang="ru-RU" sz="2400" b="1" u="sng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421 учащийся</a:t>
            </a:r>
            <a:r>
              <a:rPr lang="ru-RU" sz="2400" b="1" u="sng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. </a:t>
            </a:r>
          </a:p>
          <a:p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Из них: 13 лет – </a:t>
            </a:r>
            <a:r>
              <a:rPr lang="ru-RU" sz="24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76 человек</a:t>
            </a:r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;</a:t>
            </a:r>
          </a:p>
          <a:p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           14 лет – 9</a:t>
            </a:r>
            <a:r>
              <a:rPr lang="ru-RU" sz="24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5 </a:t>
            </a:r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человек;</a:t>
            </a:r>
          </a:p>
          <a:p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           15 лет – </a:t>
            </a:r>
            <a:r>
              <a:rPr lang="ru-RU" sz="24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130 </a:t>
            </a:r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человек;</a:t>
            </a:r>
          </a:p>
          <a:p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           16 лет – </a:t>
            </a:r>
            <a:r>
              <a:rPr lang="ru-RU" sz="24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53 человека;</a:t>
            </a:r>
            <a:endParaRPr lang="ru-RU" sz="2400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           17 лет – </a:t>
            </a:r>
            <a:r>
              <a:rPr lang="ru-RU" sz="24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67 человек.</a:t>
            </a:r>
            <a:endParaRPr lang="ru-RU" sz="2400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endParaRPr lang="ru-RU" sz="2400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endParaRPr lang="ru-RU" sz="2400" b="1" dirty="0" smtClean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endParaRPr lang="ru-RU" sz="2400" b="1" dirty="0" smtClean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225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Автоматизированная обработка </a:t>
            </a:r>
            <a:b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проведения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СПТ 2022-2023 учебный год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8147248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b="1" dirty="0" smtClean="0">
              <a:solidFill>
                <a:srgbClr val="002060"/>
              </a:solidFill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2060"/>
              </a:solidFill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2060"/>
              </a:solidFill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2060"/>
              </a:solidFill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2060"/>
              </a:solidFill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Сравнительные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2060"/>
                </a:solidFill>
                <a:latin typeface="Book Antiqua" panose="02040602050305030304" pitchFamily="18" charset="0"/>
              </a:rPr>
              <a:t>р</a:t>
            </a:r>
            <a:r>
              <a:rPr lang="ru-RU" sz="18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езультаты 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тестирования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986950180"/>
              </p:ext>
            </p:extLst>
          </p:nvPr>
        </p:nvGraphicFramePr>
        <p:xfrm>
          <a:off x="2627784" y="1512660"/>
          <a:ext cx="609600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93115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00109" cy="684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91680" y="260648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Автоматизированная обработка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проведения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СПТ 2023-2024 учебный год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407996834"/>
              </p:ext>
            </p:extLst>
          </p:nvPr>
        </p:nvGraphicFramePr>
        <p:xfrm>
          <a:off x="2627784" y="1484784"/>
          <a:ext cx="609600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75018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292605" cy="684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39752" y="404664"/>
            <a:ext cx="6876256" cy="2557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Анализ автоматизированной обработки социально-психологического тестирования</a:t>
            </a:r>
            <a:endParaRPr lang="ru-RU" sz="2400" b="1" dirty="0" smtClean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just"/>
            <a:endParaRPr lang="ru-RU" sz="2400" b="1" dirty="0" smtClean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360000" algn="ctr">
              <a:spcBef>
                <a:spcPts val="100"/>
              </a:spcBef>
              <a:spcAft>
                <a:spcPts val="100"/>
              </a:spcAft>
            </a:pPr>
            <a:endParaRPr lang="ru-RU" sz="2800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360000" algn="ctr">
              <a:spcBef>
                <a:spcPts val="100"/>
              </a:spcBef>
              <a:spcAft>
                <a:spcPts val="100"/>
              </a:spcAft>
            </a:pPr>
            <a:endParaRPr lang="ru-RU" sz="2800" b="1" dirty="0" smtClean="0">
              <a:solidFill>
                <a:srgbClr val="8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360000" algn="ctr">
              <a:spcBef>
                <a:spcPts val="100"/>
              </a:spcBef>
              <a:spcAft>
                <a:spcPts val="100"/>
              </a:spcAft>
            </a:pPr>
            <a:endParaRPr lang="ru-RU" sz="2800" b="1" dirty="0">
              <a:solidFill>
                <a:srgbClr val="8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127546"/>
              </p:ext>
            </p:extLst>
          </p:nvPr>
        </p:nvGraphicFramePr>
        <p:xfrm>
          <a:off x="1339850" y="1443068"/>
          <a:ext cx="7876159" cy="49382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7110"/>
                <a:gridCol w="873837"/>
                <a:gridCol w="755093"/>
                <a:gridCol w="867750"/>
                <a:gridCol w="1179161"/>
                <a:gridCol w="871465"/>
                <a:gridCol w="755093"/>
                <a:gridCol w="800004"/>
                <a:gridCol w="1136646"/>
              </a:tblGrid>
              <a:tr h="2644337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 Antiqua" panose="02040602050305030304" pitchFamily="18" charset="0"/>
                        </a:rPr>
                        <a:t>Возраст</a:t>
                      </a:r>
                      <a:endParaRPr lang="ru-RU" sz="180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 Antiqua" panose="02040602050305030304" pitchFamily="18" charset="0"/>
                        </a:rPr>
                        <a:t>Кол-во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 Antiqua" panose="02040602050305030304" pitchFamily="18" charset="0"/>
                        </a:rPr>
                        <a:t>учащихся - </a:t>
                      </a:r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Book Antiqua" panose="02040602050305030304" pitchFamily="18" charset="0"/>
                        </a:rPr>
                        <a:t>2022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 Antiqua" panose="02040602050305030304" pitchFamily="18" charset="0"/>
                        </a:rPr>
                        <a:t>Группа риска, %</a:t>
                      </a:r>
                      <a:endParaRPr lang="ru-RU" sz="180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 Antiqua" panose="02040602050305030304" pitchFamily="18" charset="0"/>
                        </a:rPr>
                        <a:t>Латентная рискогенность, %</a:t>
                      </a:r>
                      <a:endParaRPr lang="ru-RU" sz="180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 Antiqua" panose="02040602050305030304" pitchFamily="18" charset="0"/>
                        </a:rPr>
                        <a:t>Повышенная вероятность вовлечения, %</a:t>
                      </a:r>
                      <a:endParaRPr lang="ru-RU" sz="180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 Antiqua" panose="02040602050305030304" pitchFamily="18" charset="0"/>
                        </a:rPr>
                        <a:t>Кол-во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 Antiqua" panose="02040602050305030304" pitchFamily="18" charset="0"/>
                        </a:rPr>
                        <a:t>учащихся - </a:t>
                      </a:r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Book Antiqua" panose="02040602050305030304" pitchFamily="18" charset="0"/>
                        </a:rPr>
                        <a:t>2023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 Antiqua" panose="02040602050305030304" pitchFamily="18" charset="0"/>
                        </a:rPr>
                        <a:t>Группа риска, %</a:t>
                      </a:r>
                      <a:endParaRPr lang="ru-RU" sz="180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 Antiqua" panose="02040602050305030304" pitchFamily="18" charset="0"/>
                        </a:rPr>
                        <a:t>Латентная рискогенность, %</a:t>
                      </a:r>
                      <a:endParaRPr lang="ru-RU" sz="180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ook Antiqua" panose="02040602050305030304" pitchFamily="18" charset="0"/>
                        </a:rPr>
                        <a:t>Повышенная вероятность вовлечения, %</a:t>
                      </a:r>
                      <a:endParaRPr lang="ru-RU" sz="180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</a:tr>
              <a:tr h="382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dirty="0">
                          <a:effectLst/>
                          <a:latin typeface="Book Antiqua" panose="02040602050305030304" pitchFamily="18" charset="0"/>
                        </a:rPr>
                        <a:t>13 л</a:t>
                      </a:r>
                      <a:endParaRPr lang="ru-RU" sz="175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 smtClean="0">
                          <a:effectLst/>
                          <a:latin typeface="Book Antiqua" panose="02040602050305030304" pitchFamily="18" charset="0"/>
                        </a:rPr>
                        <a:t>170</a:t>
                      </a:r>
                      <a:r>
                        <a:rPr lang="ru-RU" sz="1750" b="1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750" b="1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 smtClean="0">
                          <a:solidFill>
                            <a:srgbClr val="C00000"/>
                          </a:solidFill>
                          <a:effectLst/>
                          <a:latin typeface="Book Antiqua" panose="02040602050305030304" pitchFamily="18" charset="0"/>
                        </a:rPr>
                        <a:t>  5</a:t>
                      </a:r>
                      <a:r>
                        <a:rPr lang="ru-RU" sz="1750" b="1" dirty="0">
                          <a:solidFill>
                            <a:srgbClr val="C00000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750" b="1" dirty="0">
                        <a:solidFill>
                          <a:srgbClr val="C00000"/>
                        </a:solidFill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002060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solidFill>
                            <a:srgbClr val="002060"/>
                          </a:solidFill>
                          <a:effectLst/>
                          <a:latin typeface="Book Antiqua" panose="02040602050305030304" pitchFamily="18" charset="0"/>
                        </a:rPr>
                        <a:t>15</a:t>
                      </a:r>
                      <a:endParaRPr lang="ru-RU" sz="1750" b="1" dirty="0">
                        <a:solidFill>
                          <a:srgbClr val="002060"/>
                        </a:solidFill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006C31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solidFill>
                            <a:srgbClr val="006C31"/>
                          </a:solidFill>
                          <a:effectLst/>
                          <a:latin typeface="Book Antiqua" panose="02040602050305030304" pitchFamily="18" charset="0"/>
                        </a:rPr>
                        <a:t>18</a:t>
                      </a:r>
                      <a:endParaRPr lang="ru-RU" sz="1750" b="1" dirty="0">
                        <a:solidFill>
                          <a:srgbClr val="006C31"/>
                        </a:solidFill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50" b="1" dirty="0" smtClean="0">
                          <a:latin typeface="Book Antiqua" panose="02040602050305030304" pitchFamily="18" charset="0"/>
                        </a:rPr>
                        <a:t>76</a:t>
                      </a:r>
                      <a:endParaRPr lang="ru-RU" sz="1750" b="1" dirty="0"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Book Antiqua" panose="02040602050305030304" pitchFamily="18" charset="0"/>
                        </a:rPr>
                        <a:t>4</a:t>
                      </a:r>
                      <a:endParaRPr lang="ru-RU" b="1" dirty="0">
                        <a:solidFill>
                          <a:srgbClr val="C00000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50" b="1" dirty="0" smtClean="0">
                          <a:solidFill>
                            <a:srgbClr val="002060"/>
                          </a:solidFill>
                          <a:latin typeface="Book Antiqua" panose="02040602050305030304" pitchFamily="18" charset="0"/>
                        </a:rPr>
                        <a:t>11</a:t>
                      </a:r>
                      <a:endParaRPr lang="ru-RU" sz="1750" b="1" dirty="0">
                        <a:solidFill>
                          <a:srgbClr val="002060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50" b="1" dirty="0" smtClean="0">
                          <a:solidFill>
                            <a:srgbClr val="006C31"/>
                          </a:solidFill>
                          <a:latin typeface="Book Antiqua" panose="02040602050305030304" pitchFamily="18" charset="0"/>
                        </a:rPr>
                        <a:t>9</a:t>
                      </a:r>
                      <a:endParaRPr lang="ru-RU" sz="1750" b="1" dirty="0">
                        <a:solidFill>
                          <a:srgbClr val="006C3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</a:tr>
              <a:tr h="382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dirty="0">
                          <a:effectLst/>
                          <a:latin typeface="Book Antiqua" panose="02040602050305030304" pitchFamily="18" charset="0"/>
                        </a:rPr>
                        <a:t>14 л</a:t>
                      </a:r>
                      <a:endParaRPr lang="ru-RU" sz="175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effectLst/>
                          <a:latin typeface="Book Antiqua" panose="02040602050305030304" pitchFamily="18" charset="0"/>
                        </a:rPr>
                        <a:t>185</a:t>
                      </a:r>
                      <a:endParaRPr lang="ru-RU" sz="1750" b="1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C00000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solidFill>
                            <a:srgbClr val="C00000"/>
                          </a:solidFill>
                          <a:effectLst/>
                          <a:latin typeface="Book Antiqua" panose="02040602050305030304" pitchFamily="18" charset="0"/>
                        </a:rPr>
                        <a:t>0</a:t>
                      </a:r>
                      <a:endParaRPr lang="ru-RU" sz="1750" b="1" dirty="0">
                        <a:solidFill>
                          <a:srgbClr val="C00000"/>
                        </a:solidFill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002060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solidFill>
                            <a:srgbClr val="002060"/>
                          </a:solidFill>
                          <a:effectLst/>
                          <a:latin typeface="Book Antiqua" panose="02040602050305030304" pitchFamily="18" charset="0"/>
                        </a:rPr>
                        <a:t>8</a:t>
                      </a:r>
                      <a:endParaRPr lang="ru-RU" sz="1750" b="1" dirty="0">
                        <a:solidFill>
                          <a:srgbClr val="002060"/>
                        </a:solidFill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006C31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solidFill>
                            <a:srgbClr val="006C31"/>
                          </a:solidFill>
                          <a:effectLst/>
                          <a:latin typeface="Book Antiqua" panose="02040602050305030304" pitchFamily="18" charset="0"/>
                        </a:rPr>
                        <a:t>13</a:t>
                      </a:r>
                      <a:endParaRPr lang="ru-RU" sz="1750" b="1" dirty="0">
                        <a:solidFill>
                          <a:srgbClr val="006C31"/>
                        </a:solidFill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50" b="1" dirty="0" smtClean="0">
                          <a:latin typeface="Book Antiqua" panose="02040602050305030304" pitchFamily="18" charset="0"/>
                        </a:rPr>
                        <a:t>95</a:t>
                      </a:r>
                      <a:endParaRPr lang="ru-RU" sz="1750" b="1" dirty="0"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Book Antiqua" panose="02040602050305030304" pitchFamily="18" charset="0"/>
                        </a:rPr>
                        <a:t>5</a:t>
                      </a:r>
                      <a:endParaRPr lang="ru-RU" b="1" dirty="0">
                        <a:solidFill>
                          <a:srgbClr val="C00000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50" b="1" dirty="0" smtClean="0">
                          <a:solidFill>
                            <a:srgbClr val="002060"/>
                          </a:solidFill>
                          <a:latin typeface="Book Antiqua" panose="02040602050305030304" pitchFamily="18" charset="0"/>
                        </a:rPr>
                        <a:t>7</a:t>
                      </a:r>
                      <a:endParaRPr lang="ru-RU" sz="1750" b="1" dirty="0">
                        <a:solidFill>
                          <a:srgbClr val="002060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50" b="1" dirty="0" smtClean="0">
                          <a:solidFill>
                            <a:srgbClr val="006C31"/>
                          </a:solidFill>
                          <a:latin typeface="Book Antiqua" panose="02040602050305030304" pitchFamily="18" charset="0"/>
                        </a:rPr>
                        <a:t>11</a:t>
                      </a:r>
                      <a:endParaRPr lang="ru-RU" sz="1750" b="1" dirty="0">
                        <a:solidFill>
                          <a:srgbClr val="006C3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</a:tr>
              <a:tr h="382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dirty="0">
                          <a:effectLst/>
                          <a:latin typeface="Book Antiqua" panose="02040602050305030304" pitchFamily="18" charset="0"/>
                        </a:rPr>
                        <a:t>15 л</a:t>
                      </a:r>
                      <a:endParaRPr lang="ru-RU" sz="175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effectLst/>
                          <a:latin typeface="Book Antiqua" panose="02040602050305030304" pitchFamily="18" charset="0"/>
                        </a:rPr>
                        <a:t>171</a:t>
                      </a:r>
                      <a:endParaRPr lang="ru-RU" sz="1750" b="1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C00000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solidFill>
                            <a:srgbClr val="C00000"/>
                          </a:solidFill>
                          <a:effectLst/>
                          <a:latin typeface="Book Antiqua" panose="02040602050305030304" pitchFamily="18" charset="0"/>
                        </a:rPr>
                        <a:t>4</a:t>
                      </a:r>
                      <a:endParaRPr lang="ru-RU" sz="1750" b="1" dirty="0">
                        <a:solidFill>
                          <a:srgbClr val="C00000"/>
                        </a:solidFill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002060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solidFill>
                            <a:srgbClr val="002060"/>
                          </a:solidFill>
                          <a:effectLst/>
                          <a:latin typeface="Book Antiqua" panose="02040602050305030304" pitchFamily="18" charset="0"/>
                        </a:rPr>
                        <a:t>11</a:t>
                      </a:r>
                      <a:endParaRPr lang="ru-RU" sz="1750" b="1" dirty="0">
                        <a:solidFill>
                          <a:srgbClr val="002060"/>
                        </a:solidFill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006C31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solidFill>
                            <a:srgbClr val="006C31"/>
                          </a:solidFill>
                          <a:effectLst/>
                          <a:latin typeface="Book Antiqua" panose="02040602050305030304" pitchFamily="18" charset="0"/>
                        </a:rPr>
                        <a:t>0</a:t>
                      </a:r>
                      <a:endParaRPr lang="ru-RU" sz="1750" b="1" dirty="0">
                        <a:solidFill>
                          <a:srgbClr val="006C31"/>
                        </a:solidFill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50" b="1" dirty="0" smtClean="0">
                          <a:latin typeface="Book Antiqua" panose="02040602050305030304" pitchFamily="18" charset="0"/>
                        </a:rPr>
                        <a:t>130</a:t>
                      </a:r>
                      <a:endParaRPr lang="ru-RU" sz="1750" b="1" dirty="0"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Book Antiqua" panose="02040602050305030304" pitchFamily="18" charset="0"/>
                        </a:rPr>
                        <a:t>0</a:t>
                      </a:r>
                      <a:endParaRPr lang="ru-RU" b="1" dirty="0">
                        <a:solidFill>
                          <a:srgbClr val="C00000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50" b="1" dirty="0" smtClean="0">
                          <a:solidFill>
                            <a:srgbClr val="002060"/>
                          </a:solidFill>
                          <a:latin typeface="Book Antiqua" panose="02040602050305030304" pitchFamily="18" charset="0"/>
                        </a:rPr>
                        <a:t>9</a:t>
                      </a:r>
                      <a:endParaRPr lang="ru-RU" sz="1750" b="1" dirty="0">
                        <a:solidFill>
                          <a:srgbClr val="002060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50" b="1" dirty="0" smtClean="0">
                          <a:solidFill>
                            <a:srgbClr val="006C31"/>
                          </a:solidFill>
                          <a:latin typeface="Book Antiqua" panose="02040602050305030304" pitchFamily="18" charset="0"/>
                        </a:rPr>
                        <a:t>1</a:t>
                      </a:r>
                      <a:endParaRPr lang="ru-RU" sz="1750" b="1" dirty="0">
                        <a:solidFill>
                          <a:srgbClr val="006C3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</a:tr>
              <a:tr h="382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dirty="0">
                          <a:effectLst/>
                          <a:latin typeface="Book Antiqua" panose="02040602050305030304" pitchFamily="18" charset="0"/>
                        </a:rPr>
                        <a:t>16 л</a:t>
                      </a:r>
                      <a:endParaRPr lang="ru-RU" sz="175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effectLst/>
                          <a:latin typeface="Book Antiqua" panose="02040602050305030304" pitchFamily="18" charset="0"/>
                        </a:rPr>
                        <a:t>58</a:t>
                      </a:r>
                      <a:endParaRPr lang="ru-RU" sz="1750" b="1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 smtClean="0">
                          <a:solidFill>
                            <a:srgbClr val="C00000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1</a:t>
                      </a:r>
                      <a:endParaRPr lang="ru-RU" sz="1750" b="1" dirty="0">
                        <a:solidFill>
                          <a:srgbClr val="C00000"/>
                        </a:solidFill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002060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solidFill>
                            <a:srgbClr val="002060"/>
                          </a:solidFill>
                          <a:effectLst/>
                          <a:latin typeface="Book Antiqua" panose="02040602050305030304" pitchFamily="18" charset="0"/>
                        </a:rPr>
                        <a:t>16</a:t>
                      </a:r>
                      <a:endParaRPr lang="ru-RU" sz="1750" b="1" dirty="0">
                        <a:solidFill>
                          <a:srgbClr val="002060"/>
                        </a:solidFill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006C31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solidFill>
                            <a:srgbClr val="006C31"/>
                          </a:solidFill>
                          <a:effectLst/>
                          <a:latin typeface="Book Antiqua" panose="02040602050305030304" pitchFamily="18" charset="0"/>
                        </a:rPr>
                        <a:t>15</a:t>
                      </a:r>
                      <a:endParaRPr lang="ru-RU" sz="1750" b="1" dirty="0">
                        <a:solidFill>
                          <a:srgbClr val="006C31"/>
                        </a:solidFill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50" b="1" dirty="0" smtClean="0">
                          <a:latin typeface="Book Antiqua" panose="02040602050305030304" pitchFamily="18" charset="0"/>
                        </a:rPr>
                        <a:t>53</a:t>
                      </a:r>
                      <a:endParaRPr lang="ru-RU" sz="1750" b="1" dirty="0"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Book Antiqua" panose="02040602050305030304" pitchFamily="18" charset="0"/>
                        </a:rPr>
                        <a:t>2</a:t>
                      </a:r>
                      <a:endParaRPr lang="ru-RU" b="1" dirty="0">
                        <a:solidFill>
                          <a:srgbClr val="C00000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50" b="1" dirty="0" smtClean="0">
                          <a:solidFill>
                            <a:srgbClr val="002060"/>
                          </a:solidFill>
                          <a:latin typeface="Book Antiqua" panose="02040602050305030304" pitchFamily="18" charset="0"/>
                        </a:rPr>
                        <a:t>14</a:t>
                      </a:r>
                      <a:endParaRPr lang="ru-RU" sz="1750" b="1" dirty="0">
                        <a:solidFill>
                          <a:srgbClr val="002060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50" b="1" dirty="0" smtClean="0">
                          <a:solidFill>
                            <a:srgbClr val="006C31"/>
                          </a:solidFill>
                          <a:latin typeface="Book Antiqua" panose="02040602050305030304" pitchFamily="18" charset="0"/>
                        </a:rPr>
                        <a:t>8</a:t>
                      </a:r>
                      <a:endParaRPr lang="ru-RU" sz="1750" b="1" dirty="0">
                        <a:solidFill>
                          <a:srgbClr val="006C3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</a:tr>
              <a:tr h="382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dirty="0">
                          <a:effectLst/>
                          <a:latin typeface="Book Antiqua" panose="02040602050305030304" pitchFamily="18" charset="0"/>
                        </a:rPr>
                        <a:t>17 л</a:t>
                      </a:r>
                      <a:endParaRPr lang="ru-RU" sz="175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effectLst/>
                          <a:latin typeface="Book Antiqua" panose="02040602050305030304" pitchFamily="18" charset="0"/>
                        </a:rPr>
                        <a:t>59</a:t>
                      </a:r>
                      <a:endParaRPr lang="ru-RU" sz="1750" b="1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C00000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solidFill>
                            <a:srgbClr val="C00000"/>
                          </a:solidFill>
                          <a:effectLst/>
                          <a:latin typeface="Book Antiqua" panose="02040602050305030304" pitchFamily="18" charset="0"/>
                        </a:rPr>
                        <a:t>0</a:t>
                      </a:r>
                      <a:endParaRPr lang="ru-RU" sz="1750" b="1" dirty="0">
                        <a:solidFill>
                          <a:srgbClr val="C00000"/>
                        </a:solidFill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002060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solidFill>
                            <a:srgbClr val="002060"/>
                          </a:solidFill>
                          <a:effectLst/>
                          <a:latin typeface="Book Antiqua" panose="02040602050305030304" pitchFamily="18" charset="0"/>
                        </a:rPr>
                        <a:t>1,6</a:t>
                      </a:r>
                      <a:endParaRPr lang="ru-RU" sz="1750" b="1" dirty="0">
                        <a:solidFill>
                          <a:srgbClr val="002060"/>
                        </a:solidFill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006C31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solidFill>
                            <a:srgbClr val="006C31"/>
                          </a:solidFill>
                          <a:effectLst/>
                          <a:latin typeface="Book Antiqua" panose="02040602050305030304" pitchFamily="18" charset="0"/>
                        </a:rPr>
                        <a:t>8</a:t>
                      </a:r>
                      <a:endParaRPr lang="ru-RU" sz="1750" b="1" dirty="0">
                        <a:solidFill>
                          <a:srgbClr val="006C31"/>
                        </a:solidFill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50" b="1" dirty="0" smtClean="0">
                          <a:latin typeface="Book Antiqua" panose="02040602050305030304" pitchFamily="18" charset="0"/>
                        </a:rPr>
                        <a:t>67</a:t>
                      </a:r>
                      <a:endParaRPr lang="ru-RU" sz="1750" b="1" dirty="0"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Book Antiqua" panose="02040602050305030304" pitchFamily="18" charset="0"/>
                        </a:rPr>
                        <a:t>0</a:t>
                      </a:r>
                      <a:endParaRPr lang="ru-RU" b="1" dirty="0">
                        <a:solidFill>
                          <a:srgbClr val="C00000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50" b="1" dirty="0" smtClean="0">
                          <a:solidFill>
                            <a:srgbClr val="002060"/>
                          </a:solidFill>
                          <a:latin typeface="Book Antiqua" panose="02040602050305030304" pitchFamily="18" charset="0"/>
                        </a:rPr>
                        <a:t>2</a:t>
                      </a:r>
                      <a:endParaRPr lang="ru-RU" sz="1750" b="1" dirty="0">
                        <a:solidFill>
                          <a:srgbClr val="002060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50" b="1" dirty="0" smtClean="0">
                          <a:solidFill>
                            <a:srgbClr val="006C31"/>
                          </a:solidFill>
                          <a:latin typeface="Book Antiqua" panose="02040602050305030304" pitchFamily="18" charset="0"/>
                        </a:rPr>
                        <a:t>0</a:t>
                      </a:r>
                      <a:endParaRPr lang="ru-RU" sz="1750" b="1" dirty="0">
                        <a:solidFill>
                          <a:srgbClr val="006C3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 marL="68580" marR="68580" marT="0" marB="0"/>
                </a:tc>
              </a:tr>
              <a:tr h="382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750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 smtClean="0">
                          <a:effectLst/>
                          <a:latin typeface="Book Antiqua" panose="02040602050305030304" pitchFamily="18" charset="0"/>
                        </a:rPr>
                        <a:t>643 ч</a:t>
                      </a:r>
                      <a:endParaRPr lang="ru-RU" sz="1750" b="1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solidFill>
                            <a:srgbClr val="C00000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endParaRPr lang="ru-RU" sz="1750" b="1" dirty="0">
                        <a:solidFill>
                          <a:srgbClr val="C00000"/>
                        </a:solidFill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50" b="1" dirty="0"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ru-RU" sz="1750" b="1" dirty="0" smtClean="0">
                          <a:effectLst/>
                          <a:latin typeface="Book Antiqua" panose="02040602050305030304" pitchFamily="18" charset="0"/>
                        </a:rPr>
                        <a:t>421 ч</a:t>
                      </a:r>
                      <a:endParaRPr lang="ru-RU" sz="1750" b="1" dirty="0">
                        <a:effectLst/>
                        <a:latin typeface="Book Antiqua" panose="020406020503050303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339850" y="22923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225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2605" cy="684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01994" y="548680"/>
            <a:ext cx="6876256" cy="6604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</a:t>
            </a:r>
            <a:r>
              <a:rPr lang="ru-RU" sz="24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реди обучающихся </a:t>
            </a:r>
            <a:r>
              <a:rPr lang="ru-RU" sz="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латентная рискогенность</a:t>
            </a:r>
            <a:r>
              <a:rPr lang="ru-RU" sz="2400" dirty="0">
                <a:latin typeface="Book Antiqua" panose="02040602050305030304" pitchFamily="18" charset="0"/>
              </a:rPr>
              <a:t> </a:t>
            </a:r>
            <a:r>
              <a:rPr lang="ru-RU" sz="26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(предпосылки к зависимому поведению) в 2022 году более выражена у подростков в возрасте 13 и 16 лет. В 2023 году так же в данном возрастном периоде.</a:t>
            </a:r>
          </a:p>
          <a:p>
            <a:pPr algn="just"/>
            <a:r>
              <a:rPr lang="ru-RU" sz="2600" b="1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Повышенная вероятность вовлечения</a:t>
            </a:r>
            <a:r>
              <a:rPr lang="ru-RU" sz="2600" b="1" dirty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ru-RU" sz="26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 2022 году</a:t>
            </a:r>
            <a:r>
              <a:rPr lang="ru-RU" sz="2600" b="1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ru-RU" sz="26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более выражена у подростков в 13, 15 лет. </a:t>
            </a:r>
            <a:r>
              <a:rPr lang="ru-RU" sz="26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 </a:t>
            </a:r>
            <a:r>
              <a:rPr lang="ru-RU" sz="26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2023 </a:t>
            </a:r>
            <a:r>
              <a:rPr lang="ru-RU" sz="26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году в возрасте </a:t>
            </a:r>
            <a:r>
              <a:rPr lang="ru-RU" sz="26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16 </a:t>
            </a:r>
            <a:r>
              <a:rPr lang="ru-RU" sz="26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лет.</a:t>
            </a:r>
          </a:p>
          <a:p>
            <a:pPr algn="just"/>
            <a:r>
              <a:rPr lang="ru-RU" sz="26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 </a:t>
            </a:r>
            <a:r>
              <a:rPr lang="ru-RU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«группе риска» </a:t>
            </a:r>
            <a:r>
              <a:rPr lang="ru-RU" sz="26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относятся обучающиеся в возрасте 13, 15 лет в 2022 году и 13 </a:t>
            </a:r>
            <a:r>
              <a:rPr lang="ru-RU" sz="26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,</a:t>
            </a:r>
            <a:r>
              <a:rPr lang="ru-RU" sz="26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14 лет в 2023 году.  </a:t>
            </a:r>
          </a:p>
          <a:p>
            <a:pPr algn="just"/>
            <a:endParaRPr lang="ru-RU" sz="2400" b="1" dirty="0" smtClean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360000" algn="ctr">
              <a:spcBef>
                <a:spcPts val="100"/>
              </a:spcBef>
              <a:spcAft>
                <a:spcPts val="100"/>
              </a:spcAft>
            </a:pPr>
            <a:endParaRPr lang="ru-RU" sz="2800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360000" algn="ctr">
              <a:spcBef>
                <a:spcPts val="100"/>
              </a:spcBef>
              <a:spcAft>
                <a:spcPts val="100"/>
              </a:spcAft>
            </a:pPr>
            <a:endParaRPr lang="ru-RU" sz="2800" b="1" dirty="0" smtClean="0">
              <a:solidFill>
                <a:srgbClr val="8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360000" algn="ctr">
              <a:spcBef>
                <a:spcPts val="100"/>
              </a:spcBef>
              <a:spcAft>
                <a:spcPts val="100"/>
              </a:spcAft>
            </a:pPr>
            <a:endParaRPr lang="ru-RU" sz="2800" b="1" dirty="0">
              <a:solidFill>
                <a:srgbClr val="8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812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862" y="0"/>
            <a:ext cx="9324528" cy="7362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020828" y="188640"/>
            <a:ext cx="7015668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600" b="1" dirty="0" smtClean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2023 году </a:t>
            </a:r>
            <a:r>
              <a:rPr lang="ru-RU" sz="20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по данным анализа </a:t>
            </a:r>
            <a:r>
              <a:rPr lang="ru-RU" sz="20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автоматизированной обработки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социально-психологического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тестирования получены следующие данные: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латентная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рискогенность</a:t>
            </a:r>
            <a:r>
              <a:rPr lang="ru-RU" sz="2000" dirty="0">
                <a:latin typeface="Book Antiqua" panose="02040602050305030304" pitchFamily="18" charset="0"/>
              </a:rPr>
              <a:t> </a:t>
            </a:r>
            <a:r>
              <a:rPr lang="ru-RU" sz="20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(предпосылки к </a:t>
            </a:r>
            <a:r>
              <a:rPr lang="ru-RU" sz="20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зависимому поведению)</a:t>
            </a:r>
          </a:p>
          <a:p>
            <a:pPr algn="just"/>
            <a:r>
              <a:rPr lang="ru-RU" sz="20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	</a:t>
            </a:r>
            <a:r>
              <a:rPr lang="ru-RU" sz="20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13 лет </a:t>
            </a:r>
            <a:r>
              <a:rPr lang="ru-RU" sz="20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–</a:t>
            </a:r>
            <a:r>
              <a:rPr lang="ru-RU" sz="20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11 % ; </a:t>
            </a:r>
          </a:p>
          <a:p>
            <a:pPr algn="just"/>
            <a:r>
              <a:rPr lang="ru-RU" sz="20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	</a:t>
            </a:r>
            <a:r>
              <a:rPr lang="ru-RU" sz="20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14 лет – 7 % ;</a:t>
            </a:r>
          </a:p>
          <a:p>
            <a:pPr algn="just"/>
            <a:r>
              <a:rPr lang="ru-RU" sz="20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	</a:t>
            </a:r>
            <a:r>
              <a:rPr lang="ru-RU" sz="20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15 лет – 9 %;</a:t>
            </a:r>
          </a:p>
          <a:p>
            <a:pPr algn="just"/>
            <a:r>
              <a:rPr lang="ru-RU" sz="20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	</a:t>
            </a:r>
            <a:r>
              <a:rPr lang="ru-RU" sz="20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16 лет – 14 %;</a:t>
            </a:r>
          </a:p>
          <a:p>
            <a:pPr algn="just"/>
            <a:r>
              <a:rPr lang="ru-RU" sz="20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	</a:t>
            </a:r>
            <a:r>
              <a:rPr lang="ru-RU" sz="20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17 лет – 2 %.</a:t>
            </a:r>
            <a:endParaRPr lang="ru-RU" sz="2000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just"/>
            <a:endParaRPr lang="ru-RU" sz="2000" b="1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Повышенная </a:t>
            </a:r>
            <a:r>
              <a:rPr lang="ru-RU" sz="2000" b="1" dirty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вероятность вовлечения</a:t>
            </a:r>
            <a:endParaRPr lang="ru-RU" sz="2000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	</a:t>
            </a:r>
            <a:r>
              <a:rPr lang="ru-RU" sz="20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13 </a:t>
            </a:r>
            <a:r>
              <a:rPr lang="ru-RU" sz="20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лет – </a:t>
            </a:r>
            <a:r>
              <a:rPr lang="ru-RU" sz="20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9 %; </a:t>
            </a:r>
            <a:endParaRPr lang="ru-RU" sz="2000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just"/>
            <a:r>
              <a:rPr lang="ru-RU" sz="20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	14 лет – </a:t>
            </a:r>
            <a:r>
              <a:rPr lang="ru-RU" sz="20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11 %;</a:t>
            </a:r>
            <a:endParaRPr lang="ru-RU" sz="2000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just"/>
            <a:r>
              <a:rPr lang="ru-RU" sz="20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	15 лет – </a:t>
            </a:r>
            <a:r>
              <a:rPr lang="ru-RU" sz="20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1 %;</a:t>
            </a:r>
            <a:endParaRPr lang="ru-RU" sz="2000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just"/>
            <a:r>
              <a:rPr lang="ru-RU" sz="20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	16 лет – 8</a:t>
            </a:r>
            <a:r>
              <a:rPr lang="ru-RU" sz="20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%;</a:t>
            </a:r>
            <a:endParaRPr lang="ru-RU" sz="2000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just"/>
            <a:r>
              <a:rPr lang="ru-RU" sz="20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	17 лет – 0</a:t>
            </a:r>
            <a:r>
              <a:rPr lang="ru-RU" sz="2000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%.</a:t>
            </a:r>
            <a:endParaRPr lang="ru-RU" sz="2000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just"/>
            <a:endParaRPr lang="ru-RU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«Группа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риска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»</a:t>
            </a:r>
            <a:r>
              <a:rPr lang="ru-RU" sz="20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11 человек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–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2,64 % от числа всех тестируемых.</a:t>
            </a:r>
            <a:r>
              <a:rPr lang="ru-RU" sz="2000" b="1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	</a:t>
            </a:r>
            <a:endParaRPr lang="ru-RU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just"/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just"/>
            <a:endParaRPr lang="ru-RU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just"/>
            <a:endParaRPr lang="ru-RU" sz="1600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887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4"/>
            <a:ext cx="9292605" cy="684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9632" y="260648"/>
            <a:ext cx="77048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Алгоритм работы педагога-психолога с детьми, имеющими факторы риска по результатам социально-психологического тестирования</a:t>
            </a:r>
          </a:p>
          <a:p>
            <a:pPr algn="ctr"/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63888" y="1412776"/>
            <a:ext cx="3280380" cy="7920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747924" y="1472130"/>
            <a:ext cx="29123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</a:t>
            </a:r>
            <a:r>
              <a:rPr lang="ru-RU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Директор школы</a:t>
            </a:r>
          </a:p>
          <a:p>
            <a:pPr algn="ctr"/>
            <a:r>
              <a:rPr lang="ru-RU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Администрация школы</a:t>
            </a:r>
          </a:p>
          <a:p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95736" y="2564904"/>
            <a:ext cx="2736304" cy="7315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375756" y="2576344"/>
            <a:ext cx="2556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Педагогический коллектив</a:t>
            </a:r>
            <a:endParaRPr lang="ru-RU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362411" y="2564904"/>
            <a:ext cx="2592288" cy="7920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425918" y="2607498"/>
            <a:ext cx="2528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Родители (законные представители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4067945" y="2204864"/>
            <a:ext cx="107438" cy="360040"/>
          </a:xfrm>
          <a:prstGeom prst="downArrow">
            <a:avLst>
              <a:gd name="adj1" fmla="val 50000"/>
              <a:gd name="adj2" fmla="val 531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войная стрелка влево/вправо 20"/>
          <p:cNvSpPr/>
          <p:nvPr/>
        </p:nvSpPr>
        <p:spPr>
          <a:xfrm flipV="1">
            <a:off x="4932039" y="2899508"/>
            <a:ext cx="1430372" cy="8472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232200" y="3710166"/>
            <a:ext cx="2732288" cy="6549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6084168" y="3783044"/>
            <a:ext cx="2870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333300"/>
                </a:solidFill>
                <a:latin typeface="Book Antiqua" panose="02040602050305030304" pitchFamily="18" charset="0"/>
              </a:rPr>
              <a:t>  </a:t>
            </a:r>
            <a:r>
              <a:rPr lang="ru-RU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Специалисты ГАУЗ АО АОНД, АГМА</a:t>
            </a:r>
            <a:endParaRPr lang="ru-RU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25" name="Стрелка вниз 24"/>
          <p:cNvSpPr/>
          <p:nvPr/>
        </p:nvSpPr>
        <p:spPr>
          <a:xfrm rot="19787287">
            <a:off x="6438096" y="2188315"/>
            <a:ext cx="100303" cy="4290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7560331" y="3356992"/>
            <a:ext cx="98224" cy="3531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195736" y="3710165"/>
            <a:ext cx="2736304" cy="71921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2375756" y="3783044"/>
            <a:ext cx="2340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Медицинский </a:t>
            </a:r>
          </a:p>
          <a:p>
            <a:pPr algn="ctr"/>
            <a:r>
              <a:rPr lang="ru-RU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работник школы</a:t>
            </a:r>
            <a:endParaRPr lang="ru-RU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4067946" y="3296424"/>
            <a:ext cx="99438" cy="4137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419871" y="4581128"/>
            <a:ext cx="4680519" cy="7920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3419872" y="4581127"/>
            <a:ext cx="4680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Инспектор ПДН, КДН УО администрации города Благовещенска</a:t>
            </a:r>
            <a:endParaRPr lang="ru-RU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2" name="Стрелка вниз 31"/>
          <p:cNvSpPr/>
          <p:nvPr/>
        </p:nvSpPr>
        <p:spPr>
          <a:xfrm>
            <a:off x="5580112" y="2204864"/>
            <a:ext cx="67113" cy="2376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187623" y="5589240"/>
            <a:ext cx="7767075" cy="10801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1187623" y="5661248"/>
            <a:ext cx="7776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Горячая линия по оказанию помощи родителям (законным представителям), несовершеннолетних –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8(800)300-60-03.</a:t>
            </a:r>
          </a:p>
          <a:p>
            <a:pPr algn="just"/>
            <a:r>
              <a:rPr lang="ru-RU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Детский телефон доверия –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8(800)200-01-22.</a:t>
            </a:r>
            <a:r>
              <a:rPr lang="ru-RU" b="1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Звонок бесплатный.              </a:t>
            </a:r>
            <a:endParaRPr lang="ru-RU" b="1" dirty="0">
              <a:solidFill>
                <a:srgbClr val="33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0344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1449</TotalTime>
  <Words>1094</Words>
  <Application>Microsoft Office PowerPoint</Application>
  <PresentationFormat>Экран (4:3)</PresentationFormat>
  <Paragraphs>333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Автоматизированная обработка  проведения СПТ 2022-2023 учебный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Сачекова</dc:creator>
  <cp:lastModifiedBy>Наталья Сачекова</cp:lastModifiedBy>
  <cp:revision>115</cp:revision>
  <cp:lastPrinted>2024-01-18T03:43:51Z</cp:lastPrinted>
  <dcterms:created xsi:type="dcterms:W3CDTF">2022-12-08T01:18:54Z</dcterms:created>
  <dcterms:modified xsi:type="dcterms:W3CDTF">2024-03-05T02:13:50Z</dcterms:modified>
</cp:coreProperties>
</file>