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82" r:id="rId2"/>
    <p:sldId id="272" r:id="rId3"/>
    <p:sldId id="285" r:id="rId4"/>
    <p:sldId id="286" r:id="rId5"/>
    <p:sldId id="283" r:id="rId6"/>
    <p:sldId id="284" r:id="rId7"/>
    <p:sldId id="296" r:id="rId8"/>
    <p:sldId id="277" r:id="rId9"/>
    <p:sldId id="295" r:id="rId10"/>
    <p:sldId id="294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AEEC9-072C-4D2A-ADC3-D0E8E6266430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6626B-4106-489D-9299-8C4CDAA28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НЕПРОСТОЙ ВЫБОР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45" y="1600200"/>
            <a:ext cx="6259310" cy="4525963"/>
          </a:xfrm>
        </p:spPr>
      </p:pic>
    </p:spTree>
    <p:extLst>
      <p:ext uri="{BB962C8B-B14F-4D97-AF65-F5344CB8AC3E}">
        <p14:creationId xmlns:p14="http://schemas.microsoft.com/office/powerpoint/2010/main" val="177342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2358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Рекомендации родителям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dirty="0" smtClean="0"/>
              <a:t>7. Проявите активность в представлении возможностей для ознакомления с ВУЗами и </a:t>
            </a:r>
            <a:r>
              <a:rPr lang="ru-RU" dirty="0" err="1" smtClean="0"/>
              <a:t>ССУзами</a:t>
            </a:r>
            <a:r>
              <a:rPr lang="ru-RU" dirty="0" smtClean="0"/>
              <a:t> (дни открытых дверей, УЧСИБ)</a:t>
            </a:r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/>
              <a:t>8</a:t>
            </a:r>
            <a:r>
              <a:rPr lang="ru-RU" dirty="0" smtClean="0"/>
              <a:t>. Давайте ему возможность выбора, представляя разные варианты</a:t>
            </a:r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/>
              <a:t>9</a:t>
            </a:r>
            <a:r>
              <a:rPr lang="ru-RU" dirty="0" smtClean="0"/>
              <a:t>. При необходимости обратитесь за консультацией к психологу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976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СПАСИБО ЗА ВНИМАНИЕ</a:t>
            </a:r>
            <a:endParaRPr lang="ru-RU" sz="54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9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ТРЕВОГИ РОДИТЕЛЕЙ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272808" cy="388843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Неспособность принять самостоятельное решение</a:t>
            </a:r>
          </a:p>
          <a:p>
            <a:pPr marL="550926" indent="-514350" algn="ctr">
              <a:buAutoNum type="arabicPeriod"/>
            </a:pPr>
            <a:endParaRPr lang="ru-RU" sz="3200" dirty="0" smtClean="0"/>
          </a:p>
          <a:p>
            <a:pPr marL="36576" indent="0" algn="ctr">
              <a:buNone/>
            </a:pPr>
            <a:r>
              <a:rPr lang="ru-RU" sz="3200" dirty="0" smtClean="0"/>
              <a:t>2. Возможность ошибки</a:t>
            </a:r>
          </a:p>
          <a:p>
            <a:pPr marL="36576" indent="0" algn="ctr">
              <a:buNone/>
            </a:pPr>
            <a:endParaRPr lang="ru-RU" sz="3200" dirty="0" smtClean="0"/>
          </a:p>
          <a:p>
            <a:pPr marL="36576" indent="0" algn="ctr">
              <a:buNone/>
            </a:pPr>
            <a:r>
              <a:rPr lang="ru-RU" sz="3200" dirty="0" smtClean="0"/>
              <a:t>3. Нереалистичные представления о профессии (как следствие собственном будущем)</a:t>
            </a:r>
          </a:p>
          <a:p>
            <a:pPr marL="550926" indent="-514350" algn="ctr">
              <a:buAutoNum type="arabicPeriod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571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Неспособность принять самостоятельное решение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7467600" cy="3960440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Как вы поймете, что решение принято</a:t>
            </a:r>
          </a:p>
          <a:p>
            <a:pPr marL="36576" indent="0" algn="ctr">
              <a:buNone/>
            </a:pPr>
            <a:endParaRPr lang="ru-RU" sz="3200" dirty="0" smtClean="0"/>
          </a:p>
          <a:p>
            <a:pPr marL="36576" indent="0" algn="ctr">
              <a:buNone/>
            </a:pPr>
            <a:r>
              <a:rPr lang="ru-RU" sz="3200" dirty="0" smtClean="0"/>
              <a:t>2. В чем заключается ваша роль, как родителя в том, чтобы помочь подростку принять решение</a:t>
            </a:r>
          </a:p>
          <a:p>
            <a:pPr marL="36576" indent="0" algn="ctr">
              <a:buNone/>
            </a:pPr>
            <a:endParaRPr lang="ru-RU" sz="3200" dirty="0" smtClean="0"/>
          </a:p>
          <a:p>
            <a:pPr marL="36576" indent="0" algn="ctr">
              <a:buNone/>
            </a:pPr>
            <a:r>
              <a:rPr lang="ru-RU" sz="3200" dirty="0" smtClean="0"/>
              <a:t>3. </a:t>
            </a:r>
            <a:r>
              <a:rPr lang="ru-RU" sz="3200" dirty="0" smtClean="0"/>
              <a:t>Готовы ли вы принять решение подростка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762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Возможность ошибки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1. Имеет ли ваш ребенок право на ошибку</a:t>
            </a:r>
          </a:p>
          <a:p>
            <a:pPr marL="36576" indent="0" algn="ctr">
              <a:buNone/>
            </a:pPr>
            <a:endParaRPr lang="ru-RU" sz="3200" b="1" dirty="0" smtClean="0"/>
          </a:p>
          <a:p>
            <a:pPr marL="36576" indent="0" algn="ctr">
              <a:buNone/>
            </a:pPr>
            <a:r>
              <a:rPr lang="ru-RU" sz="3200" dirty="0" smtClean="0"/>
              <a:t>2</a:t>
            </a:r>
            <a:r>
              <a:rPr lang="ru-RU" sz="3200" b="1" dirty="0" smtClean="0"/>
              <a:t>. </a:t>
            </a:r>
            <a:r>
              <a:rPr lang="ru-RU" sz="3200" dirty="0" smtClean="0"/>
              <a:t>Какими вам видятся последствия неверно принятого решения</a:t>
            </a:r>
          </a:p>
          <a:p>
            <a:pPr marL="36576" indent="0" algn="ctr">
              <a:buNone/>
            </a:pPr>
            <a:endParaRPr lang="ru-RU" sz="3200" b="1" dirty="0"/>
          </a:p>
          <a:p>
            <a:pPr marL="36576" indent="0" algn="ctr">
              <a:buNone/>
            </a:pPr>
            <a:r>
              <a:rPr lang="ru-RU" sz="3200" dirty="0" smtClean="0"/>
              <a:t>3. Готовы ли вы к конструктивному обсуждению последствий выбора</a:t>
            </a:r>
            <a:endParaRPr lang="ru-RU" sz="3200" dirty="0"/>
          </a:p>
          <a:p>
            <a:pPr marL="36576" indent="0" algn="ctr">
              <a:buNone/>
            </a:pPr>
            <a:endParaRPr lang="ru-RU" sz="3200" b="1" dirty="0"/>
          </a:p>
          <a:p>
            <a:pPr marL="36576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78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Нереалистичные представления о будущей профессии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 </a:t>
            </a:r>
            <a:r>
              <a:rPr lang="ru-RU" sz="2800" dirty="0" smtClean="0"/>
              <a:t>Как вы поймете, что представления вашего ребенка о выборе будущей профессии нереалистичны</a:t>
            </a:r>
            <a:endParaRPr lang="ru-RU" sz="2800" dirty="0" smtClean="0"/>
          </a:p>
          <a:p>
            <a:pPr marL="550926" indent="-514350" algn="ctr">
              <a:buAutoNum type="arabicPeriod"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dirty="0" smtClean="0"/>
              <a:t>2. </a:t>
            </a:r>
            <a:r>
              <a:rPr lang="ru-RU" sz="2800" dirty="0" smtClean="0"/>
              <a:t>Готовы ли вы принять его решение</a:t>
            </a:r>
            <a:endParaRPr lang="ru-RU" sz="2800" dirty="0" smtClean="0"/>
          </a:p>
          <a:p>
            <a:pPr marL="550926" indent="-514350" algn="ctr">
              <a:buAutoNum type="arabicPeriod"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</a:t>
            </a:r>
            <a:r>
              <a:rPr lang="ru-RU" sz="2800" dirty="0" smtClean="0"/>
              <a:t>Готовы ли вы к конструктивному диалогу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893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Конструктивный диалог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467600" cy="475252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 С вниманием отнеситесь к тому, что говорит подросток</a:t>
            </a:r>
          </a:p>
          <a:p>
            <a:pPr marL="36576" indent="0" algn="ctr">
              <a:buNone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dirty="0" smtClean="0"/>
              <a:t>2. Будьте готовы к тому, что ваши представления могут быть отличными от представлений ребенка</a:t>
            </a:r>
          </a:p>
          <a:p>
            <a:pPr marL="36576" indent="0" algn="ctr">
              <a:buNone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Вместо критики («Ты-сообщение») готовность поделиться своими тревогами («Я-сообщение»)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8683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Самостоятельность и ответственность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7467600" cy="4464496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 Представьте подростку свободу выбора</a:t>
            </a:r>
          </a:p>
          <a:p>
            <a:pPr marL="36576" indent="0" algn="ctr">
              <a:buNone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2. </a:t>
            </a:r>
            <a:r>
              <a:rPr lang="ru-RU" sz="2800" dirty="0" smtClean="0"/>
              <a:t>Разрешите подростку делать ошибки</a:t>
            </a:r>
          </a:p>
          <a:p>
            <a:pPr marL="550926" indent="-514350" algn="ctr">
              <a:buAutoNum type="arabicPeriod" startAt="2"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Учите планировать</a:t>
            </a:r>
          </a:p>
          <a:p>
            <a:pPr marL="36576" indent="0" algn="ctr">
              <a:buNone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4. Поощряйте инициативу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5139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2358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Рекомендации родителям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dirty="0" smtClean="0"/>
              <a:t>1. Интересуйтесь тем, что интересно вашему ребенку. </a:t>
            </a:r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 smtClean="0"/>
              <a:t>2. Расскажите им о том, как вы выбирали професси</a:t>
            </a:r>
            <a:r>
              <a:rPr lang="ru-RU" dirty="0" smtClean="0"/>
              <a:t>ю и с какими трудностями вам пришлось столкнуться</a:t>
            </a:r>
            <a:endParaRPr lang="ru-RU" dirty="0" smtClean="0"/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 smtClean="0"/>
              <a:t>3. Помогите ребенку проанализировать его выбор </a:t>
            </a:r>
          </a:p>
          <a:p>
            <a:pPr marL="36576" indent="0" algn="ctr">
              <a:buNone/>
            </a:pPr>
            <a:r>
              <a:rPr lang="ru-RU" dirty="0" smtClean="0"/>
              <a:t>( с опорой на его сильные стороны, обсуждением возможных трудностей и способо</a:t>
            </a:r>
            <a:r>
              <a:rPr lang="ru-RU" dirty="0" smtClean="0"/>
              <a:t>в выхода из проблемных ситуаций)</a:t>
            </a:r>
            <a:endParaRPr lang="ru-RU" dirty="0" smtClean="0"/>
          </a:p>
          <a:p>
            <a:pPr marL="550926" indent="-514350" algn="ctr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2512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2358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Рекомендации родителям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dirty="0" smtClean="0"/>
              <a:t>4. Исходите из принципа реальности (не я хочу, но ты хочешь с опорой на объективные факты)</a:t>
            </a:r>
            <a:endParaRPr lang="ru-RU" dirty="0" smtClean="0"/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/>
              <a:t>5</a:t>
            </a:r>
            <a:r>
              <a:rPr lang="ru-RU" dirty="0" smtClean="0"/>
              <a:t>. Составьте с ребенком карту его интересов</a:t>
            </a:r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 smtClean="0"/>
              <a:t>6. Представьте ребенку информацию о профессиях и учебных заведениях, обсудите с ним возможные стратегии профессионального выбора</a:t>
            </a:r>
          </a:p>
          <a:p>
            <a:pPr marL="550926" indent="-514350" algn="ctr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3155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963</TotalTime>
  <Words>344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НЕПРОСТОЙ ВЫБОР</vt:lpstr>
      <vt:lpstr>ТРЕВОГИ РОДИТЕЛЕЙ</vt:lpstr>
      <vt:lpstr>Неспособность принять самостоятельное решение</vt:lpstr>
      <vt:lpstr>Возможность ошибки</vt:lpstr>
      <vt:lpstr>Нереалистичные представления о будущей профессии</vt:lpstr>
      <vt:lpstr>Конструктивный диалог</vt:lpstr>
      <vt:lpstr>Самостоятельность и ответственность</vt:lpstr>
      <vt:lpstr>Рекомендации родителям</vt:lpstr>
      <vt:lpstr>Рекомендации родителям</vt:lpstr>
      <vt:lpstr>Рекомендации родителям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Процентное соотношение наполняемости социометрических групп на параллели 5х классов</dc:title>
  <dc:creator>Лена</dc:creator>
  <cp:lastModifiedBy>Lena</cp:lastModifiedBy>
  <cp:revision>44</cp:revision>
  <dcterms:created xsi:type="dcterms:W3CDTF">2016-01-12T20:33:55Z</dcterms:created>
  <dcterms:modified xsi:type="dcterms:W3CDTF">2017-03-20T18:23:23Z</dcterms:modified>
</cp:coreProperties>
</file>