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7"/>
  </p:notesMasterIdLst>
  <p:sldIdLst>
    <p:sldId id="276" r:id="rId2"/>
    <p:sldId id="277" r:id="rId3"/>
    <p:sldId id="278" r:id="rId4"/>
    <p:sldId id="280" r:id="rId5"/>
    <p:sldId id="297" r:id="rId6"/>
    <p:sldId id="294" r:id="rId7"/>
    <p:sldId id="295" r:id="rId8"/>
    <p:sldId id="296" r:id="rId9"/>
    <p:sldId id="266" r:id="rId10"/>
    <p:sldId id="290" r:id="rId11"/>
    <p:sldId id="289" r:id="rId12"/>
    <p:sldId id="286" r:id="rId13"/>
    <p:sldId id="261" r:id="rId14"/>
    <p:sldId id="291" r:id="rId15"/>
    <p:sldId id="292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2120"/>
    <a:srgbClr val="7CE495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868" autoAdjust="0"/>
    <p:restoredTop sz="94562" autoAdjust="0"/>
  </p:normalViewPr>
  <p:slideViewPr>
    <p:cSldViewPr>
      <p:cViewPr varScale="1">
        <p:scale>
          <a:sx n="110" d="100"/>
          <a:sy n="110" d="100"/>
        </p:scale>
        <p:origin x="126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23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97604F-ECC1-403D-B9F7-00A4BE87393B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EF1724-1091-40B0-98EE-93E7E4E650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9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C8E1-67B7-4A4D-A60C-92A148D42C80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6DDEFA66-B83E-46A6-87E3-87BCC6E53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267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C8E1-67B7-4A4D-A60C-92A148D42C80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DDEFA66-B83E-46A6-87E3-87BCC6E53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900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C8E1-67B7-4A4D-A60C-92A148D42C80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DDEFA66-B83E-46A6-87E3-87BCC6E5394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32016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C8E1-67B7-4A4D-A60C-92A148D42C80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DDEFA66-B83E-46A6-87E3-87BCC6E53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5321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C8E1-67B7-4A4D-A60C-92A148D42C80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DDEFA66-B83E-46A6-87E3-87BCC6E5394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5242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C8E1-67B7-4A4D-A60C-92A148D42C80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DDEFA66-B83E-46A6-87E3-87BCC6E53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6084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C8E1-67B7-4A4D-A60C-92A148D42C80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EFA66-B83E-46A6-87E3-87BCC6E53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806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C8E1-67B7-4A4D-A60C-92A148D42C80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EFA66-B83E-46A6-87E3-87BCC6E53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18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C8E1-67B7-4A4D-A60C-92A148D42C80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EFA66-B83E-46A6-87E3-87BCC6E53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237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C8E1-67B7-4A4D-A60C-92A148D42C80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DDEFA66-B83E-46A6-87E3-87BCC6E53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293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C8E1-67B7-4A4D-A60C-92A148D42C80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DDEFA66-B83E-46A6-87E3-87BCC6E53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84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C8E1-67B7-4A4D-A60C-92A148D42C80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DDEFA66-B83E-46A6-87E3-87BCC6E53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87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C8E1-67B7-4A4D-A60C-92A148D42C80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EFA66-B83E-46A6-87E3-87BCC6E53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282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C8E1-67B7-4A4D-A60C-92A148D42C80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EFA66-B83E-46A6-87E3-87BCC6E53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076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C8E1-67B7-4A4D-A60C-92A148D42C80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EFA66-B83E-46A6-87E3-87BCC6E53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648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C8E1-67B7-4A4D-A60C-92A148D42C80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DDEFA66-B83E-46A6-87E3-87BCC6E53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678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6C8E1-67B7-4A4D-A60C-92A148D42C80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DEFA66-B83E-46A6-87E3-87BCC6E53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20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848872" cy="216024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cs typeface="Times New Roman" pitchFamily="18" charset="0"/>
              </a:rPr>
              <a:t>КОНФЛИКТЫ:</a:t>
            </a:r>
            <a:br>
              <a:rPr lang="ru-RU" sz="4000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br>
              <a:rPr lang="ru-RU" sz="4000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cs typeface="Times New Roman" pitchFamily="18" charset="0"/>
              </a:rPr>
              <a:t>виды и способы разрешения</a:t>
            </a:r>
            <a:endParaRPr lang="ru-RU" sz="4000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3789040"/>
            <a:ext cx="4186808" cy="2304256"/>
          </a:xfrm>
        </p:spPr>
        <p:txBody>
          <a:bodyPr>
            <a:noAutofit/>
          </a:bodyPr>
          <a:lstStyle/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b="1" dirty="0" smtClean="0">
              <a:solidFill>
                <a:schemeClr val="accent4">
                  <a:lumMod val="75000"/>
                </a:schemeClr>
              </a:solidFill>
              <a:cs typeface="Times New Roman" pitchFamily="18" charset="0"/>
            </a:endParaRP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b="1" dirty="0">
              <a:solidFill>
                <a:schemeClr val="accent4">
                  <a:lumMod val="75000"/>
                </a:schemeClr>
              </a:solidFill>
              <a:cs typeface="Times New Roman" pitchFamily="18" charset="0"/>
            </a:endParaRP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b="1" dirty="0" smtClean="0">
              <a:solidFill>
                <a:schemeClr val="accent4">
                  <a:lumMod val="75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25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907704" y="188640"/>
            <a:ext cx="6589199" cy="108012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b="1" dirty="0"/>
              <a:t>О</a:t>
            </a:r>
            <a:r>
              <a:rPr lang="ru-RU" sz="2800" b="1" dirty="0" smtClean="0"/>
              <a:t>сновные модели поведения личности в конфликте</a:t>
            </a:r>
            <a:endParaRPr lang="ru-RU" sz="2800" b="1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3432907"/>
              </p:ext>
            </p:extLst>
          </p:nvPr>
        </p:nvGraphicFramePr>
        <p:xfrm>
          <a:off x="1259632" y="1484785"/>
          <a:ext cx="7704856" cy="4896544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304256"/>
                <a:gridCol w="5400600"/>
              </a:tblGrid>
              <a:tr h="1668030">
                <a:tc>
                  <a:txBody>
                    <a:bodyPr/>
                    <a:lstStyle/>
                    <a:p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Конструктивная</a:t>
                      </a:r>
                      <a:endParaRPr lang="ru-RU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tint val="66000"/>
                            <a:satMod val="160000"/>
                          </a:schemeClr>
                        </a:gs>
                        <a:gs pos="50000">
                          <a:schemeClr val="accent3">
                            <a:tint val="44500"/>
                            <a:satMod val="160000"/>
                          </a:schemeClr>
                        </a:gs>
                        <a:gs pos="100000">
                          <a:schemeClr val="accent3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Стремится уладить конфликт;</a:t>
                      </a:r>
                    </a:p>
                    <a:p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Нацелена на поиск приемлемого решения;</a:t>
                      </a:r>
                    </a:p>
                    <a:p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Отличается выдержкой и самообладанием, доброжелательным отношением к сопернику; </a:t>
                      </a:r>
                    </a:p>
                    <a:p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Открыта и искренна, в общении лаконична и немногословна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ru-RU" sz="16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tint val="66000"/>
                            <a:satMod val="160000"/>
                          </a:schemeClr>
                        </a:gs>
                        <a:gs pos="50000">
                          <a:schemeClr val="accent3">
                            <a:tint val="44500"/>
                            <a:satMod val="160000"/>
                          </a:schemeClr>
                        </a:gs>
                        <a:gs pos="100000">
                          <a:schemeClr val="accent3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1668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baseline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Деструктивная</a:t>
                      </a:r>
                      <a:endParaRPr lang="ru-RU" sz="1800" b="1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3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3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Постоянно стремится к расширению и обострению конфликта;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Постоянно принижает партнера, негативно оценивает его личность;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Проявляет подозрительность и недоверие к сопернику, нарушает этику общения.</a:t>
                      </a:r>
                      <a:endParaRPr lang="ru-RU" sz="16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3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3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15604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baseline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Конформистская</a:t>
                      </a:r>
                      <a:endParaRPr lang="ru-RU" sz="1800" b="1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tint val="66000"/>
                            <a:satMod val="160000"/>
                          </a:schemeClr>
                        </a:gs>
                        <a:gs pos="50000">
                          <a:schemeClr val="accent3">
                            <a:tint val="44500"/>
                            <a:satMod val="160000"/>
                          </a:schemeClr>
                        </a:gs>
                        <a:gs pos="100000">
                          <a:schemeClr val="accent3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Пассивна, склонна к уступкам;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Непоследовательна в оценках, суждениях, поведении;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Легко соглашается с точкой зрения соперника;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Уходит от острых вопросов.</a:t>
                      </a:r>
                      <a:endParaRPr lang="ru-RU" sz="16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tint val="66000"/>
                            <a:satMod val="160000"/>
                          </a:schemeClr>
                        </a:gs>
                        <a:gs pos="50000">
                          <a:schemeClr val="accent3">
                            <a:tint val="44500"/>
                            <a:satMod val="160000"/>
                          </a:schemeClr>
                        </a:gs>
                        <a:gs pos="100000">
                          <a:schemeClr val="accent3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0661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02185" y="260350"/>
            <a:ext cx="7192564" cy="100841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 </a:t>
            </a:r>
            <a:r>
              <a:rPr lang="ru-RU" dirty="0" smtClean="0"/>
              <a:t>      </a:t>
            </a:r>
            <a:r>
              <a:rPr lang="ru-RU" b="1" dirty="0" smtClean="0"/>
              <a:t>Динамика конфликта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4215" y="1349772"/>
            <a:ext cx="1727198" cy="6484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Напряжение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03800" y="1341438"/>
            <a:ext cx="1439863" cy="5746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Конфликт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76256" y="1341437"/>
            <a:ext cx="1655886" cy="57467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Эскалация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16238" y="1341438"/>
            <a:ext cx="1439862" cy="5746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Инцидент</a:t>
            </a:r>
          </a:p>
        </p:txBody>
      </p:sp>
      <p:cxnSp>
        <p:nvCxnSpPr>
          <p:cNvPr id="9" name="Прямая со стрелкой 8"/>
          <p:cNvCxnSpPr>
            <a:stCxn id="4" idx="3"/>
            <a:endCxn id="6" idx="1"/>
          </p:cNvCxnSpPr>
          <p:nvPr/>
        </p:nvCxnSpPr>
        <p:spPr>
          <a:xfrm flipV="1">
            <a:off x="2411413" y="1628776"/>
            <a:ext cx="504825" cy="452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6" idx="3"/>
            <a:endCxn id="5" idx="1"/>
          </p:cNvCxnSpPr>
          <p:nvPr/>
        </p:nvCxnSpPr>
        <p:spPr>
          <a:xfrm>
            <a:off x="4356100" y="1628775"/>
            <a:ext cx="6477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5" idx="3"/>
            <a:endCxn id="7" idx="1"/>
          </p:cNvCxnSpPr>
          <p:nvPr/>
        </p:nvCxnSpPr>
        <p:spPr>
          <a:xfrm flipV="1">
            <a:off x="6443663" y="1628775"/>
            <a:ext cx="432593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574677" y="2060575"/>
            <a:ext cx="1836736" cy="3603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Накопление</a:t>
            </a:r>
          </a:p>
        </p:txBody>
      </p:sp>
      <p:sp>
        <p:nvSpPr>
          <p:cNvPr id="15" name="Овал 14"/>
          <p:cNvSpPr/>
          <p:nvPr/>
        </p:nvSpPr>
        <p:spPr>
          <a:xfrm>
            <a:off x="574676" y="2744787"/>
            <a:ext cx="1819672" cy="5048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Понимание опасности</a:t>
            </a:r>
          </a:p>
        </p:txBody>
      </p:sp>
      <p:sp>
        <p:nvSpPr>
          <p:cNvPr id="16" name="Овал 15"/>
          <p:cNvSpPr/>
          <p:nvPr/>
        </p:nvSpPr>
        <p:spPr>
          <a:xfrm>
            <a:off x="684213" y="3357563"/>
            <a:ext cx="1658937" cy="3595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Избегание</a:t>
            </a:r>
          </a:p>
        </p:txBody>
      </p:sp>
      <p:sp>
        <p:nvSpPr>
          <p:cNvPr id="17" name="Овал 16"/>
          <p:cNvSpPr/>
          <p:nvPr/>
        </p:nvSpPr>
        <p:spPr>
          <a:xfrm>
            <a:off x="574675" y="3950381"/>
            <a:ext cx="2055019" cy="431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Прохладность</a:t>
            </a:r>
          </a:p>
        </p:txBody>
      </p:sp>
      <p:sp>
        <p:nvSpPr>
          <p:cNvPr id="18" name="Овал 17"/>
          <p:cNvSpPr/>
          <p:nvPr/>
        </p:nvSpPr>
        <p:spPr>
          <a:xfrm>
            <a:off x="684214" y="4581525"/>
            <a:ext cx="1655762" cy="3596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Претензии</a:t>
            </a:r>
          </a:p>
        </p:txBody>
      </p:sp>
      <p:sp>
        <p:nvSpPr>
          <p:cNvPr id="19" name="Овал 18"/>
          <p:cNvSpPr/>
          <p:nvPr/>
        </p:nvSpPr>
        <p:spPr>
          <a:xfrm>
            <a:off x="755650" y="5084763"/>
            <a:ext cx="1655763" cy="431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Обвинения</a:t>
            </a:r>
          </a:p>
        </p:txBody>
      </p:sp>
      <p:sp>
        <p:nvSpPr>
          <p:cNvPr id="20" name="Овал 19"/>
          <p:cNvSpPr/>
          <p:nvPr/>
        </p:nvSpPr>
        <p:spPr>
          <a:xfrm>
            <a:off x="755650" y="5661248"/>
            <a:ext cx="1655763" cy="4315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Угрозы</a:t>
            </a:r>
          </a:p>
        </p:txBody>
      </p:sp>
      <p:cxnSp>
        <p:nvCxnSpPr>
          <p:cNvPr id="22" name="Прямая со стрелкой 21"/>
          <p:cNvCxnSpPr>
            <a:endCxn id="14" idx="0"/>
          </p:cNvCxnSpPr>
          <p:nvPr/>
        </p:nvCxnSpPr>
        <p:spPr>
          <a:xfrm>
            <a:off x="1476376" y="1917700"/>
            <a:ext cx="16669" cy="142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4" idx="4"/>
            <a:endCxn id="15" idx="0"/>
          </p:cNvCxnSpPr>
          <p:nvPr/>
        </p:nvCxnSpPr>
        <p:spPr>
          <a:xfrm flipH="1">
            <a:off x="1484512" y="2420938"/>
            <a:ext cx="8533" cy="3238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5" idx="4"/>
            <a:endCxn id="16" idx="0"/>
          </p:cNvCxnSpPr>
          <p:nvPr/>
        </p:nvCxnSpPr>
        <p:spPr>
          <a:xfrm>
            <a:off x="1484512" y="3249612"/>
            <a:ext cx="29170" cy="1079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17" idx="4"/>
            <a:endCxn id="18" idx="0"/>
          </p:cNvCxnSpPr>
          <p:nvPr/>
        </p:nvCxnSpPr>
        <p:spPr>
          <a:xfrm flipH="1">
            <a:off x="1512095" y="4382181"/>
            <a:ext cx="90090" cy="1993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16" idx="4"/>
            <a:endCxn id="17" idx="0"/>
          </p:cNvCxnSpPr>
          <p:nvPr/>
        </p:nvCxnSpPr>
        <p:spPr>
          <a:xfrm>
            <a:off x="1513682" y="3717131"/>
            <a:ext cx="88503" cy="233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19" idx="4"/>
            <a:endCxn id="20" idx="0"/>
          </p:cNvCxnSpPr>
          <p:nvPr/>
        </p:nvCxnSpPr>
        <p:spPr>
          <a:xfrm>
            <a:off x="1583532" y="5516563"/>
            <a:ext cx="0" cy="1446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18" idx="4"/>
          </p:cNvCxnSpPr>
          <p:nvPr/>
        </p:nvCxnSpPr>
        <p:spPr>
          <a:xfrm>
            <a:off x="1512095" y="4941168"/>
            <a:ext cx="34130" cy="1451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Овал 41"/>
          <p:cNvSpPr/>
          <p:nvPr/>
        </p:nvSpPr>
        <p:spPr>
          <a:xfrm>
            <a:off x="2916238" y="2205038"/>
            <a:ext cx="1439862" cy="360362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Стычка</a:t>
            </a:r>
          </a:p>
        </p:txBody>
      </p:sp>
      <p:sp>
        <p:nvSpPr>
          <p:cNvPr id="43" name="Овал 42"/>
          <p:cNvSpPr/>
          <p:nvPr/>
        </p:nvSpPr>
        <p:spPr>
          <a:xfrm>
            <a:off x="2916238" y="2781300"/>
            <a:ext cx="1439862" cy="576263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Образ врага</a:t>
            </a:r>
          </a:p>
        </p:txBody>
      </p:sp>
      <p:cxnSp>
        <p:nvCxnSpPr>
          <p:cNvPr id="45" name="Прямая со стрелкой 44"/>
          <p:cNvCxnSpPr>
            <a:stCxn id="6" idx="2"/>
          </p:cNvCxnSpPr>
          <p:nvPr/>
        </p:nvCxnSpPr>
        <p:spPr>
          <a:xfrm rot="5400000">
            <a:off x="3492500" y="2060575"/>
            <a:ext cx="28733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stCxn id="42" idx="4"/>
          </p:cNvCxnSpPr>
          <p:nvPr/>
        </p:nvCxnSpPr>
        <p:spPr>
          <a:xfrm flipH="1">
            <a:off x="3562351" y="2565400"/>
            <a:ext cx="73818" cy="2159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8" name="Овал 47"/>
          <p:cNvSpPr/>
          <p:nvPr/>
        </p:nvSpPr>
        <p:spPr>
          <a:xfrm>
            <a:off x="4679950" y="2276475"/>
            <a:ext cx="1763713" cy="360363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Действия</a:t>
            </a:r>
          </a:p>
        </p:txBody>
      </p:sp>
      <p:sp>
        <p:nvSpPr>
          <p:cNvPr id="49" name="Овал 48"/>
          <p:cNvSpPr/>
          <p:nvPr/>
        </p:nvSpPr>
        <p:spPr>
          <a:xfrm>
            <a:off x="4572000" y="2997200"/>
            <a:ext cx="1871663" cy="6477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Противодействия</a:t>
            </a:r>
          </a:p>
        </p:txBody>
      </p:sp>
      <p:sp>
        <p:nvSpPr>
          <p:cNvPr id="50" name="Овал 49"/>
          <p:cNvSpPr/>
          <p:nvPr/>
        </p:nvSpPr>
        <p:spPr>
          <a:xfrm>
            <a:off x="4859338" y="3860800"/>
            <a:ext cx="1584325" cy="360363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Группа</a:t>
            </a:r>
          </a:p>
        </p:txBody>
      </p:sp>
      <p:cxnSp>
        <p:nvCxnSpPr>
          <p:cNvPr id="52" name="Прямая со стрелкой 51"/>
          <p:cNvCxnSpPr>
            <a:stCxn id="5" idx="2"/>
            <a:endCxn id="48" idx="0"/>
          </p:cNvCxnSpPr>
          <p:nvPr/>
        </p:nvCxnSpPr>
        <p:spPr>
          <a:xfrm flipH="1">
            <a:off x="5561807" y="1916113"/>
            <a:ext cx="161925" cy="3603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>
            <a:stCxn id="48" idx="4"/>
          </p:cNvCxnSpPr>
          <p:nvPr/>
        </p:nvCxnSpPr>
        <p:spPr>
          <a:xfrm>
            <a:off x="5561807" y="2636838"/>
            <a:ext cx="18257" cy="3603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stCxn id="49" idx="4"/>
            <a:endCxn id="50" idx="0"/>
          </p:cNvCxnSpPr>
          <p:nvPr/>
        </p:nvCxnSpPr>
        <p:spPr>
          <a:xfrm>
            <a:off x="5507832" y="3644900"/>
            <a:ext cx="143669" cy="2159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8" name="Овал 57"/>
          <p:cNvSpPr/>
          <p:nvPr/>
        </p:nvSpPr>
        <p:spPr>
          <a:xfrm>
            <a:off x="6588125" y="2205038"/>
            <a:ext cx="2016125" cy="4318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Деиндиви-дуализация</a:t>
            </a:r>
          </a:p>
        </p:txBody>
      </p:sp>
      <p:cxnSp>
        <p:nvCxnSpPr>
          <p:cNvPr id="60" name="Прямая со стрелкой 59"/>
          <p:cNvCxnSpPr>
            <a:stCxn id="7" idx="2"/>
          </p:cNvCxnSpPr>
          <p:nvPr/>
        </p:nvCxnSpPr>
        <p:spPr>
          <a:xfrm>
            <a:off x="7704199" y="1916112"/>
            <a:ext cx="35782" cy="2889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1" name="Овал 60"/>
          <p:cNvSpPr/>
          <p:nvPr/>
        </p:nvSpPr>
        <p:spPr>
          <a:xfrm>
            <a:off x="6588125" y="2852738"/>
            <a:ext cx="2016125" cy="4318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Обезличивание</a:t>
            </a:r>
          </a:p>
        </p:txBody>
      </p:sp>
      <p:sp>
        <p:nvSpPr>
          <p:cNvPr id="62" name="Овал 61"/>
          <p:cNvSpPr/>
          <p:nvPr/>
        </p:nvSpPr>
        <p:spPr>
          <a:xfrm>
            <a:off x="6588125" y="3500438"/>
            <a:ext cx="2016125" cy="433387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Дегуманизация</a:t>
            </a:r>
          </a:p>
        </p:txBody>
      </p:sp>
      <p:sp>
        <p:nvSpPr>
          <p:cNvPr id="63" name="Овал 62"/>
          <p:cNvSpPr/>
          <p:nvPr/>
        </p:nvSpPr>
        <p:spPr>
          <a:xfrm>
            <a:off x="6588125" y="4076700"/>
            <a:ext cx="2016125" cy="576263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Односторонние действия</a:t>
            </a:r>
          </a:p>
        </p:txBody>
      </p:sp>
      <p:sp>
        <p:nvSpPr>
          <p:cNvPr id="64" name="Овал 63"/>
          <p:cNvSpPr/>
          <p:nvPr/>
        </p:nvSpPr>
        <p:spPr>
          <a:xfrm>
            <a:off x="6659563" y="4797425"/>
            <a:ext cx="2016125" cy="576263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От результата к ущербу </a:t>
            </a:r>
          </a:p>
        </p:txBody>
      </p:sp>
      <p:sp>
        <p:nvSpPr>
          <p:cNvPr id="65" name="Овал 64"/>
          <p:cNvSpPr/>
          <p:nvPr/>
        </p:nvSpPr>
        <p:spPr>
          <a:xfrm>
            <a:off x="6588125" y="5516563"/>
            <a:ext cx="2016125" cy="576262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Все или ничего; война</a:t>
            </a:r>
          </a:p>
        </p:txBody>
      </p:sp>
      <p:cxnSp>
        <p:nvCxnSpPr>
          <p:cNvPr id="67" name="Прямая со стрелкой 66"/>
          <p:cNvCxnSpPr>
            <a:stCxn id="58" idx="4"/>
            <a:endCxn id="61" idx="0"/>
          </p:cNvCxnSpPr>
          <p:nvPr/>
        </p:nvCxnSpPr>
        <p:spPr>
          <a:xfrm rot="5400000">
            <a:off x="7489032" y="2745581"/>
            <a:ext cx="215900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>
            <a:stCxn id="61" idx="4"/>
            <a:endCxn id="62" idx="0"/>
          </p:cNvCxnSpPr>
          <p:nvPr/>
        </p:nvCxnSpPr>
        <p:spPr>
          <a:xfrm rot="5400000">
            <a:off x="7489032" y="3393281"/>
            <a:ext cx="215900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>
            <a:stCxn id="62" idx="4"/>
            <a:endCxn id="63" idx="0"/>
          </p:cNvCxnSpPr>
          <p:nvPr/>
        </p:nvCxnSpPr>
        <p:spPr>
          <a:xfrm rot="5400000">
            <a:off x="7524750" y="4005263"/>
            <a:ext cx="144463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>
            <a:stCxn id="63" idx="4"/>
          </p:cNvCxnSpPr>
          <p:nvPr/>
        </p:nvCxnSpPr>
        <p:spPr>
          <a:xfrm rot="5400000">
            <a:off x="7525544" y="4725194"/>
            <a:ext cx="142875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1" name="Прямая со стрелкой 80"/>
          <p:cNvCxnSpPr>
            <a:stCxn id="64" idx="4"/>
            <a:endCxn id="65" idx="0"/>
          </p:cNvCxnSpPr>
          <p:nvPr/>
        </p:nvCxnSpPr>
        <p:spPr>
          <a:xfrm rot="5400000">
            <a:off x="7560469" y="5409407"/>
            <a:ext cx="142875" cy="714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937" y="4375649"/>
            <a:ext cx="2990000" cy="2326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670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7E1DBFE-8C43-6B45-A3E6-AB16E08C6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7744" y="404664"/>
            <a:ext cx="6589199" cy="1280890"/>
          </a:xfrm>
        </p:spPr>
        <p:txBody>
          <a:bodyPr/>
          <a:lstStyle/>
          <a:p>
            <a:r>
              <a:rPr lang="ru-RU" b="1" dirty="0"/>
              <a:t>СТРАТЕГИИ ПОВЕДЕНИЯ </a:t>
            </a:r>
            <a:br>
              <a:rPr lang="ru-RU" b="1" dirty="0"/>
            </a:br>
            <a:r>
              <a:rPr lang="ru-RU" b="1" dirty="0"/>
              <a:t>В КОНФЛИКТЕ</a:t>
            </a:r>
            <a:endParaRPr lang="x-none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22A0234-63EF-C145-8E94-D325157C4B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1916832"/>
            <a:ext cx="5040560" cy="3777622"/>
          </a:xfrm>
        </p:spPr>
        <p:txBody>
          <a:bodyPr/>
          <a:lstStyle/>
          <a:p>
            <a:pPr>
              <a:buFont typeface="+mj-lt"/>
              <a:buAutoNum type="arabicParenR"/>
            </a:pPr>
            <a:r>
              <a:rPr lang="ru-RU" dirty="0"/>
              <a:t>избегание или уход от конфликта</a:t>
            </a:r>
          </a:p>
          <a:p>
            <a:pPr>
              <a:buFont typeface="+mj-lt"/>
              <a:buAutoNum type="arabicParenR"/>
            </a:pPr>
            <a:r>
              <a:rPr lang="ru-RU" dirty="0"/>
              <a:t>соперничество или силовой метод</a:t>
            </a:r>
          </a:p>
          <a:p>
            <a:pPr>
              <a:buFont typeface="+mj-lt"/>
              <a:buAutoNum type="arabicParenR"/>
            </a:pPr>
            <a:r>
              <a:rPr lang="ru-RU" dirty="0"/>
              <a:t>приспособление или метод односторонних уступок</a:t>
            </a:r>
          </a:p>
          <a:p>
            <a:pPr>
              <a:buFont typeface="+mj-lt"/>
              <a:buAutoNum type="arabicParenR"/>
            </a:pPr>
            <a:r>
              <a:rPr lang="ru-RU" dirty="0"/>
              <a:t>компромисс или взаимные уступки</a:t>
            </a:r>
          </a:p>
          <a:p>
            <a:pPr>
              <a:buFont typeface="+mj-lt"/>
              <a:buAutoNum type="arabicParenR"/>
            </a:pPr>
            <a:r>
              <a:rPr lang="ru-RU" dirty="0"/>
              <a:t>сотрудничество или достижение взаимовыгодного решения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350" y="3356992"/>
            <a:ext cx="3063593" cy="2808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355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СТРАТЕГИИ ПОВЕДЕНИЯ </a:t>
            </a:r>
            <a:b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В КОНФЛИКТЕ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008481" y="5558132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интерес</a:t>
            </a:r>
            <a:r>
              <a:rPr lang="ru-RU" sz="2000" b="1" dirty="0">
                <a:solidFill>
                  <a:srgbClr val="FF0000"/>
                </a:solidFill>
              </a:rPr>
              <a:t> другого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19930" y="1925057"/>
            <a:ext cx="270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собственный </a:t>
            </a:r>
            <a:r>
              <a:rPr lang="ru-RU" sz="2000" b="1" dirty="0"/>
              <a:t>интерес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502288" y="1908690"/>
            <a:ext cx="32772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ценность 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межличностных отношений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755948" y="2456452"/>
            <a:ext cx="6741421" cy="4001670"/>
            <a:chOff x="755948" y="2456452"/>
            <a:chExt cx="6741421" cy="4001670"/>
          </a:xfrm>
        </p:grpSpPr>
        <p:grpSp>
          <p:nvGrpSpPr>
            <p:cNvPr id="7" name="Группа 6"/>
            <p:cNvGrpSpPr/>
            <p:nvPr/>
          </p:nvGrpSpPr>
          <p:grpSpPr>
            <a:xfrm>
              <a:off x="755948" y="2456452"/>
              <a:ext cx="6741421" cy="4001670"/>
              <a:chOff x="1070939" y="1799419"/>
              <a:chExt cx="6741421" cy="4001670"/>
            </a:xfrm>
          </p:grpSpPr>
          <p:cxnSp>
            <p:nvCxnSpPr>
              <p:cNvPr id="5" name="Прямая со стрелкой 4"/>
              <p:cNvCxnSpPr/>
              <p:nvPr/>
            </p:nvCxnSpPr>
            <p:spPr>
              <a:xfrm flipV="1">
                <a:off x="1691680" y="2060848"/>
                <a:ext cx="0" cy="324036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 стрелкой 8"/>
              <p:cNvCxnSpPr/>
              <p:nvPr/>
            </p:nvCxnSpPr>
            <p:spPr>
              <a:xfrm>
                <a:off x="1691680" y="5301208"/>
                <a:ext cx="5472608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единительная линия 10"/>
              <p:cNvCxnSpPr/>
              <p:nvPr/>
            </p:nvCxnSpPr>
            <p:spPr>
              <a:xfrm flipV="1">
                <a:off x="1691680" y="2636912"/>
                <a:ext cx="3024336" cy="4206"/>
              </a:xfrm>
              <a:prstGeom prst="line">
                <a:avLst/>
              </a:prstGeom>
              <a:ln w="25400">
                <a:prstDash val="lg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4716016" y="2636912"/>
                <a:ext cx="0" cy="2664296"/>
              </a:xfrm>
              <a:prstGeom prst="line">
                <a:avLst/>
              </a:prstGeom>
              <a:ln w="25400"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1691680" y="3861048"/>
                <a:ext cx="1620180" cy="0"/>
              </a:xfrm>
              <a:prstGeom prst="line">
                <a:avLst/>
              </a:prstGeom>
              <a:ln w="25400"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3311860" y="3861048"/>
                <a:ext cx="0" cy="1440160"/>
              </a:xfrm>
              <a:prstGeom prst="line">
                <a:avLst/>
              </a:prstGeom>
              <a:ln w="25400">
                <a:prstDash val="lgDash"/>
                <a:headEnd type="diamon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4679122" y="2472194"/>
                <a:ext cx="313323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b="1" dirty="0">
                    <a:solidFill>
                      <a:srgbClr val="002060"/>
                    </a:solidFill>
                  </a:rPr>
                  <a:t>сотрудничество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667290" y="4854932"/>
                <a:ext cx="244033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b="1" dirty="0">
                    <a:solidFill>
                      <a:srgbClr val="002060"/>
                    </a:solidFill>
                  </a:rPr>
                  <a:t>капитуляция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405567" y="5431757"/>
                <a:ext cx="6480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/>
                  <a:t>100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095835" y="5431757"/>
                <a:ext cx="4448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/>
                  <a:t>50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967982" y="4807800"/>
                <a:ext cx="123128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b="1" dirty="0">
                    <a:solidFill>
                      <a:srgbClr val="002060"/>
                    </a:solidFill>
                  </a:rPr>
                  <a:t>уход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709682" y="2060848"/>
                <a:ext cx="257428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b="1" dirty="0">
                    <a:solidFill>
                      <a:srgbClr val="002060"/>
                    </a:solidFill>
                  </a:rPr>
                  <a:t>соперничество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151620" y="3715242"/>
                <a:ext cx="5580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/>
                  <a:t>50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070939" y="2456452"/>
                <a:ext cx="6207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/>
                  <a:t>100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1661427" y="3157808"/>
                <a:ext cx="220339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b="1" dirty="0">
                    <a:solidFill>
                      <a:srgbClr val="002060"/>
                    </a:solidFill>
                  </a:rPr>
                  <a:t>компромисс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  <p:cxnSp>
            <p:nvCxnSpPr>
              <p:cNvPr id="31" name="Прямая со стрелкой 30"/>
              <p:cNvCxnSpPr/>
              <p:nvPr/>
            </p:nvCxnSpPr>
            <p:spPr>
              <a:xfrm flipV="1">
                <a:off x="1691680" y="1799419"/>
                <a:ext cx="3960440" cy="3501789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Пятно 1 5"/>
              <p:cNvSpPr/>
              <p:nvPr/>
            </p:nvSpPr>
            <p:spPr>
              <a:xfrm>
                <a:off x="1610566" y="5167446"/>
                <a:ext cx="198232" cy="206442"/>
              </a:xfrm>
              <a:prstGeom prst="irregularSeal1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Пятно 1 29"/>
              <p:cNvSpPr/>
              <p:nvPr/>
            </p:nvSpPr>
            <p:spPr>
              <a:xfrm>
                <a:off x="3212744" y="3762618"/>
                <a:ext cx="198232" cy="206442"/>
              </a:xfrm>
              <a:prstGeom prst="irregularSeal1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4" name="Пятно 1 33"/>
              <p:cNvSpPr/>
              <p:nvPr/>
            </p:nvSpPr>
            <p:spPr>
              <a:xfrm>
                <a:off x="1610566" y="2527362"/>
                <a:ext cx="198232" cy="206442"/>
              </a:xfrm>
              <a:prstGeom prst="irregularSeal1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ятно 1 34"/>
              <p:cNvSpPr/>
              <p:nvPr/>
            </p:nvSpPr>
            <p:spPr>
              <a:xfrm>
                <a:off x="4616900" y="2537897"/>
                <a:ext cx="198232" cy="206442"/>
              </a:xfrm>
              <a:prstGeom prst="irregularSeal1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2" name="Пятно 1 31"/>
            <p:cNvSpPr/>
            <p:nvPr/>
          </p:nvSpPr>
          <p:spPr>
            <a:xfrm>
              <a:off x="4301909" y="5855020"/>
              <a:ext cx="198232" cy="206442"/>
            </a:xfrm>
            <a:prstGeom prst="irregularSeal1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19582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710443">
        <p:split orient="vert"/>
      </p:transition>
    </mc:Choice>
    <mc:Fallback xmlns="">
      <p:transition spd="slow" advTm="710443">
        <p:split orient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6"/>
          <p:cNvSpPr>
            <a:spLocks noGrp="1"/>
          </p:cNvSpPr>
          <p:nvPr>
            <p:ph type="title"/>
          </p:nvPr>
        </p:nvSpPr>
        <p:spPr>
          <a:xfrm>
            <a:off x="1403648" y="548680"/>
            <a:ext cx="7221488" cy="309634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GB" sz="4000" b="1" i="1" dirty="0"/>
              <a:t>Конструктивное </a:t>
            </a:r>
            <a:r>
              <a:rPr lang="en-GB" sz="4000" b="1" i="1" dirty="0" err="1"/>
              <a:t>взаимодействие</a:t>
            </a:r>
            <a:r>
              <a:rPr lang="en-GB" sz="4000" b="1" i="1" dirty="0"/>
              <a:t> </a:t>
            </a:r>
            <a:r>
              <a:rPr lang="en-GB" sz="4000" b="1" i="1" dirty="0" smtClean="0"/>
              <a:t> </a:t>
            </a:r>
            <a:r>
              <a:rPr lang="en-GB" sz="4000" i="1" dirty="0" smtClean="0"/>
              <a:t> </a:t>
            </a:r>
            <a:br>
              <a:rPr lang="en-GB" sz="4000" i="1" dirty="0" smtClean="0"/>
            </a:br>
            <a:r>
              <a:rPr lang="en-GB" sz="4000" b="1" i="1" dirty="0" smtClean="0"/>
              <a:t>в </a:t>
            </a:r>
            <a:r>
              <a:rPr lang="en-GB" sz="4000" b="1" i="1" dirty="0" err="1" smtClean="0"/>
              <a:t>конфликтной</a:t>
            </a:r>
            <a:r>
              <a:rPr lang="en-GB" sz="4000" b="1" i="1" dirty="0" smtClean="0"/>
              <a:t> </a:t>
            </a:r>
            <a:r>
              <a:rPr lang="en-GB" sz="4000" b="1" i="1" dirty="0"/>
              <a:t>ситуации</a:t>
            </a:r>
            <a:endParaRPr lang="ru-RU" sz="4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933056"/>
            <a:ext cx="5146776" cy="29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345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7444242" cy="108012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GB" b="1" dirty="0"/>
              <a:t>Основные правила ведения конструктивного диалога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7" y="1700808"/>
            <a:ext cx="7723584" cy="93610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Не стремитесь во что бы то ни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стало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отстоять собственную позицию. Главное – диалог.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132384" y="2852936"/>
            <a:ext cx="7706816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Обсуждайте проблему, а не личные качества собеседника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137827" y="3933056"/>
            <a:ext cx="7701373" cy="6766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Учитывайте личные интересы собеседника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137827" y="4809069"/>
            <a:ext cx="7701373" cy="6766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Вместе против проблемы, а не друг против 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друга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137827" y="5656482"/>
            <a:ext cx="7701373" cy="10081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Развивайте способность к  сознательному самоконтролю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24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908720"/>
            <a:ext cx="7211144" cy="1930226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latin typeface="+mn-lt"/>
                <a:cs typeface="Times New Roman" pitchFamily="18" charset="0"/>
              </a:rPr>
              <a:t>Конфликт</a:t>
            </a:r>
            <a:r>
              <a:rPr lang="ru-RU" sz="2800" dirty="0">
                <a:latin typeface="+mn-lt"/>
                <a:cs typeface="Times New Roman" pitchFamily="18" charset="0"/>
              </a:rPr>
              <a:t> </a:t>
            </a:r>
            <a:r>
              <a:rPr lang="en-US" sz="2800" dirty="0">
                <a:latin typeface="+mn-lt"/>
                <a:cs typeface="Times New Roman" pitchFamily="18" charset="0"/>
              </a:rPr>
              <a:t/>
            </a:r>
            <a:br>
              <a:rPr lang="en-US" sz="2800" dirty="0">
                <a:latin typeface="+mn-lt"/>
                <a:cs typeface="Times New Roman" pitchFamily="18" charset="0"/>
              </a:rPr>
            </a:br>
            <a:r>
              <a:rPr lang="ru-RU" sz="2800" dirty="0">
                <a:latin typeface="+mn-lt"/>
                <a:cs typeface="Times New Roman" pitchFamily="18" charset="0"/>
              </a:rPr>
              <a:t>– это столкновение двух или более сторон по поводу реального или воображаемого ущемления интересов в настоящее время или в будущем.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3419227"/>
            <a:ext cx="7211144" cy="216024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500" b="1" dirty="0">
                <a:solidFill>
                  <a:schemeClr val="tx1">
                    <a:lumMod val="85000"/>
                    <a:lumOff val="15000"/>
                  </a:schemeClr>
                </a:solidFill>
                <a:ea typeface="+mj-ea"/>
                <a:cs typeface="Times New Roman" pitchFamily="18" charset="0"/>
              </a:rPr>
              <a:t>Конфликтная ситуация 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ea typeface="+mj-ea"/>
                <a:cs typeface="Times New Roman" pitchFamily="18" charset="0"/>
              </a:rPr>
              <a:t/>
            </a:r>
            <a:b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ea typeface="+mj-ea"/>
                <a:cs typeface="Times New Roman" pitchFamily="18" charset="0"/>
              </a:rPr>
            </a:br>
            <a:r>
              <a:rPr lang="ru-RU" sz="2500" dirty="0">
                <a:solidFill>
                  <a:schemeClr val="tx1">
                    <a:lumMod val="85000"/>
                    <a:lumOff val="15000"/>
                  </a:schemeClr>
                </a:solidFill>
                <a:ea typeface="+mj-ea"/>
                <a:cs typeface="Times New Roman" pitchFamily="18" charset="0"/>
              </a:rPr>
              <a:t>– это накопившиеся противоречия, связанные с деятельностью субъектов социального взаимодействия </a:t>
            </a:r>
            <a:r>
              <a:rPr lang="en-US" sz="2500" dirty="0">
                <a:solidFill>
                  <a:schemeClr val="tx1">
                    <a:lumMod val="85000"/>
                    <a:lumOff val="15000"/>
                  </a:schemeClr>
                </a:solidFill>
                <a:ea typeface="+mj-ea"/>
                <a:cs typeface="Times New Roman" pitchFamily="18" charset="0"/>
              </a:rPr>
              <a:t/>
            </a:r>
            <a:br>
              <a:rPr lang="en-US" sz="2500" dirty="0">
                <a:solidFill>
                  <a:schemeClr val="tx1">
                    <a:lumMod val="85000"/>
                    <a:lumOff val="15000"/>
                  </a:schemeClr>
                </a:solidFill>
                <a:ea typeface="+mj-ea"/>
                <a:cs typeface="Times New Roman" pitchFamily="18" charset="0"/>
              </a:rPr>
            </a:br>
            <a:r>
              <a:rPr lang="ru-RU" sz="2500" dirty="0">
                <a:solidFill>
                  <a:schemeClr val="tx1">
                    <a:lumMod val="85000"/>
                    <a:lumOff val="15000"/>
                  </a:schemeClr>
                </a:solidFill>
                <a:ea typeface="+mj-ea"/>
                <a:cs typeface="Times New Roman" pitchFamily="18" charset="0"/>
              </a:rPr>
              <a:t>и создающие почву для реального противоборства между ними.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9018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0604" y="516324"/>
            <a:ext cx="6589199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Понимание  сути конфликта  помогает: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7" y="1268760"/>
            <a:ext cx="7643192" cy="2808312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lvl="0"/>
            <a:r>
              <a:rPr lang="ru-RU" sz="2400" dirty="0"/>
              <a:t>избежать конфликты там, где это возможно;</a:t>
            </a:r>
          </a:p>
          <a:p>
            <a:pPr lvl="0"/>
            <a:r>
              <a:rPr lang="ru-RU" sz="2400" dirty="0"/>
              <a:t>правильно относиться к конфликту;</a:t>
            </a:r>
          </a:p>
          <a:p>
            <a:pPr lvl="0"/>
            <a:r>
              <a:rPr lang="ru-RU" sz="2400" dirty="0"/>
              <a:t>управлять конфликтом</a:t>
            </a:r>
          </a:p>
          <a:p>
            <a:pPr lvl="0"/>
            <a:r>
              <a:rPr lang="ru-RU" sz="2400" dirty="0"/>
              <a:t>эффективно разрешать конфликты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717032"/>
            <a:ext cx="3857987" cy="2983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008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FC835F4-D12C-494B-B861-8A66230AB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209" y="549983"/>
            <a:ext cx="6589199" cy="860674"/>
          </a:xfrm>
        </p:spPr>
        <p:txBody>
          <a:bodyPr>
            <a:normAutofit/>
          </a:bodyPr>
          <a:lstStyle/>
          <a:p>
            <a:r>
              <a:rPr lang="ru-RU" b="1" dirty="0"/>
              <a:t>ПОСЛЕДСТВИЯ  КОНФЛИКТА</a:t>
            </a:r>
            <a:endParaRPr lang="x-none" b="1" dirty="0"/>
          </a:p>
        </p:txBody>
      </p:sp>
      <p:graphicFrame>
        <p:nvGraphicFramePr>
          <p:cNvPr id="12" name="Таблица 12">
            <a:extLst>
              <a:ext uri="{FF2B5EF4-FFF2-40B4-BE49-F238E27FC236}">
                <a16:creationId xmlns:a16="http://schemas.microsoft.com/office/drawing/2014/main" xmlns="" id="{53F74F9C-662C-5F47-B557-102FDA3163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8201862"/>
              </p:ext>
            </p:extLst>
          </p:nvPr>
        </p:nvGraphicFramePr>
        <p:xfrm>
          <a:off x="755576" y="1410657"/>
          <a:ext cx="8136904" cy="482665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456384">
                  <a:extLst>
                    <a:ext uri="{9D8B030D-6E8A-4147-A177-3AD203B41FA5}">
                      <a16:colId xmlns:a16="http://schemas.microsoft.com/office/drawing/2014/main" xmlns="" val="3548609990"/>
                    </a:ext>
                  </a:extLst>
                </a:gridCol>
                <a:gridCol w="4680520">
                  <a:extLst>
                    <a:ext uri="{9D8B030D-6E8A-4147-A177-3AD203B41FA5}">
                      <a16:colId xmlns:a16="http://schemas.microsoft.com/office/drawing/2014/main" xmlns="" val="2678802300"/>
                    </a:ext>
                  </a:extLst>
                </a:gridCol>
              </a:tblGrid>
              <a:tr h="4826655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buFont typeface="Wingdings" pitchFamily="2" charset="2"/>
                        <a:buNone/>
                      </a:pPr>
                      <a:r>
                        <a:rPr lang="ru-RU" sz="1800" b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j-ea"/>
                          <a:cs typeface="Times New Roman" pitchFamily="18" charset="0"/>
                        </a:rPr>
                        <a:t>Положительные:</a:t>
                      </a:r>
                    </a:p>
                    <a:p>
                      <a:pPr marL="285750" indent="-285750" algn="l" defTabSz="457200" rtl="0" eaLnBrk="1" latinLnBrk="0" hangingPunct="1">
                        <a:lnSpc>
                          <a:spcPct val="100000"/>
                        </a:lnSpc>
                        <a:buFont typeface="Wingdings" pitchFamily="2" charset="2"/>
                        <a:buChar char="Ø"/>
                      </a:pPr>
                      <a:r>
                        <a:rPr lang="ru-RU" sz="18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вскрытие и разрешение проблемы;</a:t>
                      </a:r>
                    </a:p>
                    <a:p>
                      <a:pPr marL="285750" indent="-285750" algn="l" defTabSz="457200" rtl="0" eaLnBrk="1" latinLnBrk="0" hangingPunct="1">
                        <a:lnSpc>
                          <a:spcPct val="100000"/>
                        </a:lnSpc>
                        <a:buFont typeface="Wingdings" pitchFamily="2" charset="2"/>
                        <a:buChar char="Ø"/>
                      </a:pPr>
                      <a:r>
                        <a:rPr lang="ru-RU" sz="18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построение новых отношений;</a:t>
                      </a:r>
                    </a:p>
                    <a:p>
                      <a:pPr marL="285750" indent="-285750" algn="l" defTabSz="457200" rtl="0" eaLnBrk="1" latinLnBrk="0" hangingPunct="1">
                        <a:lnSpc>
                          <a:spcPct val="100000"/>
                        </a:lnSpc>
                        <a:buFont typeface="Wingdings" pitchFamily="2" charset="2"/>
                        <a:buChar char="Ø"/>
                      </a:pPr>
                      <a:r>
                        <a:rPr lang="ru-RU" sz="18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самоутверждение;</a:t>
                      </a:r>
                    </a:p>
                    <a:p>
                      <a:pPr marL="285750" indent="-285750" algn="l" defTabSz="457200" rtl="0" eaLnBrk="1" latinLnBrk="0" hangingPunct="1">
                        <a:lnSpc>
                          <a:spcPct val="100000"/>
                        </a:lnSpc>
                        <a:buFont typeface="Wingdings" pitchFamily="2" charset="2"/>
                        <a:buChar char="Ø"/>
                      </a:pPr>
                      <a:r>
                        <a:rPr lang="ru-RU" sz="18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выявление истинных отношений;</a:t>
                      </a:r>
                    </a:p>
                    <a:p>
                      <a:pPr marL="285750" indent="-285750" algn="l" defTabSz="457200" rtl="0" eaLnBrk="1" latinLnBrk="0" hangingPunct="1">
                        <a:lnSpc>
                          <a:spcPct val="100000"/>
                        </a:lnSpc>
                        <a:buFont typeface="Wingdings" pitchFamily="2" charset="2"/>
                        <a:buChar char="Ø"/>
                      </a:pPr>
                      <a:r>
                        <a:rPr lang="ru-RU" sz="18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выявление союзников, сплочение;</a:t>
                      </a:r>
                    </a:p>
                    <a:p>
                      <a:pPr marL="285750" indent="-285750" algn="l" defTabSz="457200" rtl="0" eaLnBrk="1" latinLnBrk="0" hangingPunct="1">
                        <a:lnSpc>
                          <a:spcPct val="100000"/>
                        </a:lnSpc>
                        <a:buFont typeface="Wingdings" pitchFamily="2" charset="2"/>
                        <a:buChar char="Ø"/>
                      </a:pPr>
                      <a:r>
                        <a:rPr lang="ru-RU" sz="18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творческие находки;</a:t>
                      </a:r>
                    </a:p>
                    <a:p>
                      <a:pPr marL="285750" indent="-285750" algn="l" defTabSz="457200" rtl="0" eaLnBrk="1" latinLnBrk="0" hangingPunct="1">
                        <a:lnSpc>
                          <a:spcPct val="100000"/>
                        </a:lnSpc>
                        <a:buFont typeface="Wingdings" pitchFamily="2" charset="2"/>
                        <a:buChar char="Ø"/>
                      </a:pPr>
                      <a:r>
                        <a:rPr lang="ru-RU" sz="18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эмоциональная разрядка;</a:t>
                      </a:r>
                    </a:p>
                    <a:p>
                      <a:pPr marL="285750" indent="-285750" algn="l" defTabSz="457200" rtl="0" eaLnBrk="1" latinLnBrk="0" hangingPunct="1">
                        <a:lnSpc>
                          <a:spcPct val="100000"/>
                        </a:lnSpc>
                        <a:buFont typeface="Wingdings" pitchFamily="2" charset="2"/>
                        <a:buChar char="Ø"/>
                      </a:pPr>
                      <a:r>
                        <a:rPr lang="ru-RU" sz="18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лучшее знание себя…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Wingdings" pitchFamily="2" charset="2"/>
                        <a:buNone/>
                      </a:pPr>
                      <a:endParaRPr lang="x-none" sz="1800" b="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j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lnSpc>
                          <a:spcPct val="100000"/>
                        </a:lnSpc>
                        <a:buFont typeface="Wingdings" pitchFamily="2" charset="2"/>
                        <a:buNone/>
                      </a:pPr>
                      <a:r>
                        <a:rPr lang="ru-RU" sz="1800" b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j-ea"/>
                          <a:cs typeface="Times New Roman" pitchFamily="18" charset="0"/>
                        </a:rPr>
                        <a:t>Отрицательные: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itchFamily="2" charset="2"/>
                        <a:buChar char="Ø"/>
                      </a:pPr>
                      <a:r>
                        <a:rPr lang="ru-RU" sz="18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столкновение, скандал;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itchFamily="2" charset="2"/>
                        <a:buChar char="Ø"/>
                      </a:pPr>
                      <a:r>
                        <a:rPr lang="ru-RU" sz="18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разрушение отношений;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itchFamily="2" charset="2"/>
                        <a:buChar char="Ø"/>
                      </a:pPr>
                      <a:r>
                        <a:rPr lang="ru-RU" sz="18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потеря веры в себя;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itchFamily="2" charset="2"/>
                        <a:buChar char="Ø"/>
                      </a:pPr>
                      <a:r>
                        <a:rPr lang="ru-RU" sz="18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предательство, потеря друзей;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itchFamily="2" charset="2"/>
                        <a:buChar char="Ø"/>
                      </a:pPr>
                      <a:r>
                        <a:rPr lang="ru-RU" sz="18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развал команды: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itchFamily="2" charset="2"/>
                        <a:buChar char="Ø"/>
                      </a:pPr>
                      <a:r>
                        <a:rPr lang="ru-RU" sz="18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обострение положения, тупик;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itchFamily="2" charset="2"/>
                        <a:buChar char="Ø"/>
                      </a:pPr>
                      <a:r>
                        <a:rPr lang="ru-RU" sz="18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стресс, болезни;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itchFamily="2" charset="2"/>
                        <a:buChar char="Ø"/>
                      </a:pPr>
                      <a:r>
                        <a:rPr lang="ru-RU" sz="18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чувство вины, обида…</a:t>
                      </a:r>
                    </a:p>
                    <a:p>
                      <a:pPr marL="0" indent="0" algn="l" defTabSz="457200" rtl="0" eaLnBrk="1" latinLnBrk="0" hangingPunct="1">
                        <a:lnSpc>
                          <a:spcPct val="100000"/>
                        </a:lnSpc>
                        <a:buFont typeface="Wingdings" pitchFamily="2" charset="2"/>
                        <a:buNone/>
                      </a:pPr>
                      <a:endParaRPr lang="x-none" sz="1800" b="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j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5361373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762" y="4077072"/>
            <a:ext cx="2952328" cy="2348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44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Виды конфликтов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dirty="0" err="1" smtClean="0"/>
              <a:t>Внутриличностные</a:t>
            </a:r>
            <a:endParaRPr lang="ru-RU" sz="2800" dirty="0"/>
          </a:p>
          <a:p>
            <a:pPr lvl="0"/>
            <a:r>
              <a:rPr lang="ru-RU" sz="2800" dirty="0"/>
              <a:t>Межличностные</a:t>
            </a:r>
          </a:p>
          <a:p>
            <a:r>
              <a:rPr lang="ru-RU" sz="2800" dirty="0"/>
              <a:t>Внутригрупповые (</a:t>
            </a:r>
            <a:r>
              <a:rPr lang="ru-RU" sz="2800"/>
              <a:t>социальные</a:t>
            </a:r>
            <a:r>
              <a:rPr lang="ru-RU" sz="280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4263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Причины конфликта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2132856"/>
            <a:ext cx="6626697" cy="3778366"/>
          </a:xfrm>
        </p:spPr>
        <p:txBody>
          <a:bodyPr>
            <a:normAutofit/>
          </a:bodyPr>
          <a:lstStyle/>
          <a:p>
            <a:r>
              <a:rPr lang="ru-RU" sz="3200" i="1" dirty="0" smtClean="0"/>
              <a:t>Информационные</a:t>
            </a:r>
          </a:p>
          <a:p>
            <a:r>
              <a:rPr lang="ru-RU" sz="3200" i="1" dirty="0" smtClean="0"/>
              <a:t>Структурные</a:t>
            </a:r>
          </a:p>
          <a:p>
            <a:r>
              <a:rPr lang="ru-RU" sz="3200" i="1" dirty="0" smtClean="0"/>
              <a:t>Ценностные</a:t>
            </a:r>
          </a:p>
          <a:p>
            <a:r>
              <a:rPr lang="ru-RU" sz="3200" i="1" dirty="0" smtClean="0"/>
              <a:t>Отношения</a:t>
            </a:r>
          </a:p>
          <a:p>
            <a:r>
              <a:rPr lang="ru-RU" sz="3200" i="1" dirty="0" smtClean="0"/>
              <a:t>Поведение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1337685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620688"/>
            <a:ext cx="6589199" cy="100811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Причины конфликта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844824"/>
            <a:ext cx="6842721" cy="4066398"/>
          </a:xfrm>
        </p:spPr>
        <p:txBody>
          <a:bodyPr>
            <a:normAutofit/>
          </a:bodyPr>
          <a:lstStyle/>
          <a:p>
            <a:r>
              <a:rPr lang="ru-RU" altLang="ru-RU" b="1" dirty="0"/>
              <a:t>ИНФОРМАЦИОННЫЕ ФАКТОРЫ</a:t>
            </a:r>
            <a:r>
              <a:rPr lang="ru-RU" altLang="ru-RU" dirty="0"/>
              <a:t>: конфликты возникают из-за отсутствия, искажения, несвоевременности поступления, нежелательного обнародования сокрытия и т.п. действий с информацией. Сюда же относится проблема разницы понимания. Это та информация, которая приемлема для одной стороны (сторон) и не приемлема для другой стороны (сторон</a:t>
            </a:r>
            <a:r>
              <a:rPr lang="ru-RU" altLang="ru-RU" dirty="0" smtClean="0"/>
              <a:t>).</a:t>
            </a:r>
          </a:p>
          <a:p>
            <a:pPr marL="0" indent="0">
              <a:buNone/>
            </a:pPr>
            <a:endParaRPr lang="ru-RU" altLang="ru-RU" dirty="0" smtClean="0"/>
          </a:p>
          <a:p>
            <a:r>
              <a:rPr lang="ru-RU" altLang="ru-RU" b="1" dirty="0"/>
              <a:t>СТРУКТУРНЫЕ ФАКТОРЫ</a:t>
            </a:r>
            <a:r>
              <a:rPr lang="ru-RU" altLang="ru-RU" dirty="0"/>
              <a:t>: конфликты возникают из-за событий, обстоятельств, явлений, фактов, которые трудно или невозможно изменить. </a:t>
            </a:r>
          </a:p>
          <a:p>
            <a:endParaRPr lang="ru-RU" alt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548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1907704" y="332656"/>
            <a:ext cx="6626696" cy="1080119"/>
          </a:xfrm>
        </p:spPr>
        <p:txBody>
          <a:bodyPr>
            <a:normAutofit/>
          </a:bodyPr>
          <a:lstStyle/>
          <a:p>
            <a:r>
              <a:rPr lang="ru-RU" dirty="0" smtClean="0"/>
              <a:t>Причины конфликта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1340768"/>
            <a:ext cx="6698705" cy="4570454"/>
          </a:xfrm>
        </p:spPr>
        <p:txBody>
          <a:bodyPr>
            <a:normAutofit lnSpcReduction="10000"/>
          </a:bodyPr>
          <a:lstStyle/>
          <a:p>
            <a:r>
              <a:rPr lang="ru-RU" altLang="ru-RU" b="1" dirty="0" smtClean="0"/>
              <a:t>ЦЕННОСТНЫЕ </a:t>
            </a:r>
            <a:r>
              <a:rPr lang="ru-RU" altLang="ru-RU" b="1" dirty="0"/>
              <a:t>ФАКТОРЫ: </a:t>
            </a:r>
            <a:r>
              <a:rPr lang="ru-RU" altLang="ru-RU" dirty="0"/>
              <a:t>принципы, которые мы провозглашаем или отвергаем, которых мы сознательно придерживаемся и которыми пренебрегаем, о  которых забываем или которые сознательно и даже намеренно нарушаем, принципы, следования которым ожидают от нас другие и мы от других. </a:t>
            </a:r>
            <a:endParaRPr lang="ru-RU" altLang="ru-RU" dirty="0" smtClean="0"/>
          </a:p>
          <a:p>
            <a:endParaRPr lang="ru-RU" altLang="ru-RU" dirty="0" smtClean="0"/>
          </a:p>
          <a:p>
            <a:r>
              <a:rPr lang="ru-RU" altLang="ru-RU" b="1" dirty="0"/>
              <a:t>ФАКТОРЫ ОТНОШЕНИЙ</a:t>
            </a:r>
            <a:r>
              <a:rPr lang="ru-RU" altLang="ru-RU" dirty="0"/>
              <a:t>: конфликты возникают из-за неудовлетворенности как минимум одной из сторон складывающимися отношениями. </a:t>
            </a:r>
            <a:endParaRPr lang="ru-RU" altLang="ru-RU" dirty="0" smtClean="0"/>
          </a:p>
          <a:p>
            <a:pPr marL="0" indent="0">
              <a:buNone/>
            </a:pPr>
            <a:endParaRPr lang="ru-RU" altLang="ru-RU" dirty="0" smtClean="0"/>
          </a:p>
          <a:p>
            <a:r>
              <a:rPr lang="ru-RU" altLang="ru-RU" b="1" dirty="0"/>
              <a:t>ПОВЕДЕНЧЕСКИЕ ФАКТОРЫ:</a:t>
            </a:r>
            <a:r>
              <a:rPr lang="ru-RU" altLang="ru-RU" dirty="0"/>
              <a:t> конфликты возникают из-за конкретного сиюминутного поведения как минимум одной из сторон. </a:t>
            </a:r>
          </a:p>
          <a:p>
            <a:endParaRPr lang="ru-RU" altLang="ru-RU" dirty="0"/>
          </a:p>
          <a:p>
            <a:pPr>
              <a:buNone/>
            </a:pPr>
            <a:endParaRPr lang="ru-RU" altLang="ru-RU" dirty="0"/>
          </a:p>
          <a:p>
            <a:endParaRPr lang="ru-RU" alt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7085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79767" y="273968"/>
            <a:ext cx="7128792" cy="1066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 </a:t>
            </a:r>
            <a:r>
              <a:rPr lang="ru-RU" dirty="0" smtClean="0"/>
              <a:t>ПРИЧИНЫ КОНФЛИКТА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700" dirty="0" smtClean="0"/>
              <a:t>(стиль общения) 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099" name="Содержимое 2"/>
          <p:cNvSpPr>
            <a:spLocks noGrp="1"/>
          </p:cNvSpPr>
          <p:nvPr>
            <p:ph idx="4294967295"/>
          </p:nvPr>
        </p:nvSpPr>
        <p:spPr>
          <a:xfrm>
            <a:off x="971600" y="1340768"/>
            <a:ext cx="7374394" cy="438151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/>
              <a:t>      </a:t>
            </a:r>
            <a:r>
              <a:rPr lang="ru-RU" b="1" dirty="0" err="1" smtClean="0"/>
              <a:t>Конфликтогенами</a:t>
            </a:r>
            <a:r>
              <a:rPr lang="ru-RU" dirty="0" smtClean="0"/>
              <a:t> </a:t>
            </a:r>
            <a:r>
              <a:rPr lang="ru-RU" dirty="0"/>
              <a:t>называются слова, интонации, жесты, действия (или бездействие), могущие привести к конфликту.  Дословный перевод этого слова — «</a:t>
            </a:r>
            <a:r>
              <a:rPr lang="ru-RU" i="1" dirty="0"/>
              <a:t>рождающий</a:t>
            </a:r>
            <a:r>
              <a:rPr lang="ru-RU" dirty="0"/>
              <a:t> </a:t>
            </a:r>
            <a:r>
              <a:rPr lang="ru-RU" i="1" dirty="0"/>
              <a:t>конфликты</a:t>
            </a:r>
            <a:r>
              <a:rPr lang="ru-RU" dirty="0"/>
              <a:t>», ибо окончание «</a:t>
            </a:r>
            <a:r>
              <a:rPr lang="ru-RU" i="1" dirty="0"/>
              <a:t>ген</a:t>
            </a:r>
            <a:r>
              <a:rPr lang="ru-RU" dirty="0"/>
              <a:t>» в сложном слове означает «рождающий».</a:t>
            </a:r>
          </a:p>
          <a:p>
            <a:pPr marL="0" indent="0">
              <a:buNone/>
            </a:pPr>
            <a:r>
              <a:rPr lang="ru-RU" dirty="0" smtClean="0"/>
              <a:t>      </a:t>
            </a:r>
            <a:r>
              <a:rPr lang="ru-RU" dirty="0" err="1" smtClean="0"/>
              <a:t>Конфликтогены</a:t>
            </a:r>
            <a:r>
              <a:rPr lang="ru-RU" dirty="0" smtClean="0"/>
              <a:t>  </a:t>
            </a:r>
            <a:r>
              <a:rPr lang="ru-RU" dirty="0"/>
              <a:t>появляются из-за </a:t>
            </a:r>
          </a:p>
          <a:p>
            <a:pPr lvl="0"/>
            <a:r>
              <a:rPr lang="ru-RU" i="1" dirty="0"/>
              <a:t>стремления  к превосходству;</a:t>
            </a:r>
            <a:endParaRPr lang="ru-RU" dirty="0"/>
          </a:p>
          <a:p>
            <a:pPr lvl="0"/>
            <a:r>
              <a:rPr lang="ru-RU" i="1" dirty="0"/>
              <a:t>проявления агрессивности;</a:t>
            </a:r>
            <a:endParaRPr lang="ru-RU" dirty="0"/>
          </a:p>
          <a:p>
            <a:pPr lvl="0"/>
            <a:r>
              <a:rPr lang="ru-RU" i="1" dirty="0"/>
              <a:t>проявления эгоизма;</a:t>
            </a:r>
            <a:endParaRPr lang="ru-RU" dirty="0"/>
          </a:p>
          <a:p>
            <a:pPr lvl="0"/>
            <a:r>
              <a:rPr lang="ru-RU" i="1" dirty="0"/>
              <a:t>нарушение правил;</a:t>
            </a:r>
            <a:endParaRPr lang="ru-RU" dirty="0"/>
          </a:p>
          <a:p>
            <a:pPr lvl="0"/>
            <a:r>
              <a:rPr lang="ru-RU" i="1" dirty="0"/>
              <a:t>неблагоприятного стечения  обстоятельств.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Поскольку </a:t>
            </a:r>
            <a:r>
              <a:rPr lang="ru-RU" dirty="0" err="1"/>
              <a:t>конфликтогены</a:t>
            </a:r>
            <a:r>
              <a:rPr lang="ru-RU" dirty="0"/>
              <a:t> мешают общению, нужно контролировать свой стиль общения и исключить из него </a:t>
            </a:r>
            <a:r>
              <a:rPr lang="ru-RU" dirty="0" err="1"/>
              <a:t>конфликтогены</a:t>
            </a:r>
            <a:r>
              <a:rPr lang="ru-RU" dirty="0"/>
              <a:t>.</a:t>
            </a:r>
          </a:p>
          <a:p>
            <a:pPr eaLnBrk="1" hangingPunct="1">
              <a:buFont typeface="Arial" charset="0"/>
              <a:buNone/>
            </a:pPr>
            <a:endParaRPr lang="ru-RU" altLang="ru-RU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070" y="2421284"/>
            <a:ext cx="3766527" cy="230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546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39">
        <p:split orient="vert"/>
      </p:transition>
    </mc:Choice>
    <mc:Fallback xmlns="">
      <p:transition spd="slow" advTm="339">
        <p:split orient="vert"/>
      </p:transition>
    </mc:Fallback>
  </mc:AlternateContent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{73F41038-4E55-3744-9D17-889A77F492F8}tf10001069</Template>
  <TotalTime>1357</TotalTime>
  <Words>507</Words>
  <Application>Microsoft Office PowerPoint</Application>
  <PresentationFormat>Экран (4:3)</PresentationFormat>
  <Paragraphs>125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Century Gothic</vt:lpstr>
      <vt:lpstr>Times New Roman</vt:lpstr>
      <vt:lpstr>Wingdings</vt:lpstr>
      <vt:lpstr>Wingdings 3</vt:lpstr>
      <vt:lpstr>Легкий дым</vt:lpstr>
      <vt:lpstr>КОНФЛИКТЫ:   виды и способы разрешения</vt:lpstr>
      <vt:lpstr>Конфликт  – это столкновение двух или более сторон по поводу реального или воображаемого ущемления интересов в настоящее время или в будущем.  </vt:lpstr>
      <vt:lpstr>Понимание  сути конфликта  помогает: </vt:lpstr>
      <vt:lpstr>ПОСЛЕДСТВИЯ  КОНФЛИКТА</vt:lpstr>
      <vt:lpstr>Виды конфликтов </vt:lpstr>
      <vt:lpstr>Причины конфликта</vt:lpstr>
      <vt:lpstr>Причины конфликта</vt:lpstr>
      <vt:lpstr>Причины конфликта</vt:lpstr>
      <vt:lpstr> ПРИЧИНЫ КОНФЛИКТА (стиль общения)   </vt:lpstr>
      <vt:lpstr>Основные модели поведения личности в конфликте</vt:lpstr>
      <vt:lpstr>       Динамика конфликта </vt:lpstr>
      <vt:lpstr>СТРАТЕГИИ ПОВЕДЕНИЯ  В КОНФЛИКТЕ</vt:lpstr>
      <vt:lpstr>СТРАТЕГИИ ПОВЕДЕНИЯ  В КОНФЛИКТЕ</vt:lpstr>
      <vt:lpstr>Конструктивное взаимодействие    в конфликтной ситуации</vt:lpstr>
      <vt:lpstr>Основные правила ведения конструктивного диалога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конфликт</dc:title>
  <dc:creator>AKazakov</dc:creator>
  <cp:lastModifiedBy>user</cp:lastModifiedBy>
  <cp:revision>112</cp:revision>
  <dcterms:created xsi:type="dcterms:W3CDTF">2012-03-18T07:04:43Z</dcterms:created>
  <dcterms:modified xsi:type="dcterms:W3CDTF">2024-01-16T13:06:55Z</dcterms:modified>
</cp:coreProperties>
</file>