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542" r:id="rId2"/>
    <p:sldId id="544" r:id="rId3"/>
    <p:sldId id="549" r:id="rId4"/>
    <p:sldId id="550" r:id="rId5"/>
    <p:sldId id="551" r:id="rId6"/>
    <p:sldId id="552" r:id="rId7"/>
    <p:sldId id="553" r:id="rId8"/>
    <p:sldId id="554" r:id="rId9"/>
    <p:sldId id="555" r:id="rId10"/>
    <p:sldId id="556" r:id="rId11"/>
    <p:sldId id="557" r:id="rId12"/>
    <p:sldId id="558" r:id="rId13"/>
    <p:sldId id="559" r:id="rId14"/>
    <p:sldId id="560" r:id="rId15"/>
    <p:sldId id="561" r:id="rId16"/>
    <p:sldId id="562" r:id="rId17"/>
    <p:sldId id="563" r:id="rId18"/>
    <p:sldId id="564" r:id="rId19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FECC"/>
    <a:srgbClr val="CCFEFC"/>
    <a:srgbClr val="FFFFCC"/>
    <a:srgbClr val="99FFCC"/>
    <a:srgbClr val="D0FECC"/>
    <a:srgbClr val="FFFFFF"/>
    <a:srgbClr val="FFFF99"/>
    <a:srgbClr val="CCFF99"/>
    <a:srgbClr val="3004AC"/>
    <a:srgbClr val="1A10A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88" autoAdjust="0"/>
    <p:restoredTop sz="94803" autoAdjust="0"/>
  </p:normalViewPr>
  <p:slideViewPr>
    <p:cSldViewPr snapToGrid="0">
      <p:cViewPr varScale="1">
        <p:scale>
          <a:sx n="69" d="100"/>
          <a:sy n="69" d="100"/>
        </p:scale>
        <p:origin x="-21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830A34B-110E-447C-AEFC-4D7AA4CDC5DF}" type="datetimeFigureOut">
              <a:rPr lang="ru-RU"/>
              <a:pPr>
                <a:defRPr/>
              </a:pPr>
              <a:t>08.03.2024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6E2483B-444E-4DA8-9B22-A1DEAFAB2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7208A-CB8D-48D5-A780-E1E7B538A79A}" type="datetimeFigureOut">
              <a:rPr lang="ru-RU"/>
              <a:pPr>
                <a:defRPr/>
              </a:pPr>
              <a:t>08.03.2024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282DA-E971-48D5-B80A-C85B98C7EB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BDBB0-9730-410A-ACB9-87BD4FFE383F}" type="datetimeFigureOut">
              <a:rPr lang="ru-RU"/>
              <a:pPr>
                <a:defRPr/>
              </a:pPr>
              <a:t>08.03.2024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68949-C8CF-4491-B821-553F29A2A6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CB654-DE25-4B61-897B-8536FA8CE747}" type="datetimeFigureOut">
              <a:rPr lang="ru-RU"/>
              <a:pPr>
                <a:defRPr/>
              </a:pPr>
              <a:t>08.03.2024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4C49E-F6E1-414E-AB70-C9E1ECB57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54B19-855B-4CA5-950E-18C9AB96B3D4}" type="datetimeFigureOut">
              <a:rPr lang="ru-RU"/>
              <a:pPr>
                <a:defRPr/>
              </a:pPr>
              <a:t>08.03.2024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72515-1735-4C9D-AE97-B1B7DDE65C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3CB68-5000-40D8-BF40-71EB00FB4279}" type="datetimeFigureOut">
              <a:rPr lang="ru-RU"/>
              <a:pPr>
                <a:defRPr/>
              </a:pPr>
              <a:t>08.03.2024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315B2-5F12-4C0A-AF5A-B38D25E67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BA221-A5A5-4C42-8DDB-582D2394922E}" type="datetimeFigureOut">
              <a:rPr lang="ru-RU"/>
              <a:pPr>
                <a:defRPr/>
              </a:pPr>
              <a:t>08.03.2024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0F3B6-E66B-4652-A1D2-9F98CC5D34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4E438-891E-4332-90DE-DA7767F242E2}" type="datetimeFigureOut">
              <a:rPr lang="ru-RU"/>
              <a:pPr>
                <a:defRPr/>
              </a:pPr>
              <a:t>08.03.2024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DBF72-C1D6-42FE-AA67-54629A9E87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F2AC3-516D-476A-A2A6-9074FE3692CB}" type="datetimeFigureOut">
              <a:rPr lang="ru-RU"/>
              <a:pPr>
                <a:defRPr/>
              </a:pPr>
              <a:t>08.03.2024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B6B8C-E704-4347-AC99-A349F75AC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5838B-3BB6-4ABA-8745-B2767A6FCB8D}" type="datetimeFigureOut">
              <a:rPr lang="ru-RU"/>
              <a:pPr>
                <a:defRPr/>
              </a:pPr>
              <a:t>08.03.2024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FEBF2-677E-4CDE-9732-C7114CB15A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3A03-F5AF-4708-AED7-604B9E226001}" type="datetimeFigureOut">
              <a:rPr lang="ru-RU"/>
              <a:pPr>
                <a:defRPr/>
              </a:pPr>
              <a:t>08.03.2024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F7BC1-AE76-440D-BDAF-0A36E261B2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EA961-AFCA-4D0E-A7B5-BB24630457FF}" type="datetimeFigureOut">
              <a:rPr lang="ru-RU"/>
              <a:pPr>
                <a:defRPr/>
              </a:pPr>
              <a:t>08.03.2024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9BE5D-DA0D-4E6C-81D1-8E7DCD3B44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FF99"/>
            </a:gs>
            <a:gs pos="50000">
              <a:srgbClr val="FFFFFF"/>
            </a:gs>
            <a:gs pos="100000">
              <a:srgbClr val="CCFF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EB7137-D273-4569-BBF4-53BCFBCE407C}" type="datetimeFigureOut">
              <a:rPr lang="ru-RU"/>
              <a:pPr>
                <a:defRPr/>
              </a:pPr>
              <a:t>08.03.2024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EA5540-2617-4A68-A9F2-2E4809586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5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1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17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18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19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0"/>
          <p:cNvSpPr>
            <a:spLocks/>
          </p:cNvSpPr>
          <p:nvPr/>
        </p:nvSpPr>
        <p:spPr bwMode="auto">
          <a:xfrm>
            <a:off x="101600" y="76200"/>
            <a:ext cx="119888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rgbClr val="7CCA62">
                <a:lumMod val="75000"/>
              </a:srgb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3" name="Picture 39" descr="4a4ca0b61c252c3c97d2b2265ac9550b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57175"/>
            <a:ext cx="1428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6475" y="377825"/>
            <a:ext cx="2735263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458190" y="1390114"/>
            <a:ext cx="3060453" cy="769441"/>
          </a:xfrm>
          <a:prstGeom prst="rect">
            <a:avLst/>
          </a:prstGeom>
          <a:solidFill>
            <a:srgbClr val="CCFFFF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soft" dir="tl">
              <a:rot lat="0" lon="0" rev="0"/>
            </a:lightRig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ЕГЭ – 2024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8045450" y="5046663"/>
            <a:ext cx="374332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mbria Math" pitchFamily="18" charset="0"/>
              </a:rPr>
              <a:t>Составила учитель математики Гринюк Любовь Викторовна МАОУ Ильинская СОШ</a:t>
            </a:r>
          </a:p>
          <a:p>
            <a:pPr algn="ctr"/>
            <a:r>
              <a:rPr lang="ru-RU">
                <a:latin typeface="Cambria Math" pitchFamily="18" charset="0"/>
              </a:rPr>
              <a:t> г. Домодедово </a:t>
            </a:r>
          </a:p>
          <a:p>
            <a:pPr algn="ctr"/>
            <a:r>
              <a:rPr lang="ru-RU">
                <a:latin typeface="Cambria Math" pitchFamily="18" charset="0"/>
              </a:rPr>
              <a:t>Московской области</a:t>
            </a:r>
          </a:p>
        </p:txBody>
      </p:sp>
      <p:pic>
        <p:nvPicPr>
          <p:cNvPr id="9" name="Picture 13" descr="tanyarubcube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088" y="4984750"/>
            <a:ext cx="18732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57200" y="2636912"/>
            <a:ext cx="11240814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soft" dir="tl">
              <a:rot lat="0" lon="0" rev="0"/>
            </a:lightRig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Стереометрия  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43892" y="3690916"/>
            <a:ext cx="9180878" cy="523220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Площадь поверхности составного многогранника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0"/>
          <p:cNvSpPr>
            <a:spLocks/>
          </p:cNvSpPr>
          <p:nvPr/>
        </p:nvSpPr>
        <p:spPr bwMode="auto">
          <a:xfrm>
            <a:off x="101600" y="76200"/>
            <a:ext cx="119888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rgbClr val="7CCA62">
                <a:lumMod val="75000"/>
              </a:srgb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6598" y="169040"/>
            <a:ext cx="1642311" cy="725214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10622" y="167547"/>
            <a:ext cx="162201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8   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597895" y="1262481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35204" y="227112"/>
            <a:ext cx="95995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Найдите площадь поверхности многогранника, изображенного на рисунке (все двугранные углы прямые).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21" descr="b9.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081" y="1704201"/>
            <a:ext cx="3908609" cy="338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5206566" y="1939637"/>
          <a:ext cx="6356315" cy="734579"/>
        </p:xfrm>
        <a:graphic>
          <a:graphicData uri="http://schemas.openxmlformats.org/presentationml/2006/ole">
            <p:oleObj spid="_x0000_s54274" name="Формула" r:id="rId4" imgW="1536480" imgH="177480" progId="">
              <p:embed/>
            </p:oleObj>
          </a:graphicData>
        </a:graphic>
      </p:graphicFrame>
      <p:grpSp>
        <p:nvGrpSpPr>
          <p:cNvPr id="31" name="Group 140"/>
          <p:cNvGrpSpPr>
            <a:grpSpLocks/>
          </p:cNvGrpSpPr>
          <p:nvPr/>
        </p:nvGrpSpPr>
        <p:grpSpPr bwMode="auto">
          <a:xfrm>
            <a:off x="8143559" y="6021287"/>
            <a:ext cx="3671888" cy="646113"/>
            <a:chOff x="3024" y="1408"/>
            <a:chExt cx="2313" cy="407"/>
          </a:xfrm>
        </p:grpSpPr>
        <p:grpSp>
          <p:nvGrpSpPr>
            <p:cNvPr id="32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6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7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8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9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0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33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0"/>
          <p:cNvSpPr>
            <a:spLocks/>
          </p:cNvSpPr>
          <p:nvPr/>
        </p:nvSpPr>
        <p:spPr bwMode="auto">
          <a:xfrm>
            <a:off x="101600" y="76200"/>
            <a:ext cx="119888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rgbClr val="7CCA62">
                <a:lumMod val="75000"/>
              </a:srgb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6598" y="169040"/>
            <a:ext cx="1642311" cy="725214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10622" y="167547"/>
            <a:ext cx="162201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9   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597895" y="1262481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35204" y="227112"/>
            <a:ext cx="95995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Найдите площадь поверхности многогранника, изображенного на рисунке (все двугранные углы прямые).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26" descr="b9.1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4032" y="1291596"/>
            <a:ext cx="3672150" cy="363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5298" name="Object 2"/>
          <p:cNvGraphicFramePr>
            <a:graphicFrameLocks noChangeAspect="1"/>
          </p:cNvGraphicFramePr>
          <p:nvPr/>
        </p:nvGraphicFramePr>
        <p:xfrm>
          <a:off x="1515342" y="5084619"/>
          <a:ext cx="9188188" cy="645536"/>
        </p:xfrm>
        <a:graphic>
          <a:graphicData uri="http://schemas.openxmlformats.org/presentationml/2006/ole">
            <p:oleObj spid="_x0000_s55298" name="Формула" r:id="rId4" imgW="2527200" imgH="177480" progId="">
              <p:embed/>
            </p:oleObj>
          </a:graphicData>
        </a:graphic>
      </p:graphicFrame>
      <p:grpSp>
        <p:nvGrpSpPr>
          <p:cNvPr id="31" name="Group 140"/>
          <p:cNvGrpSpPr>
            <a:grpSpLocks/>
          </p:cNvGrpSpPr>
          <p:nvPr/>
        </p:nvGrpSpPr>
        <p:grpSpPr bwMode="auto">
          <a:xfrm>
            <a:off x="8143559" y="6021287"/>
            <a:ext cx="3671888" cy="646113"/>
            <a:chOff x="3024" y="1408"/>
            <a:chExt cx="2313" cy="407"/>
          </a:xfrm>
        </p:grpSpPr>
        <p:grpSp>
          <p:nvGrpSpPr>
            <p:cNvPr id="32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6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7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8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9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0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33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0"/>
          <p:cNvSpPr>
            <a:spLocks/>
          </p:cNvSpPr>
          <p:nvPr/>
        </p:nvSpPr>
        <p:spPr bwMode="auto">
          <a:xfrm>
            <a:off x="101600" y="76200"/>
            <a:ext cx="119888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rgbClr val="7CCA62">
                <a:lumMod val="75000"/>
              </a:srgb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6598" y="169040"/>
            <a:ext cx="1642311" cy="725214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10622" y="167547"/>
            <a:ext cx="162201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10   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597895" y="1262481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35204" y="227112"/>
            <a:ext cx="95995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Найдите площадь поверхности многогранника, изображенного на рисунке (все двугранные углы прямые).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36" descr="b9.1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1718" y="1354717"/>
            <a:ext cx="5525228" cy="348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6322" name="Object 2"/>
          <p:cNvGraphicFramePr>
            <a:graphicFrameLocks noChangeAspect="1"/>
          </p:cNvGraphicFramePr>
          <p:nvPr/>
        </p:nvGraphicFramePr>
        <p:xfrm>
          <a:off x="611187" y="5010112"/>
          <a:ext cx="8241867" cy="733897"/>
        </p:xfrm>
        <a:graphic>
          <a:graphicData uri="http://schemas.openxmlformats.org/presentationml/2006/ole">
            <p:oleObj spid="_x0000_s56322" name="Формула" r:id="rId4" imgW="1993680" imgH="177480" progId="">
              <p:embed/>
            </p:oleObj>
          </a:graphicData>
        </a:graphic>
      </p:graphicFrame>
      <p:grpSp>
        <p:nvGrpSpPr>
          <p:cNvPr id="31" name="Group 140"/>
          <p:cNvGrpSpPr>
            <a:grpSpLocks/>
          </p:cNvGrpSpPr>
          <p:nvPr/>
        </p:nvGrpSpPr>
        <p:grpSpPr bwMode="auto">
          <a:xfrm>
            <a:off x="8143559" y="6021287"/>
            <a:ext cx="3671888" cy="646113"/>
            <a:chOff x="3024" y="1408"/>
            <a:chExt cx="2313" cy="407"/>
          </a:xfrm>
        </p:grpSpPr>
        <p:grpSp>
          <p:nvGrpSpPr>
            <p:cNvPr id="32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6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7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8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9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0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33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0"/>
          <p:cNvSpPr>
            <a:spLocks/>
          </p:cNvSpPr>
          <p:nvPr/>
        </p:nvSpPr>
        <p:spPr bwMode="auto">
          <a:xfrm>
            <a:off x="101600" y="76200"/>
            <a:ext cx="119888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rgbClr val="7CCA62">
                <a:lumMod val="75000"/>
              </a:srgb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6598" y="169040"/>
            <a:ext cx="1642311" cy="725214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10622" y="167547"/>
            <a:ext cx="162201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11   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597895" y="1262481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35204" y="227112"/>
            <a:ext cx="95995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Найдите площадь поверхности многогранника, изображенного на рисунке (все двугранные углы прямые).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41" descr="b9.1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4899" y="1684218"/>
            <a:ext cx="2796774" cy="442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7346" name="Object 2"/>
          <p:cNvGraphicFramePr>
            <a:graphicFrameLocks noChangeAspect="1"/>
          </p:cNvGraphicFramePr>
          <p:nvPr/>
        </p:nvGraphicFramePr>
        <p:xfrm>
          <a:off x="3675063" y="1461655"/>
          <a:ext cx="7973620" cy="700954"/>
        </p:xfrm>
        <a:graphic>
          <a:graphicData uri="http://schemas.openxmlformats.org/presentationml/2006/ole">
            <p:oleObj spid="_x0000_s57346" name="Формула" r:id="rId4" imgW="2019240" imgH="177480" progId="">
              <p:embed/>
            </p:oleObj>
          </a:graphicData>
        </a:graphic>
      </p:graphicFrame>
      <p:grpSp>
        <p:nvGrpSpPr>
          <p:cNvPr id="31" name="Group 140"/>
          <p:cNvGrpSpPr>
            <a:grpSpLocks/>
          </p:cNvGrpSpPr>
          <p:nvPr/>
        </p:nvGrpSpPr>
        <p:grpSpPr bwMode="auto">
          <a:xfrm>
            <a:off x="8143559" y="6021287"/>
            <a:ext cx="3671888" cy="646113"/>
            <a:chOff x="3024" y="1408"/>
            <a:chExt cx="2313" cy="407"/>
          </a:xfrm>
        </p:grpSpPr>
        <p:grpSp>
          <p:nvGrpSpPr>
            <p:cNvPr id="32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6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7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8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9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0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33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0"/>
          <p:cNvSpPr>
            <a:spLocks/>
          </p:cNvSpPr>
          <p:nvPr/>
        </p:nvSpPr>
        <p:spPr bwMode="auto">
          <a:xfrm>
            <a:off x="101600" y="76200"/>
            <a:ext cx="119888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rgbClr val="7CCA62">
                <a:lumMod val="75000"/>
              </a:srgb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6598" y="169040"/>
            <a:ext cx="1642311" cy="725214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10622" y="167547"/>
            <a:ext cx="162201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12   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597895" y="1262481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35204" y="227112"/>
            <a:ext cx="95995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Найдите площадь поверхности многогранника, изображенного на рисунке (все двугранные углы прямые).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148" descr="MA.E10.B9.36/inner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2462" y="1995180"/>
            <a:ext cx="3984879" cy="361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8370" name="Object 2"/>
          <p:cNvGraphicFramePr>
            <a:graphicFrameLocks noChangeAspect="1"/>
          </p:cNvGraphicFramePr>
          <p:nvPr/>
        </p:nvGraphicFramePr>
        <p:xfrm>
          <a:off x="3784535" y="1551709"/>
          <a:ext cx="8090688" cy="683491"/>
        </p:xfrm>
        <a:graphic>
          <a:graphicData uri="http://schemas.openxmlformats.org/presentationml/2006/ole">
            <p:oleObj spid="_x0000_s58370" name="Формула" r:id="rId4" imgW="1955520" imgH="164880" progId="">
              <p:embed/>
            </p:oleObj>
          </a:graphicData>
        </a:graphic>
      </p:graphicFrame>
      <p:grpSp>
        <p:nvGrpSpPr>
          <p:cNvPr id="31" name="Group 140"/>
          <p:cNvGrpSpPr>
            <a:grpSpLocks/>
          </p:cNvGrpSpPr>
          <p:nvPr/>
        </p:nvGrpSpPr>
        <p:grpSpPr bwMode="auto">
          <a:xfrm>
            <a:off x="8143559" y="6021287"/>
            <a:ext cx="3671888" cy="646113"/>
            <a:chOff x="3024" y="1408"/>
            <a:chExt cx="2313" cy="407"/>
          </a:xfrm>
        </p:grpSpPr>
        <p:grpSp>
          <p:nvGrpSpPr>
            <p:cNvPr id="32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6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7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8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9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0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33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0"/>
          <p:cNvSpPr>
            <a:spLocks/>
          </p:cNvSpPr>
          <p:nvPr/>
        </p:nvSpPr>
        <p:spPr bwMode="auto">
          <a:xfrm>
            <a:off x="101600" y="76200"/>
            <a:ext cx="119888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rgbClr val="7CCA62">
                <a:lumMod val="75000"/>
              </a:srgb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6598" y="169040"/>
            <a:ext cx="1642311" cy="725214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10622" y="167547"/>
            <a:ext cx="162201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13   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597895" y="1844372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35204" y="227112"/>
            <a:ext cx="95995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Найдите площадь поверхности пространственного креста, изображенного на рисунке и составленного из единичных кубов.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324" descr="MA.OB10.B9.96/inner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8120" y="2245955"/>
            <a:ext cx="3854134" cy="3803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9394" name="Object 2"/>
          <p:cNvGraphicFramePr>
            <a:graphicFrameLocks noChangeAspect="1"/>
          </p:cNvGraphicFramePr>
          <p:nvPr/>
        </p:nvGraphicFramePr>
        <p:xfrm>
          <a:off x="7821468" y="2343150"/>
          <a:ext cx="1728788" cy="804863"/>
        </p:xfrm>
        <a:graphic>
          <a:graphicData uri="http://schemas.openxmlformats.org/presentationml/2006/ole">
            <p:oleObj spid="_x0000_s59394" name="Формула" r:id="rId4" imgW="380880" imgH="177480" progId="">
              <p:embed/>
            </p:oleObj>
          </a:graphicData>
        </a:graphic>
      </p:graphicFrame>
      <p:grpSp>
        <p:nvGrpSpPr>
          <p:cNvPr id="31" name="Group 140"/>
          <p:cNvGrpSpPr>
            <a:grpSpLocks/>
          </p:cNvGrpSpPr>
          <p:nvPr/>
        </p:nvGrpSpPr>
        <p:grpSpPr bwMode="auto">
          <a:xfrm>
            <a:off x="8143559" y="6021287"/>
            <a:ext cx="3671888" cy="646113"/>
            <a:chOff x="3024" y="1408"/>
            <a:chExt cx="2313" cy="407"/>
          </a:xfrm>
        </p:grpSpPr>
        <p:grpSp>
          <p:nvGrpSpPr>
            <p:cNvPr id="32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6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7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8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9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0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33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0"/>
          <p:cNvSpPr>
            <a:spLocks/>
          </p:cNvSpPr>
          <p:nvPr/>
        </p:nvSpPr>
        <p:spPr bwMode="auto">
          <a:xfrm>
            <a:off x="101600" y="76200"/>
            <a:ext cx="119888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rgbClr val="7CCA62">
                <a:lumMod val="75000"/>
              </a:srgb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6598" y="169040"/>
            <a:ext cx="1642311" cy="725214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10622" y="167547"/>
            <a:ext cx="162201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14   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597895" y="1262481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35204" y="227112"/>
            <a:ext cx="95995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Найдите площадь поверхности многогранника, изображенного на рисунке (все двугранные углы прямые).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454" descr="b9.3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1310" y="1297782"/>
            <a:ext cx="3782290" cy="375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0418" name="Object 2"/>
          <p:cNvGraphicFramePr>
            <a:graphicFrameLocks noChangeAspect="1"/>
          </p:cNvGraphicFramePr>
          <p:nvPr/>
        </p:nvGraphicFramePr>
        <p:xfrm>
          <a:off x="517812" y="5207143"/>
          <a:ext cx="9101937" cy="639475"/>
        </p:xfrm>
        <a:graphic>
          <a:graphicData uri="http://schemas.openxmlformats.org/presentationml/2006/ole">
            <p:oleObj spid="_x0000_s60418" name="Формула" r:id="rId4" imgW="2527200" imgH="177480" progId="">
              <p:embed/>
            </p:oleObj>
          </a:graphicData>
        </a:graphic>
      </p:graphicFrame>
      <p:grpSp>
        <p:nvGrpSpPr>
          <p:cNvPr id="31" name="Group 140"/>
          <p:cNvGrpSpPr>
            <a:grpSpLocks/>
          </p:cNvGrpSpPr>
          <p:nvPr/>
        </p:nvGrpSpPr>
        <p:grpSpPr bwMode="auto">
          <a:xfrm>
            <a:off x="8143559" y="6021287"/>
            <a:ext cx="3671888" cy="646113"/>
            <a:chOff x="3024" y="1408"/>
            <a:chExt cx="2313" cy="407"/>
          </a:xfrm>
        </p:grpSpPr>
        <p:grpSp>
          <p:nvGrpSpPr>
            <p:cNvPr id="32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6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7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8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9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0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33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0"/>
          <p:cNvSpPr>
            <a:spLocks/>
          </p:cNvSpPr>
          <p:nvPr/>
        </p:nvSpPr>
        <p:spPr bwMode="auto">
          <a:xfrm>
            <a:off x="101600" y="76200"/>
            <a:ext cx="119888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rgbClr val="7CCA62">
                <a:lumMod val="75000"/>
              </a:srgb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6598" y="169040"/>
            <a:ext cx="1642311" cy="725214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10622" y="167547"/>
            <a:ext cx="162201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15   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597895" y="1262481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35204" y="227112"/>
            <a:ext cx="95995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Найдите площадь поверхности многогранника, изображенного на рисунке (все двугранные углы прямые).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459" descr="b9.3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0447" y="1468582"/>
            <a:ext cx="3878407" cy="3507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1442" name="Object 2"/>
          <p:cNvGraphicFramePr>
            <a:graphicFrameLocks noChangeAspect="1"/>
          </p:cNvGraphicFramePr>
          <p:nvPr/>
        </p:nvGraphicFramePr>
        <p:xfrm>
          <a:off x="420832" y="5157642"/>
          <a:ext cx="9954266" cy="688975"/>
        </p:xfrm>
        <a:graphic>
          <a:graphicData uri="http://schemas.openxmlformats.org/presentationml/2006/ole">
            <p:oleObj spid="_x0000_s61442" name="Формула" r:id="rId4" imgW="2565360" imgH="177480" progId="">
              <p:embed/>
            </p:oleObj>
          </a:graphicData>
        </a:graphic>
      </p:graphicFrame>
      <p:grpSp>
        <p:nvGrpSpPr>
          <p:cNvPr id="31" name="Group 140"/>
          <p:cNvGrpSpPr>
            <a:grpSpLocks/>
          </p:cNvGrpSpPr>
          <p:nvPr/>
        </p:nvGrpSpPr>
        <p:grpSpPr bwMode="auto">
          <a:xfrm>
            <a:off x="8143559" y="6021287"/>
            <a:ext cx="3671888" cy="646113"/>
            <a:chOff x="3024" y="1408"/>
            <a:chExt cx="2313" cy="407"/>
          </a:xfrm>
        </p:grpSpPr>
        <p:grpSp>
          <p:nvGrpSpPr>
            <p:cNvPr id="32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6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7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8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9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0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33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0"/>
          <p:cNvSpPr>
            <a:spLocks/>
          </p:cNvSpPr>
          <p:nvPr/>
        </p:nvSpPr>
        <p:spPr bwMode="auto">
          <a:xfrm>
            <a:off x="101600" y="76200"/>
            <a:ext cx="119888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rgbClr val="7CCA62">
                <a:lumMod val="75000"/>
              </a:srgb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6598" y="169040"/>
            <a:ext cx="1642311" cy="725214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10622" y="167547"/>
            <a:ext cx="162201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16   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597895" y="1262481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35204" y="227112"/>
            <a:ext cx="95995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Найдите площадь поверхности многогранника, изображенного на рисунке (все двугранные углы прямые).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464" descr="b9.37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4816" y="1268702"/>
            <a:ext cx="4666602" cy="37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2466" name="Object 2"/>
          <p:cNvGraphicFramePr>
            <a:graphicFrameLocks noChangeAspect="1"/>
          </p:cNvGraphicFramePr>
          <p:nvPr/>
        </p:nvGraphicFramePr>
        <p:xfrm>
          <a:off x="651307" y="5250149"/>
          <a:ext cx="9739601" cy="576987"/>
        </p:xfrm>
        <a:graphic>
          <a:graphicData uri="http://schemas.openxmlformats.org/presentationml/2006/ole">
            <p:oleObj spid="_x0000_s62466" name="Формула" r:id="rId4" imgW="2997000" imgH="177480" progId="">
              <p:embed/>
            </p:oleObj>
          </a:graphicData>
        </a:graphic>
      </p:graphicFrame>
      <p:grpSp>
        <p:nvGrpSpPr>
          <p:cNvPr id="31" name="Group 140"/>
          <p:cNvGrpSpPr>
            <a:grpSpLocks/>
          </p:cNvGrpSpPr>
          <p:nvPr/>
        </p:nvGrpSpPr>
        <p:grpSpPr bwMode="auto">
          <a:xfrm>
            <a:off x="8143559" y="6021287"/>
            <a:ext cx="3671888" cy="646113"/>
            <a:chOff x="3024" y="1408"/>
            <a:chExt cx="2313" cy="407"/>
          </a:xfrm>
        </p:grpSpPr>
        <p:grpSp>
          <p:nvGrpSpPr>
            <p:cNvPr id="32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6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7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8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9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0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33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0"/>
          <p:cNvSpPr>
            <a:spLocks/>
          </p:cNvSpPr>
          <p:nvPr/>
        </p:nvSpPr>
        <p:spPr bwMode="auto">
          <a:xfrm>
            <a:off x="101600" y="76200"/>
            <a:ext cx="119888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rgbClr val="7CCA62">
                <a:lumMod val="75000"/>
              </a:srgb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34691" y="229117"/>
            <a:ext cx="4294909" cy="648072"/>
          </a:xfrm>
          <a:prstGeom prst="roundRect">
            <a:avLst/>
          </a:prstGeom>
          <a:solidFill>
            <a:srgbClr val="CCFFCC"/>
          </a:solidFill>
          <a:effectLst>
            <a:outerShdw blurRad="40000" dist="20000" dir="5400000" rotWithShape="0">
              <a:srgbClr val="000000">
                <a:alpha val="38000"/>
              </a:srgbClr>
            </a:outerShdw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Стереометрия  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10199" y="1038882"/>
            <a:ext cx="8280920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Куб 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10199" y="1614946"/>
            <a:ext cx="8280920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Прямоугольный параллелепипед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10199" y="2191010"/>
            <a:ext cx="8280920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Элементы составных многогранников</a:t>
            </a:r>
            <a:endParaRPr lang="ru-RU" sz="2800" b="1" i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10199" y="2767074"/>
            <a:ext cx="8280920" cy="461665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Площадь поверхности составного многогранника </a:t>
            </a:r>
            <a:endParaRPr lang="ru-RU" sz="24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10199" y="3343138"/>
            <a:ext cx="8280920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Объем составного многогранника  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10199" y="3919202"/>
            <a:ext cx="2448272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Призма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46503" y="3919202"/>
            <a:ext cx="2088232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Пирамида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50759" y="3919202"/>
            <a:ext cx="3240360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Цилиндр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10199" y="5647394"/>
            <a:ext cx="8280920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Комбинация тел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10199" y="4567274"/>
            <a:ext cx="8280920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Конус 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310199" y="5143338"/>
            <a:ext cx="8280920" cy="5232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Шар 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0"/>
          <p:cNvSpPr>
            <a:spLocks/>
          </p:cNvSpPr>
          <p:nvPr/>
        </p:nvSpPr>
        <p:spPr bwMode="auto">
          <a:xfrm>
            <a:off x="101600" y="76200"/>
            <a:ext cx="119888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rgbClr val="7CCA62">
                <a:lumMod val="75000"/>
              </a:srgb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6598" y="169040"/>
            <a:ext cx="1642311" cy="725214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10622" y="167547"/>
            <a:ext cx="162201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 1   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597895" y="1262481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065930" y="199403"/>
            <a:ext cx="95164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Найдите площадь поверхности многогранника, изображенного на рисунке (все двугранные углы прямые).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" name="Рисунок 16" descr="b9.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340" y="2206329"/>
            <a:ext cx="3920187" cy="2696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4" name="Объект 63"/>
          <p:cNvGraphicFramePr>
            <a:graphicFrameLocks noChangeAspect="1"/>
          </p:cNvGraphicFramePr>
          <p:nvPr/>
        </p:nvGraphicFramePr>
        <p:xfrm>
          <a:off x="6092488" y="2396093"/>
          <a:ext cx="4320480" cy="504056"/>
        </p:xfrm>
        <a:graphic>
          <a:graphicData uri="http://schemas.openxmlformats.org/presentationml/2006/ole">
            <p:oleObj spid="_x0000_s18438" name="Формула" r:id="rId4" imgW="1523880" imgH="177480" progId="">
              <p:embed/>
            </p:oleObj>
          </a:graphicData>
        </a:graphic>
      </p:graphicFrame>
      <p:grpSp>
        <p:nvGrpSpPr>
          <p:cNvPr id="65" name="Group 140"/>
          <p:cNvGrpSpPr>
            <a:grpSpLocks/>
          </p:cNvGrpSpPr>
          <p:nvPr/>
        </p:nvGrpSpPr>
        <p:grpSpPr bwMode="auto">
          <a:xfrm>
            <a:off x="8143559" y="6021287"/>
            <a:ext cx="3671888" cy="646113"/>
            <a:chOff x="3024" y="1408"/>
            <a:chExt cx="2313" cy="407"/>
          </a:xfrm>
        </p:grpSpPr>
        <p:grpSp>
          <p:nvGrpSpPr>
            <p:cNvPr id="66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82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83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84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85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86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67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8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1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0"/>
          <p:cNvSpPr>
            <a:spLocks/>
          </p:cNvSpPr>
          <p:nvPr/>
        </p:nvSpPr>
        <p:spPr bwMode="auto">
          <a:xfrm>
            <a:off x="101600" y="76200"/>
            <a:ext cx="119888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rgbClr val="7CCA62">
                <a:lumMod val="75000"/>
              </a:srgb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6598" y="169040"/>
            <a:ext cx="1642311" cy="725214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10622" y="167547"/>
            <a:ext cx="162201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2   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597895" y="1262481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62912" y="240966"/>
            <a:ext cx="96688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Найдите площадь поверхности многогранника, изображенного на рисунке (все двугранные углы прямые).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31" descr="b9.1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3709" y="1253470"/>
            <a:ext cx="3325090" cy="3535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8130" name="Object 2"/>
          <p:cNvGraphicFramePr>
            <a:graphicFrameLocks noChangeAspect="1"/>
          </p:cNvGraphicFramePr>
          <p:nvPr/>
        </p:nvGraphicFramePr>
        <p:xfrm>
          <a:off x="967076" y="5088515"/>
          <a:ext cx="8732454" cy="619558"/>
        </p:xfrm>
        <a:graphic>
          <a:graphicData uri="http://schemas.openxmlformats.org/presentationml/2006/ole">
            <p:oleObj spid="_x0000_s48130" name="Формула" r:id="rId4" imgW="2501640" imgH="177480" progId="">
              <p:embed/>
            </p:oleObj>
          </a:graphicData>
        </a:graphic>
      </p:graphicFrame>
      <p:grpSp>
        <p:nvGrpSpPr>
          <p:cNvPr id="31" name="Group 140"/>
          <p:cNvGrpSpPr>
            <a:grpSpLocks/>
          </p:cNvGrpSpPr>
          <p:nvPr/>
        </p:nvGrpSpPr>
        <p:grpSpPr bwMode="auto">
          <a:xfrm>
            <a:off x="8143559" y="6021287"/>
            <a:ext cx="3671888" cy="646113"/>
            <a:chOff x="3024" y="1408"/>
            <a:chExt cx="2313" cy="407"/>
          </a:xfrm>
        </p:grpSpPr>
        <p:grpSp>
          <p:nvGrpSpPr>
            <p:cNvPr id="32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6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7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8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9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0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33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0"/>
          <p:cNvSpPr>
            <a:spLocks/>
          </p:cNvSpPr>
          <p:nvPr/>
        </p:nvSpPr>
        <p:spPr bwMode="auto">
          <a:xfrm>
            <a:off x="101600" y="76200"/>
            <a:ext cx="119888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rgbClr val="7CCA62">
                <a:lumMod val="75000"/>
              </a:srgb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6598" y="169040"/>
            <a:ext cx="1642311" cy="725214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10622" y="167547"/>
            <a:ext cx="162201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3   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597895" y="1262481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90621" y="199403"/>
            <a:ext cx="95580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Найдите площадь поверхности многогранника, изображенного на рисунке (все двугранные углы прямые).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46" descr="b9.1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5297" y="1463387"/>
            <a:ext cx="4317503" cy="3376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531669" y="4890655"/>
          <a:ext cx="10612487" cy="647700"/>
        </p:xfrm>
        <a:graphic>
          <a:graphicData uri="http://schemas.openxmlformats.org/presentationml/2006/ole">
            <p:oleObj spid="_x0000_s49154" name="Формула" r:id="rId4" imgW="2908080" imgH="177480" progId="">
              <p:embed/>
            </p:oleObj>
          </a:graphicData>
        </a:graphic>
      </p:graphicFrame>
      <p:grpSp>
        <p:nvGrpSpPr>
          <p:cNvPr id="31" name="Group 140"/>
          <p:cNvGrpSpPr>
            <a:grpSpLocks/>
          </p:cNvGrpSpPr>
          <p:nvPr/>
        </p:nvGrpSpPr>
        <p:grpSpPr bwMode="auto">
          <a:xfrm>
            <a:off x="8143559" y="6021287"/>
            <a:ext cx="3671888" cy="646113"/>
            <a:chOff x="3024" y="1408"/>
            <a:chExt cx="2313" cy="407"/>
          </a:xfrm>
        </p:grpSpPr>
        <p:grpSp>
          <p:nvGrpSpPr>
            <p:cNvPr id="32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6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7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8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9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0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33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0"/>
          <p:cNvSpPr>
            <a:spLocks/>
          </p:cNvSpPr>
          <p:nvPr/>
        </p:nvSpPr>
        <p:spPr bwMode="auto">
          <a:xfrm>
            <a:off x="101600" y="76200"/>
            <a:ext cx="119888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rgbClr val="7CCA62">
                <a:lumMod val="75000"/>
              </a:srgb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6598" y="169040"/>
            <a:ext cx="1642311" cy="725214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10622" y="167547"/>
            <a:ext cx="162201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4   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597895" y="1262481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35204" y="227112"/>
            <a:ext cx="95995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Найдите площадь поверхности многогранника, изображенного на рисунке (все двугранные углы прямые).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51" descr="b9.3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5970" y="1977899"/>
            <a:ext cx="2560840" cy="322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2440066" y="2625971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584082" y="3922115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1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0178" name="Object 2"/>
          <p:cNvGraphicFramePr>
            <a:graphicFrameLocks noChangeAspect="1"/>
          </p:cNvGraphicFramePr>
          <p:nvPr/>
        </p:nvGraphicFramePr>
        <p:xfrm>
          <a:off x="4541404" y="1873411"/>
          <a:ext cx="4754996" cy="616994"/>
        </p:xfrm>
        <a:graphic>
          <a:graphicData uri="http://schemas.openxmlformats.org/presentationml/2006/ole">
            <p:oleObj spid="_x0000_s50178" name="Формула" r:id="rId4" imgW="1384200" imgH="177480" progId="">
              <p:embed/>
            </p:oleObj>
          </a:graphicData>
        </a:graphic>
      </p:graphicFrame>
      <p:graphicFrame>
        <p:nvGraphicFramePr>
          <p:cNvPr id="50179" name="Object 3"/>
          <p:cNvGraphicFramePr>
            <a:graphicFrameLocks noChangeAspect="1"/>
          </p:cNvGraphicFramePr>
          <p:nvPr/>
        </p:nvGraphicFramePr>
        <p:xfrm>
          <a:off x="9258444" y="1807351"/>
          <a:ext cx="855373" cy="769596"/>
        </p:xfrm>
        <a:graphic>
          <a:graphicData uri="http://schemas.openxmlformats.org/presentationml/2006/ole">
            <p:oleObj spid="_x0000_s50179" name="Формула" r:id="rId5" imgW="228600" imgH="203040" progId="">
              <p:embed/>
            </p:oleObj>
          </a:graphicData>
        </a:graphic>
      </p:graphicFrame>
      <p:graphicFrame>
        <p:nvGraphicFramePr>
          <p:cNvPr id="50180" name="Object 4"/>
          <p:cNvGraphicFramePr>
            <a:graphicFrameLocks noChangeAspect="1"/>
          </p:cNvGraphicFramePr>
          <p:nvPr/>
        </p:nvGraphicFramePr>
        <p:xfrm>
          <a:off x="4357688" y="2832245"/>
          <a:ext cx="6833100" cy="645246"/>
        </p:xfrm>
        <a:graphic>
          <a:graphicData uri="http://schemas.openxmlformats.org/presentationml/2006/ole">
            <p:oleObj spid="_x0000_s50180" name="Формула" r:id="rId6" imgW="1879560" imgH="177480" progId="">
              <p:embed/>
            </p:oleObj>
          </a:graphicData>
        </a:graphic>
      </p:graphicFrame>
      <p:graphicFrame>
        <p:nvGraphicFramePr>
          <p:cNvPr id="50181" name="Object 5"/>
          <p:cNvGraphicFramePr>
            <a:graphicFrameLocks noChangeAspect="1"/>
          </p:cNvGraphicFramePr>
          <p:nvPr/>
        </p:nvGraphicFramePr>
        <p:xfrm>
          <a:off x="11127797" y="2854037"/>
          <a:ext cx="871907" cy="775278"/>
        </p:xfrm>
        <a:graphic>
          <a:graphicData uri="http://schemas.openxmlformats.org/presentationml/2006/ole">
            <p:oleObj spid="_x0000_s50181" name="Формула" r:id="rId7" imgW="228600" imgH="203040" progId="">
              <p:embed/>
            </p:oleObj>
          </a:graphicData>
        </a:graphic>
      </p:graphicFrame>
      <p:grpSp>
        <p:nvGrpSpPr>
          <p:cNvPr id="35" name="Group 140"/>
          <p:cNvGrpSpPr>
            <a:grpSpLocks/>
          </p:cNvGrpSpPr>
          <p:nvPr/>
        </p:nvGrpSpPr>
        <p:grpSpPr bwMode="auto">
          <a:xfrm>
            <a:off x="8143559" y="6021287"/>
            <a:ext cx="3671888" cy="646113"/>
            <a:chOff x="3024" y="1408"/>
            <a:chExt cx="2313" cy="407"/>
          </a:xfrm>
        </p:grpSpPr>
        <p:grpSp>
          <p:nvGrpSpPr>
            <p:cNvPr id="36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70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71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72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74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5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37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9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0"/>
          <p:cNvSpPr>
            <a:spLocks/>
          </p:cNvSpPr>
          <p:nvPr/>
        </p:nvSpPr>
        <p:spPr bwMode="auto">
          <a:xfrm>
            <a:off x="101600" y="76200"/>
            <a:ext cx="119888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rgbClr val="7CCA62">
                <a:lumMod val="75000"/>
              </a:srgb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6598" y="169040"/>
            <a:ext cx="1642311" cy="725214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10622" y="167547"/>
            <a:ext cx="162201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5   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597895" y="1262481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35204" y="227112"/>
            <a:ext cx="95995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Найдите площадь поверхности многогранника, изображенного на рисунке (все двугранные углы прямые).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1" descr="b9.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3718" y="1754553"/>
            <a:ext cx="2677554" cy="392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202" name="Object 2"/>
          <p:cNvGraphicFramePr>
            <a:graphicFrameLocks noChangeAspect="1"/>
          </p:cNvGraphicFramePr>
          <p:nvPr/>
        </p:nvGraphicFramePr>
        <p:xfrm>
          <a:off x="5022654" y="2092037"/>
          <a:ext cx="6913058" cy="623453"/>
        </p:xfrm>
        <a:graphic>
          <a:graphicData uri="http://schemas.openxmlformats.org/presentationml/2006/ole">
            <p:oleObj spid="_x0000_s51202" name="Формула" r:id="rId4" imgW="1968480" imgH="177480" progId="">
              <p:embed/>
            </p:oleObj>
          </a:graphicData>
        </a:graphic>
      </p:graphicFrame>
      <p:grpSp>
        <p:nvGrpSpPr>
          <p:cNvPr id="31" name="Group 140"/>
          <p:cNvGrpSpPr>
            <a:grpSpLocks/>
          </p:cNvGrpSpPr>
          <p:nvPr/>
        </p:nvGrpSpPr>
        <p:grpSpPr bwMode="auto">
          <a:xfrm>
            <a:off x="8143559" y="6021287"/>
            <a:ext cx="3671888" cy="646113"/>
            <a:chOff x="3024" y="1408"/>
            <a:chExt cx="2313" cy="407"/>
          </a:xfrm>
        </p:grpSpPr>
        <p:grpSp>
          <p:nvGrpSpPr>
            <p:cNvPr id="32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6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7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8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9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0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33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0"/>
          <p:cNvSpPr>
            <a:spLocks/>
          </p:cNvSpPr>
          <p:nvPr/>
        </p:nvSpPr>
        <p:spPr bwMode="auto">
          <a:xfrm>
            <a:off x="101600" y="76200"/>
            <a:ext cx="119888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rgbClr val="7CCA62">
                <a:lumMod val="75000"/>
              </a:srgb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6598" y="169040"/>
            <a:ext cx="1642311" cy="725214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10622" y="167547"/>
            <a:ext cx="162201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6   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597895" y="1262481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35204" y="227112"/>
            <a:ext cx="95995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Найдите площадь поверхности многогранника, изображенного на рисунке (все двугранные углы прямые).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6" descr="b9.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7992" y="1620409"/>
            <a:ext cx="4176044" cy="2755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2226" name="Object 2"/>
          <p:cNvGraphicFramePr>
            <a:graphicFrameLocks noChangeAspect="1"/>
          </p:cNvGraphicFramePr>
          <p:nvPr/>
        </p:nvGraphicFramePr>
        <p:xfrm>
          <a:off x="963324" y="4779818"/>
          <a:ext cx="7377149" cy="665307"/>
        </p:xfrm>
        <a:graphic>
          <a:graphicData uri="http://schemas.openxmlformats.org/presentationml/2006/ole">
            <p:oleObj spid="_x0000_s52226" name="Формула" r:id="rId4" imgW="1968480" imgH="177480" progId="">
              <p:embed/>
            </p:oleObj>
          </a:graphicData>
        </a:graphic>
      </p:graphicFrame>
      <p:grpSp>
        <p:nvGrpSpPr>
          <p:cNvPr id="31" name="Group 140"/>
          <p:cNvGrpSpPr>
            <a:grpSpLocks/>
          </p:cNvGrpSpPr>
          <p:nvPr/>
        </p:nvGrpSpPr>
        <p:grpSpPr bwMode="auto">
          <a:xfrm>
            <a:off x="8143559" y="6021287"/>
            <a:ext cx="3671888" cy="646113"/>
            <a:chOff x="3024" y="1408"/>
            <a:chExt cx="2313" cy="407"/>
          </a:xfrm>
        </p:grpSpPr>
        <p:grpSp>
          <p:nvGrpSpPr>
            <p:cNvPr id="32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6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7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8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9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0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33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0"/>
          <p:cNvSpPr>
            <a:spLocks/>
          </p:cNvSpPr>
          <p:nvPr/>
        </p:nvSpPr>
        <p:spPr bwMode="auto">
          <a:xfrm>
            <a:off x="101600" y="76200"/>
            <a:ext cx="11988800" cy="6705600"/>
          </a:xfrm>
          <a:custGeom>
            <a:avLst/>
            <a:gdLst>
              <a:gd name="T0" fmla="*/ 0 w 5664"/>
              <a:gd name="T1" fmla="*/ 144 h 4224"/>
              <a:gd name="T2" fmla="*/ 0 w 5664"/>
              <a:gd name="T3" fmla="*/ 4080 h 4224"/>
              <a:gd name="T4" fmla="*/ 144 w 5664"/>
              <a:gd name="T5" fmla="*/ 4224 h 4224"/>
              <a:gd name="T6" fmla="*/ 5568 w 5664"/>
              <a:gd name="T7" fmla="*/ 4224 h 4224"/>
              <a:gd name="T8" fmla="*/ 5664 w 5664"/>
              <a:gd name="T9" fmla="*/ 4032 h 4224"/>
              <a:gd name="T10" fmla="*/ 5664 w 5664"/>
              <a:gd name="T11" fmla="*/ 144 h 4224"/>
              <a:gd name="T12" fmla="*/ 5520 w 5664"/>
              <a:gd name="T13" fmla="*/ 0 h 4224"/>
              <a:gd name="T14" fmla="*/ 96 w 5664"/>
              <a:gd name="T15" fmla="*/ 0 h 4224"/>
              <a:gd name="T16" fmla="*/ 0 w 5664"/>
              <a:gd name="T17" fmla="*/ 144 h 42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664"/>
              <a:gd name="T28" fmla="*/ 0 h 4224"/>
              <a:gd name="T29" fmla="*/ 5664 w 5664"/>
              <a:gd name="T30" fmla="*/ 4224 h 42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664" h="4224">
                <a:moveTo>
                  <a:pt x="0" y="144"/>
                </a:moveTo>
                <a:lnTo>
                  <a:pt x="0" y="4080"/>
                </a:lnTo>
                <a:lnTo>
                  <a:pt x="144" y="4224"/>
                </a:lnTo>
                <a:lnTo>
                  <a:pt x="5568" y="4224"/>
                </a:lnTo>
                <a:lnTo>
                  <a:pt x="5664" y="4032"/>
                </a:lnTo>
                <a:lnTo>
                  <a:pt x="5664" y="144"/>
                </a:lnTo>
                <a:lnTo>
                  <a:pt x="5520" y="0"/>
                </a:lnTo>
                <a:lnTo>
                  <a:pt x="96" y="0"/>
                </a:lnTo>
                <a:lnTo>
                  <a:pt x="0" y="144"/>
                </a:lnTo>
                <a:close/>
              </a:path>
            </a:pathLst>
          </a:custGeom>
          <a:noFill/>
          <a:ln w="88900">
            <a:solidFill>
              <a:srgbClr val="7CCA62">
                <a:lumMod val="75000"/>
              </a:srgbClr>
            </a:solidFill>
            <a:round/>
            <a:headEnd type="none" w="lg" len="lg"/>
            <a:tailEnd type="none" w="lg" len="lg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200" cap="none" spc="0" normalizeH="0" baseline="0" noProof="0">
              <a:ln w="18000">
                <a:solidFill>
                  <a:srgbClr val="009DD9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6598" y="169040"/>
            <a:ext cx="1642311" cy="725214"/>
          </a:xfrm>
          <a:prstGeom prst="roundRect">
            <a:avLst/>
          </a:prstGeom>
          <a:solidFill>
            <a:srgbClr val="CCFFCC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10622" y="167547"/>
            <a:ext cx="162201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7   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597895" y="1262481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35204" y="227112"/>
            <a:ext cx="95995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Найдите площадь поверхности многогранника, изображенного на рисунке (все двугранные углы прямые).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11" descr="b9.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8636" y="1624846"/>
            <a:ext cx="2771800" cy="3888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3250" name="Object 2"/>
          <p:cNvGraphicFramePr>
            <a:graphicFrameLocks noChangeAspect="1"/>
          </p:cNvGraphicFramePr>
          <p:nvPr/>
        </p:nvGraphicFramePr>
        <p:xfrm>
          <a:off x="5129933" y="2272146"/>
          <a:ext cx="6650393" cy="596034"/>
        </p:xfrm>
        <a:graphic>
          <a:graphicData uri="http://schemas.openxmlformats.org/presentationml/2006/ole">
            <p:oleObj spid="_x0000_s53250" name="Формула" r:id="rId4" imgW="1981080" imgH="177480" progId="">
              <p:embed/>
            </p:oleObj>
          </a:graphicData>
        </a:graphic>
      </p:graphicFrame>
      <p:grpSp>
        <p:nvGrpSpPr>
          <p:cNvPr id="31" name="Group 140"/>
          <p:cNvGrpSpPr>
            <a:grpSpLocks/>
          </p:cNvGrpSpPr>
          <p:nvPr/>
        </p:nvGrpSpPr>
        <p:grpSpPr bwMode="auto">
          <a:xfrm>
            <a:off x="8143559" y="6021287"/>
            <a:ext cx="3671888" cy="646113"/>
            <a:chOff x="3024" y="1408"/>
            <a:chExt cx="2313" cy="407"/>
          </a:xfrm>
        </p:grpSpPr>
        <p:grpSp>
          <p:nvGrpSpPr>
            <p:cNvPr id="32" name="Group 141"/>
            <p:cNvGrpSpPr>
              <a:grpSpLocks/>
            </p:cNvGrpSpPr>
            <p:nvPr/>
          </p:nvGrpSpPr>
          <p:grpSpPr bwMode="auto">
            <a:xfrm>
              <a:off x="4387" y="1499"/>
              <a:ext cx="578" cy="234"/>
              <a:chOff x="1849" y="2478"/>
              <a:chExt cx="657" cy="374"/>
            </a:xfrm>
          </p:grpSpPr>
          <p:sp>
            <p:nvSpPr>
              <p:cNvPr id="66" name="Text Box 142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67" name="Text Box 143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68" name="Text Box 144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69" name="Text Box 145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0</a:t>
                </a:r>
              </a:p>
            </p:txBody>
          </p:sp>
          <p:sp>
            <p:nvSpPr>
              <p:cNvPr id="70" name="Text Box 146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b="1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</p:grpSp>
        <p:sp>
          <p:nvSpPr>
            <p:cNvPr id="33" name="Rectangle 147"/>
            <p:cNvSpPr>
              <a:spLocks noChangeArrowheads="1"/>
            </p:cNvSpPr>
            <p:nvPr/>
          </p:nvSpPr>
          <p:spPr bwMode="auto">
            <a:xfrm>
              <a:off x="3024" y="1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AutoShape 148"/>
            <p:cNvSpPr>
              <a:spLocks noChangeArrowheads="1"/>
            </p:cNvSpPr>
            <p:nvPr/>
          </p:nvSpPr>
          <p:spPr bwMode="auto">
            <a:xfrm>
              <a:off x="3064" y="1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 Box 149"/>
            <p:cNvSpPr txBox="1">
              <a:spLocks noChangeArrowheads="1"/>
            </p:cNvSpPr>
            <p:nvPr/>
          </p:nvSpPr>
          <p:spPr bwMode="auto">
            <a:xfrm>
              <a:off x="3115" y="1453"/>
              <a:ext cx="43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Rectangle 150"/>
            <p:cNvSpPr>
              <a:spLocks noChangeArrowheads="1"/>
            </p:cNvSpPr>
            <p:nvPr/>
          </p:nvSpPr>
          <p:spPr bwMode="auto">
            <a:xfrm>
              <a:off x="366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Rectangle 151"/>
            <p:cNvSpPr>
              <a:spLocks noChangeArrowheads="1"/>
            </p:cNvSpPr>
            <p:nvPr/>
          </p:nvSpPr>
          <p:spPr bwMode="auto">
            <a:xfrm>
              <a:off x="3942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Rectangle 152"/>
            <p:cNvSpPr>
              <a:spLocks noChangeArrowheads="1"/>
            </p:cNvSpPr>
            <p:nvPr/>
          </p:nvSpPr>
          <p:spPr bwMode="auto">
            <a:xfrm>
              <a:off x="422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153"/>
            <p:cNvSpPr>
              <a:spLocks noChangeArrowheads="1"/>
            </p:cNvSpPr>
            <p:nvPr/>
          </p:nvSpPr>
          <p:spPr bwMode="auto">
            <a:xfrm>
              <a:off x="4500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154"/>
            <p:cNvSpPr>
              <a:spLocks noChangeArrowheads="1"/>
            </p:cNvSpPr>
            <p:nvPr/>
          </p:nvSpPr>
          <p:spPr bwMode="auto">
            <a:xfrm>
              <a:off x="4778" y="1483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155"/>
            <p:cNvSpPr>
              <a:spLocks noChangeArrowheads="1"/>
            </p:cNvSpPr>
            <p:nvPr/>
          </p:nvSpPr>
          <p:spPr bwMode="auto">
            <a:xfrm>
              <a:off x="5058" y="1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156"/>
            <p:cNvSpPr txBox="1">
              <a:spLocks noChangeArrowheads="1"/>
            </p:cNvSpPr>
            <p:nvPr/>
          </p:nvSpPr>
          <p:spPr bwMode="auto">
            <a:xfrm>
              <a:off x="3923" y="1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 Box 157"/>
            <p:cNvSpPr txBox="1">
              <a:spLocks noChangeArrowheads="1"/>
            </p:cNvSpPr>
            <p:nvPr/>
          </p:nvSpPr>
          <p:spPr bwMode="auto">
            <a:xfrm>
              <a:off x="4470" y="1439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158"/>
            <p:cNvSpPr txBox="1">
              <a:spLocks noChangeArrowheads="1"/>
            </p:cNvSpPr>
            <p:nvPr/>
          </p:nvSpPr>
          <p:spPr bwMode="auto">
            <a:xfrm>
              <a:off x="3642" y="1408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 Box 159"/>
            <p:cNvSpPr txBox="1">
              <a:spLocks noChangeArrowheads="1"/>
            </p:cNvSpPr>
            <p:nvPr/>
          </p:nvSpPr>
          <p:spPr bwMode="auto">
            <a:xfrm>
              <a:off x="3925" y="1411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 Box 160"/>
            <p:cNvSpPr txBox="1">
              <a:spLocks noChangeArrowheads="1"/>
            </p:cNvSpPr>
            <p:nvPr/>
          </p:nvSpPr>
          <p:spPr bwMode="auto">
            <a:xfrm>
              <a:off x="4239" y="1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4821</TotalTime>
  <Words>471</Words>
  <Application>Microsoft Office PowerPoint</Application>
  <PresentationFormat>Произвольный</PresentationFormat>
  <Paragraphs>203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Гринюк Любовь Викторовна</dc:creator>
  <cp:lastModifiedBy>Александр</cp:lastModifiedBy>
  <cp:revision>476</cp:revision>
  <dcterms:created xsi:type="dcterms:W3CDTF">2021-02-16T13:14:54Z</dcterms:created>
  <dcterms:modified xsi:type="dcterms:W3CDTF">2024-03-08T15:34:46Z</dcterms:modified>
</cp:coreProperties>
</file>