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Как</a:t>
            </a:r>
            <a:r>
              <a:rPr lang="ru-RU" baseline="0"/>
              <a:t> вы относитесь к рекламе в интернете?</a:t>
            </a:r>
            <a:endParaRPr lang="ru-RU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Резко-негативное</c:v>
                </c:pt>
                <c:pt idx="1">
                  <c:v>Не обращаю внимание</c:v>
                </c:pt>
                <c:pt idx="2">
                  <c:v>С удовольствием читаю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0.16</c:v>
                </c:pt>
                <c:pt idx="1">
                  <c:v>0.76</c:v>
                </c:pt>
                <c:pt idx="2">
                  <c:v>0.08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79512" y="908720"/>
            <a:ext cx="8712968" cy="5760640"/>
          </a:xfrm>
        </p:spPr>
        <p:txBody>
          <a:bodyPr>
            <a:normAutofit/>
          </a:bodyPr>
          <a:lstStyle/>
          <a:p>
            <a:r>
              <a:rPr lang="ru-RU" sz="2800" dirty="0"/>
              <a:t> </a:t>
            </a:r>
          </a:p>
          <a:p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по обществознанию</a:t>
            </a:r>
          </a:p>
          <a:p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Роль и значение рекламы </a:t>
            </a:r>
          </a:p>
          <a:p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800" dirty="0">
                <a:solidFill>
                  <a:schemeClr val="tx1"/>
                </a:solidFill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Выполнила: учащаяся 9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«К»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Иркутска СОШ №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Большакова Софья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Руководитель:учитель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обществознания</a:t>
            </a:r>
          </a:p>
          <a:p>
            <a:pPr algn="r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Анжелика Александровна </a:t>
            </a:r>
          </a:p>
          <a:p>
            <a:endParaRPr lang="en-US" sz="1000" dirty="0" smtClean="0">
              <a:solidFill>
                <a:schemeClr val="tx1"/>
              </a:solidFill>
            </a:endParaRPr>
          </a:p>
          <a:p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Иркутск,20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2 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71600" y="381000"/>
            <a:ext cx="7486600" cy="527720"/>
          </a:xfrm>
        </p:spPr>
        <p:txBody>
          <a:bodyPr>
            <a:noAutofit/>
          </a:bodyPr>
          <a:lstStyle/>
          <a:p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бюджетное 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общеобразовательное учреждение</a:t>
            </a:r>
            <a:b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Средняя образовательная школа №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Иркутска</a:t>
            </a:r>
            <a:b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34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Введение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49292"/>
            <a:ext cx="662473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 </a:t>
            </a:r>
            <a:endParaRPr lang="ru-RU" dirty="0"/>
          </a:p>
          <a:p>
            <a:r>
              <a:rPr lang="ru-RU" sz="1200" b="1" dirty="0"/>
              <a:t>Цель</a:t>
            </a:r>
            <a:r>
              <a:rPr lang="ru-RU" sz="1200" dirty="0"/>
              <a:t>: изучить какова роль и значение рекламы в современной экономике нашего региона.</a:t>
            </a:r>
          </a:p>
          <a:p>
            <a:r>
              <a:rPr lang="ru-RU" sz="1200" dirty="0"/>
              <a:t> </a:t>
            </a:r>
          </a:p>
          <a:p>
            <a:r>
              <a:rPr lang="ru-RU" sz="1200" b="1" dirty="0"/>
              <a:t>Актуальность исследования</a:t>
            </a:r>
            <a:r>
              <a:rPr lang="ru-RU" sz="1200" dirty="0"/>
              <a:t>: Современный мир трудно представить себе без рекламы. Большая часть жизни современного человека напрямую или косвенно зависит от качества и содержания рекламной информации.</a:t>
            </a:r>
          </a:p>
          <a:p>
            <a:r>
              <a:rPr lang="ru-RU" sz="1200" dirty="0"/>
              <a:t> </a:t>
            </a:r>
          </a:p>
          <a:p>
            <a:r>
              <a:rPr lang="ru-RU" sz="1200" b="1" dirty="0"/>
              <a:t>Проблема</a:t>
            </a:r>
            <a:r>
              <a:rPr lang="ru-RU" sz="1200" u="sng" dirty="0"/>
              <a:t>: </a:t>
            </a:r>
            <a:r>
              <a:rPr lang="ru-RU" sz="1200" dirty="0"/>
              <a:t>Мы обнаружили, что наши сверстники очень часто приобретают те или иные товары и услуги, согласно представленной в СМИ рекламе, не задумываясь о реальном их свойстве и качестве. В речи людей любого возраста встречаются рекламные слоганы и речевые обороты.</a:t>
            </a:r>
          </a:p>
          <a:p>
            <a:r>
              <a:rPr lang="ru-RU" sz="1200" dirty="0"/>
              <a:t> </a:t>
            </a:r>
          </a:p>
          <a:p>
            <a:r>
              <a:rPr lang="ru-RU" sz="1200" b="1" dirty="0"/>
              <a:t>Гипотеза</a:t>
            </a:r>
            <a:r>
              <a:rPr lang="ru-RU" sz="1200" dirty="0"/>
              <a:t>: если внушить человеку мысль о том, что в рекламе далеко не всегда присутствует достоверная информация о товаре, не нужно идти на поводу у маркетологов, то он станет критически подходить к проблеме выбора товара или услуги.</a:t>
            </a:r>
          </a:p>
          <a:p>
            <a:r>
              <a:rPr lang="ru-RU" sz="1200" dirty="0"/>
              <a:t> </a:t>
            </a:r>
          </a:p>
          <a:p>
            <a:r>
              <a:rPr lang="ru-RU" sz="1200" b="1" dirty="0"/>
              <a:t>Задача</a:t>
            </a:r>
            <a:r>
              <a:rPr lang="ru-RU" sz="1200" dirty="0"/>
              <a:t>:</a:t>
            </a:r>
            <a:r>
              <a:rPr lang="ru-RU" sz="1200" u="sng" dirty="0"/>
              <a:t> </a:t>
            </a:r>
            <a:r>
              <a:rPr lang="ru-RU" sz="1200" dirty="0"/>
              <a:t>Изучить историю возникновения рекламы. Познакомиться с видами рекламного искусства. Определить роль рекламы в современном обществе. Провести анкетирование.</a:t>
            </a:r>
          </a:p>
          <a:p>
            <a:r>
              <a:rPr lang="ru-RU" sz="1200" dirty="0"/>
              <a:t> </a:t>
            </a:r>
          </a:p>
          <a:p>
            <a:r>
              <a:rPr lang="ru-RU" sz="1200" b="1" dirty="0"/>
              <a:t>Методы</a:t>
            </a:r>
            <a:r>
              <a:rPr lang="ru-RU" sz="1200" dirty="0"/>
              <a:t>:</a:t>
            </a:r>
          </a:p>
          <a:p>
            <a:pPr lvl="0"/>
            <a:r>
              <a:rPr lang="ru-RU" sz="1200" dirty="0"/>
              <a:t>работа с литературой, СМИ, электронными базами данных;</a:t>
            </a:r>
          </a:p>
          <a:p>
            <a:pPr lvl="0"/>
            <a:r>
              <a:rPr lang="ru-RU" sz="1200" dirty="0"/>
              <a:t>анализ, обобщение, сопоставление, формулирование аргументированных выводов.</a:t>
            </a:r>
          </a:p>
          <a:p>
            <a:pPr lvl="0"/>
            <a:r>
              <a:rPr lang="ru-RU" sz="1200" dirty="0"/>
              <a:t>наблюдение, опрос.</a:t>
            </a:r>
          </a:p>
          <a:p>
            <a:r>
              <a:rPr lang="ru-RU" sz="1200" dirty="0"/>
              <a:t> </a:t>
            </a:r>
          </a:p>
          <a:p>
            <a:r>
              <a:rPr lang="ru-RU" sz="1200" dirty="0"/>
              <a:t> </a:t>
            </a:r>
          </a:p>
          <a:p>
            <a:r>
              <a:rPr lang="ru-RU" sz="12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2674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и по запросу &quot;реклама&quot;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484666"/>
            <a:ext cx="3960440" cy="210540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Картинки по запросу &quot;реклама&quot;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12" y="692696"/>
            <a:ext cx="3672408" cy="2448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877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Виды рекламы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b="1" dirty="0"/>
              <a:t>Наружная реклама</a:t>
            </a:r>
            <a:r>
              <a:rPr lang="ru-RU" sz="2400" dirty="0"/>
              <a:t> </a:t>
            </a:r>
            <a:endParaRPr lang="ru-RU" sz="2400" dirty="0" smtClean="0"/>
          </a:p>
          <a:p>
            <a:pPr lvl="0"/>
            <a:r>
              <a:rPr lang="ru-RU" sz="2400" b="1" dirty="0" smtClean="0"/>
              <a:t>Реклама </a:t>
            </a:r>
            <a:r>
              <a:rPr lang="ru-RU" sz="2400" b="1" dirty="0"/>
              <a:t>в СМИ. Средства массовой </a:t>
            </a:r>
            <a:endParaRPr lang="ru-RU" sz="2400" b="1" dirty="0" smtClean="0"/>
          </a:p>
          <a:p>
            <a:pPr lvl="0"/>
            <a:r>
              <a:rPr lang="ru-RU" sz="2400" b="1" dirty="0" smtClean="0"/>
              <a:t>Реклама </a:t>
            </a:r>
            <a:r>
              <a:rPr lang="ru-RU" sz="2400" b="1" dirty="0"/>
              <a:t>в Интернете</a:t>
            </a:r>
            <a:r>
              <a:rPr lang="ru-RU" sz="2400" dirty="0"/>
              <a:t>. </a:t>
            </a:r>
            <a:endParaRPr lang="ru-RU" sz="2400" dirty="0" smtClean="0"/>
          </a:p>
          <a:p>
            <a:pPr lvl="0"/>
            <a:r>
              <a:rPr lang="ru-RU" sz="2400" b="1" dirty="0" smtClean="0"/>
              <a:t>Печатная </a:t>
            </a:r>
            <a:r>
              <a:rPr lang="ru-RU" sz="2400" b="1" dirty="0"/>
              <a:t>реклама</a:t>
            </a:r>
            <a:r>
              <a:rPr lang="ru-RU" sz="2400" dirty="0" smtClean="0"/>
              <a:t>.</a:t>
            </a:r>
          </a:p>
          <a:p>
            <a:pPr lvl="0"/>
            <a:r>
              <a:rPr lang="ru-RU" sz="2400" b="1" dirty="0" smtClean="0"/>
              <a:t>Реклама </a:t>
            </a:r>
            <a:r>
              <a:rPr lang="ru-RU" sz="2400" b="1" dirty="0"/>
              <a:t>на сувенирах</a:t>
            </a:r>
            <a:r>
              <a:rPr lang="ru-RU" sz="2400" dirty="0"/>
              <a:t> </a:t>
            </a:r>
          </a:p>
          <a:p>
            <a:pPr lvl="0"/>
            <a:r>
              <a:rPr lang="ru-RU" sz="2400" b="1" dirty="0"/>
              <a:t>Реклама на транспорте</a:t>
            </a:r>
            <a:r>
              <a:rPr lang="ru-RU" sz="2400" dirty="0"/>
              <a:t>. </a:t>
            </a:r>
            <a:endParaRPr lang="ru-RU" sz="2400" dirty="0" smtClean="0"/>
          </a:p>
          <a:p>
            <a:pPr marL="0" indent="0" fontAlgn="base">
              <a:buNone/>
            </a:pPr>
            <a:r>
              <a:rPr lang="ru-RU" dirty="0"/>
              <a:t> </a:t>
            </a:r>
          </a:p>
          <a:p>
            <a:pPr fontAlgn="base"/>
            <a:endParaRPr lang="ru-RU" dirty="0"/>
          </a:p>
          <a:p>
            <a:endParaRPr lang="ru-RU" dirty="0"/>
          </a:p>
        </p:txBody>
      </p:sp>
      <p:pic>
        <p:nvPicPr>
          <p:cNvPr id="5" name="Рисунок 4" descr="Картинки по запросу &quot;виды рекламы&quot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068960"/>
            <a:ext cx="3816424" cy="25371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864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Интересные факты о рекламе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800" b="1" dirty="0"/>
              <a:t>1.</a:t>
            </a:r>
            <a:r>
              <a:rPr lang="ru-RU" sz="1800" dirty="0"/>
              <a:t> Ежегодно в мире на рекламу тратится более $500 миллиардов.</a:t>
            </a:r>
          </a:p>
          <a:p>
            <a:r>
              <a:rPr lang="ru-RU" sz="1800" b="1" dirty="0"/>
              <a:t>2.</a:t>
            </a:r>
            <a:r>
              <a:rPr lang="ru-RU" sz="1800" dirty="0"/>
              <a:t> К 65 годам человек в среднем успевает посмотреть 2 миллиона рекламных роликов.</a:t>
            </a:r>
          </a:p>
          <a:p>
            <a:r>
              <a:rPr lang="ru-RU" sz="1800" b="1" dirty="0"/>
              <a:t>3.</a:t>
            </a:r>
            <a:r>
              <a:rPr lang="ru-RU" sz="1800" dirty="0"/>
              <a:t> Стандартный рекламный щит был впервые создан в Америке в 1900 году. Тогда же придумали устанавливать </a:t>
            </a:r>
            <a:r>
              <a:rPr lang="ru-RU" sz="1800" dirty="0" err="1"/>
              <a:t>билборды</a:t>
            </a:r>
            <a:r>
              <a:rPr lang="ru-RU" sz="1800" dirty="0"/>
              <a:t> чередой вдоль улиц и магистралей.</a:t>
            </a:r>
          </a:p>
          <a:p>
            <a:r>
              <a:rPr lang="ru-RU" sz="1800" b="1" dirty="0"/>
              <a:t>4.</a:t>
            </a:r>
            <a:r>
              <a:rPr lang="ru-RU" sz="1800" dirty="0"/>
              <a:t> Обычный ребенок смотрит в среднем 40 000 рекламных ТВ-роликов в год. Это более 100 роликов в день.</a:t>
            </a:r>
          </a:p>
          <a:p>
            <a:pPr fontAlgn="base"/>
            <a:r>
              <a:rPr lang="ru-RU" sz="1800" b="1" dirty="0"/>
              <a:t>5. </a:t>
            </a:r>
            <a:r>
              <a:rPr lang="ru-RU" sz="1800" dirty="0"/>
              <a:t>Многие исследователи утверждают, что реклама является самой значительной и влиятельной формой искусства на Земле</a:t>
            </a:r>
            <a:r>
              <a:rPr lang="ru-RU" sz="1800" dirty="0" smtClean="0"/>
              <a:t>.</a:t>
            </a:r>
            <a:endParaRPr lang="ru-RU" sz="1800" dirty="0"/>
          </a:p>
          <a:p>
            <a:pPr fontAlgn="base"/>
            <a:r>
              <a:rPr lang="ru-RU" sz="1800" b="1" dirty="0"/>
              <a:t>6. </a:t>
            </a:r>
            <a:r>
              <a:rPr lang="ru-RU" sz="1800" dirty="0"/>
              <a:t>Самую большую группу рекламодателей составляют производители пищевых продуктов.</a:t>
            </a:r>
          </a:p>
          <a:p>
            <a:pPr marL="0" indent="0" fontAlgn="base">
              <a:buNone/>
            </a:pPr>
            <a:r>
              <a:rPr lang="ru-RU" sz="1800" dirty="0"/>
              <a:t> 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24175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Опрос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015156563"/>
              </p:ext>
            </p:extLst>
          </p:nvPr>
        </p:nvGraphicFramePr>
        <p:xfrm>
          <a:off x="301752" y="1556792"/>
          <a:ext cx="8504238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0184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артинки по запросу &quot;реклама&quot;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219208"/>
            <a:ext cx="3462668" cy="2267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Картинки по запросу &quot;реклама&quot;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500" y="404664"/>
            <a:ext cx="3440259" cy="2030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Реклама и маркетинг: в чем разница? | Блог о маркетинг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15897"/>
            <a:ext cx="3929937" cy="2047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84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103</TotalTime>
  <Words>28</Words>
  <Application>Microsoft Office PowerPoint</Application>
  <PresentationFormat>Экран (4:3)</PresentationFormat>
  <Paragraphs>57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Georgia</vt:lpstr>
      <vt:lpstr>Times New Roman</vt:lpstr>
      <vt:lpstr>Wingdings</vt:lpstr>
      <vt:lpstr>Wingdings 2</vt:lpstr>
      <vt:lpstr>Официальная</vt:lpstr>
      <vt:lpstr>Муниципальное бюджетное общеобразовательное учреждение Средняя образовательная школа № 10 Г. Иркутска </vt:lpstr>
      <vt:lpstr>Введение</vt:lpstr>
      <vt:lpstr>Презентация PowerPoint</vt:lpstr>
      <vt:lpstr>Виды рекламы</vt:lpstr>
      <vt:lpstr>Интересные факты о рекламе</vt:lpstr>
      <vt:lpstr>Опрос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Миша</cp:lastModifiedBy>
  <cp:revision>12</cp:revision>
  <dcterms:created xsi:type="dcterms:W3CDTF">2020-03-10T10:42:19Z</dcterms:created>
  <dcterms:modified xsi:type="dcterms:W3CDTF">2022-03-22T11:59:48Z</dcterms:modified>
</cp:coreProperties>
</file>