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325" r:id="rId3"/>
    <p:sldId id="326" r:id="rId4"/>
    <p:sldId id="320" r:id="rId5"/>
    <p:sldId id="321" r:id="rId6"/>
    <p:sldId id="311" r:id="rId7"/>
    <p:sldId id="312" r:id="rId8"/>
    <p:sldId id="316" r:id="rId9"/>
    <p:sldId id="286" r:id="rId10"/>
    <p:sldId id="288" r:id="rId11"/>
    <p:sldId id="322" r:id="rId12"/>
    <p:sldId id="297" r:id="rId13"/>
    <p:sldId id="289" r:id="rId14"/>
    <p:sldId id="324" r:id="rId15"/>
    <p:sldId id="279" r:id="rId16"/>
    <p:sldId id="323" r:id="rId17"/>
    <p:sldId id="262" r:id="rId18"/>
    <p:sldId id="280" r:id="rId19"/>
    <p:sldId id="327" r:id="rId20"/>
    <p:sldId id="30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9006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803" autoAdjust="0"/>
  </p:normalViewPr>
  <p:slideViewPr>
    <p:cSldViewPr>
      <p:cViewPr>
        <p:scale>
          <a:sx n="66" d="100"/>
          <a:sy n="66" d="100"/>
        </p:scale>
        <p:origin x="-15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188C-CF51-4877-A9F2-688BD8AD85A3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03ADA-6A4E-4D71-ACFF-F9D75307B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13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03ADA-6A4E-4D71-ACFF-F9D75307BFA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907AD3-80C8-45CB-B876-CB5B3BD92AF6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C1B838D-7B48-4E58-A403-EDB4EA599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miline.ru/uploads/posts/2011-10/1317498833_10_75x56.jp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3&amp;text=%D0%BA%D0%B0%D1%80%D1%82%D0%B8%D0%BD%D0%BA%D0%B8%20%D0%B4%D0%BB%D1%8F%20%D0%BF%D1%80%D0%B5%D0%B7%D0%B5%D0%BD%D1%82%D0%B0%D1%86%D0%B8%D0%B8&amp;noreask=1&amp;img_url=assets1.lookatme.ru/assets/event-image/f2/49/139947/event-image-poster.jpg&amp;rpt=simage&amp;lr=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36494" cy="467767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/>
              </a:rPr>
              <a:t>Мастер класс на тему:</a:t>
            </a:r>
            <a:br>
              <a:rPr lang="ru-RU" sz="4800" b="1" dirty="0" smtClean="0">
                <a:effectLst/>
              </a:rPr>
            </a:br>
            <a:r>
              <a:rPr lang="ru-RU" sz="4800" b="1" dirty="0" smtClean="0">
                <a:effectLst/>
              </a:rPr>
              <a:t>« Применение отдельных приемов технологии развития критического мышления на уроках обществознания».</a:t>
            </a: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endParaRPr lang="ru-RU" sz="4800" dirty="0"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28992" y="4357694"/>
            <a:ext cx="5429288" cy="2500306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effectLst/>
              </a:rPr>
              <a:t> Подготовила</a:t>
            </a:r>
            <a:r>
              <a:rPr lang="ru-RU" sz="2000" dirty="0" smtClean="0">
                <a:effectLst/>
              </a:rPr>
              <a:t>: </a:t>
            </a:r>
          </a:p>
          <a:p>
            <a:r>
              <a:rPr lang="ru-RU" sz="2000" dirty="0" smtClean="0">
                <a:effectLst/>
              </a:rPr>
              <a:t>                 </a:t>
            </a:r>
            <a:r>
              <a:rPr lang="ru-RU" sz="2000" b="1" dirty="0" smtClean="0">
                <a:effectLst/>
              </a:rPr>
              <a:t>учитель </a:t>
            </a:r>
            <a:r>
              <a:rPr lang="ru-RU" sz="2000" b="1" dirty="0">
                <a:effectLst/>
              </a:rPr>
              <a:t>истории и </a:t>
            </a:r>
            <a:r>
              <a:rPr lang="ru-RU" sz="2000" b="1" dirty="0" smtClean="0">
                <a:effectLst/>
              </a:rPr>
              <a:t>обществознания</a:t>
            </a:r>
            <a:endParaRPr lang="ru-RU" sz="2000" dirty="0">
              <a:effectLst/>
            </a:endParaRPr>
          </a:p>
          <a:p>
            <a:pPr algn="just"/>
            <a:r>
              <a:rPr lang="ru-RU" sz="2000" b="1" dirty="0" smtClean="0">
                <a:effectLst/>
              </a:rPr>
              <a:t> МОБУ СОШ </a:t>
            </a:r>
            <a:r>
              <a:rPr lang="ru-RU" sz="2000" b="1" dirty="0" err="1" smtClean="0">
                <a:effectLst/>
              </a:rPr>
              <a:t>с.Михаловка</a:t>
            </a:r>
            <a:r>
              <a:rPr lang="ru-RU" sz="2000" b="1" dirty="0" smtClean="0">
                <a:effectLst/>
              </a:rPr>
              <a:t> </a:t>
            </a:r>
            <a:r>
              <a:rPr lang="ru-RU" sz="2000" b="1" dirty="0" err="1" smtClean="0">
                <a:effectLst/>
              </a:rPr>
              <a:t>Бадретдинова</a:t>
            </a:r>
            <a:r>
              <a:rPr lang="ru-RU" sz="2000" b="1" dirty="0" smtClean="0">
                <a:effectLst/>
              </a:rPr>
              <a:t> </a:t>
            </a:r>
            <a:r>
              <a:rPr lang="ru-RU" sz="2000" b="1" dirty="0" err="1" smtClean="0">
                <a:effectLst/>
              </a:rPr>
              <a:t>Диля</a:t>
            </a:r>
            <a:r>
              <a:rPr lang="ru-RU" sz="2000" b="1" dirty="0" smtClean="0">
                <a:effectLst/>
              </a:rPr>
              <a:t> </a:t>
            </a:r>
            <a:r>
              <a:rPr lang="ru-RU" sz="2000" b="1" dirty="0" err="1" smtClean="0">
                <a:effectLst/>
              </a:rPr>
              <a:t>Рашитовна</a:t>
            </a:r>
            <a:endParaRPr lang="ru-RU" sz="2000" b="1" i="1" dirty="0" smtClean="0"/>
          </a:p>
          <a:p>
            <a:pPr algn="l"/>
            <a:endParaRPr lang="ru-RU" sz="2000" b="1" i="1" dirty="0"/>
          </a:p>
          <a:p>
            <a:pPr algn="l"/>
            <a:r>
              <a:rPr lang="ru-RU" sz="2000" b="1" dirty="0" smtClean="0"/>
              <a:t>2020 год</a:t>
            </a:r>
            <a:br>
              <a:rPr lang="ru-RU" sz="2000" b="1" dirty="0" smtClean="0"/>
            </a:br>
            <a:r>
              <a:rPr lang="ru-RU" sz="2000" dirty="0" smtClean="0"/>
              <a:t>    </a:t>
            </a:r>
          </a:p>
          <a:p>
            <a:pPr algn="just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7490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Стадия осмысления содержания  может осуществляется через: чтение текста, рассказ учителя или видеофильм. </a:t>
            </a:r>
          </a:p>
          <a:p>
            <a:pPr>
              <a:buNone/>
            </a:pPr>
            <a:r>
              <a:rPr lang="ru-RU" sz="2800" dirty="0"/>
              <a:t>-</a:t>
            </a:r>
            <a:r>
              <a:rPr lang="ru-RU" sz="2800" dirty="0" smtClean="0"/>
              <a:t> </a:t>
            </a:r>
            <a:r>
              <a:rPr lang="ru-RU" sz="2800" dirty="0"/>
              <a:t>У</a:t>
            </a:r>
            <a:r>
              <a:rPr lang="ru-RU" sz="2800" dirty="0" smtClean="0"/>
              <a:t> детей создается целостное представление о событии</a:t>
            </a:r>
            <a:r>
              <a:rPr lang="ru-RU" sz="2800" dirty="0"/>
              <a:t>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- После завершения индивидуальной работы  ученики проверяют друг друга.( в группах,  в парах).</a:t>
            </a:r>
          </a:p>
          <a:p>
            <a:pPr>
              <a:buNone/>
            </a:pPr>
            <a:r>
              <a:rPr lang="ru-RU" sz="2800" dirty="0" smtClean="0"/>
              <a:t>-  В конце всего этого звучит верный вариант , и все могут проверить качество своей работы.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2.Стадия осмысления</a:t>
            </a:r>
            <a:endParaRPr lang="ru-RU" sz="4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Инсерт </a:t>
            </a:r>
            <a:r>
              <a:rPr lang="ru-RU" sz="4000" b="1" i="1" dirty="0" smtClean="0">
                <a:solidFill>
                  <a:srgbClr val="002060"/>
                </a:solidFill>
              </a:rPr>
              <a:t>– </a:t>
            </a:r>
            <a:r>
              <a:rPr lang="ru-RU" sz="3200" dirty="0" smtClean="0"/>
              <a:t>маркировка текста на полях значками по мере его чтения.</a:t>
            </a:r>
          </a:p>
          <a:p>
            <a:pPr marL="87313" indent="22225" algn="just">
              <a:buNone/>
            </a:pPr>
            <a:r>
              <a:rPr lang="ru-RU" sz="3200" dirty="0" smtClean="0"/>
              <a:t>Делает зримым процесс накопления информации</a:t>
            </a:r>
          </a:p>
          <a:p>
            <a:pPr marL="109728" indent="0">
              <a:buNone/>
            </a:pPr>
            <a:r>
              <a:rPr lang="ru-RU" sz="3200" dirty="0"/>
              <a:t>.</a:t>
            </a:r>
            <a:r>
              <a:rPr lang="ru-RU" sz="3200" dirty="0" smtClean="0"/>
              <a:t> «+» – новое.</a:t>
            </a:r>
          </a:p>
          <a:p>
            <a:pPr marL="109728" indent="0">
              <a:buNone/>
            </a:pPr>
            <a:r>
              <a:rPr lang="ru-RU" sz="3200" dirty="0" smtClean="0"/>
              <a:t>. «?» – не понял(а).</a:t>
            </a:r>
          </a:p>
          <a:p>
            <a:pPr>
              <a:buNone/>
            </a:pP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smtClean="0">
                <a:solidFill>
                  <a:prstClr val="black"/>
                </a:solidFill>
              </a:rPr>
              <a:t>. «!»- обратить внимание.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2. Приемы, используемые на стадии осмысления: </a:t>
            </a:r>
            <a:endParaRPr lang="ru-RU" sz="4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252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r>
              <a:rPr lang="ru-RU" sz="4800" dirty="0" smtClean="0"/>
              <a:t>Поиск ответов на поставленные в первой части урока вопросы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800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2.Приемы, которые можно использовать на стадии осмысления:</a:t>
            </a:r>
            <a:endParaRPr lang="ru-RU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7" y="1700809"/>
            <a:ext cx="8424936" cy="4425354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3600" dirty="0" smtClean="0"/>
          </a:p>
          <a:p>
            <a:r>
              <a:rPr lang="ru-RU" sz="3600" dirty="0" smtClean="0"/>
              <a:t>Кластер; </a:t>
            </a:r>
          </a:p>
          <a:p>
            <a:r>
              <a:rPr lang="ru-RU" sz="3600" dirty="0" smtClean="0"/>
              <a:t>Возврат к ключевым словам;</a:t>
            </a:r>
          </a:p>
          <a:p>
            <a:pPr lvl="0">
              <a:buClr>
                <a:srgbClr val="A04DA3"/>
              </a:buClr>
            </a:pPr>
            <a:r>
              <a:rPr lang="ru-RU" sz="3600" dirty="0">
                <a:solidFill>
                  <a:prstClr val="black"/>
                </a:solidFill>
              </a:rPr>
              <a:t>Резюме (Я понял(а), что</a:t>
            </a:r>
            <a:r>
              <a:rPr lang="ru-RU" sz="3600" dirty="0" smtClean="0">
                <a:solidFill>
                  <a:prstClr val="black"/>
                </a:solidFill>
              </a:rPr>
              <a:t>…);</a:t>
            </a:r>
            <a:endParaRPr lang="ru-RU" sz="3600" dirty="0" smtClean="0"/>
          </a:p>
          <a:p>
            <a:r>
              <a:rPr lang="ru-RU" sz="3600" dirty="0" smtClean="0"/>
              <a:t>Написание  творческих работ</a:t>
            </a:r>
            <a:r>
              <a:rPr lang="ru-RU" sz="3600" dirty="0"/>
              <a:t>.</a:t>
            </a: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7466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3.Приемы, используемые на стадии рефлексии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стадии рефлексии – демонстрация понимания пройденной темы.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«Тонкие вопросы»                                                                                  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Кто…?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2.Что…?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3.Когда…?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«Толстые вопросы»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Согласны ли вы…?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2.Верно ли…?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Почему вы так думаете…?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5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936104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«Толстые и тонкие вопросы» </a:t>
            </a:r>
            <a:br>
              <a:rPr lang="ru-RU" sz="4400" b="1" dirty="0" smtClean="0"/>
            </a:br>
            <a:endParaRPr lang="ru-RU" sz="4400" b="1" dirty="0"/>
          </a:p>
        </p:txBody>
      </p:sp>
      <p:pic>
        <p:nvPicPr>
          <p:cNvPr id="6146" name="Picture 2" descr="http://im4-tub-ru.yandex.net/i?id=395044377-3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2592288" cy="1788790"/>
          </a:xfrm>
          <a:prstGeom prst="rect">
            <a:avLst/>
          </a:prstGeom>
          <a:noFill/>
        </p:spPr>
      </p:pic>
      <p:pic>
        <p:nvPicPr>
          <p:cNvPr id="6148" name="Picture 4" descr="http://im2-tub-ru.yandex.net/i?id=115904611-0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204864"/>
            <a:ext cx="852686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2679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32656"/>
            <a:ext cx="7772400" cy="108012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Чтение с остановками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2400" cy="422168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      </a:t>
            </a:r>
            <a:r>
              <a:rPr lang="ru-RU" sz="3200" dirty="0" smtClean="0"/>
              <a:t>Текст читается дозированно. После каждой смысловой части обязательно делается остановка. Во время «стопа» идет обсуждение  проблемного вопроса, или коллективный поиск ответа на основной вопрос темы.</a:t>
            </a:r>
          </a:p>
          <a:p>
            <a:endParaRPr lang="ru-RU" dirty="0"/>
          </a:p>
        </p:txBody>
      </p:sp>
      <p:pic>
        <p:nvPicPr>
          <p:cNvPr id="20482" name="Picture 2" descr="http://im5-tub-ru.yandex.net/i?id=140770161-0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05064"/>
            <a:ext cx="1781547" cy="21558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Свое название приём получил из– за того, что   напоминает колесо, в центре которого пишется ключевое понятие, а вокруг него, соединенные лучами слова– ассоциации, которые определяют дети.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«Понятийное колесо»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1146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tx1"/>
                </a:solidFill>
              </a:rPr>
              <a:t>Кластер («гроздь»,</a:t>
            </a:r>
            <a:r>
              <a:rPr lang="ru-RU" sz="3600" dirty="0" smtClean="0">
                <a:solidFill>
                  <a:schemeClr val="tx1"/>
                </a:solidFill>
              </a:rPr>
              <a:t> «</a:t>
            </a:r>
            <a:r>
              <a:rPr lang="ru-RU" sz="3600" b="1" i="1" dirty="0" smtClean="0">
                <a:solidFill>
                  <a:schemeClr val="tx1"/>
                </a:solidFill>
              </a:rPr>
              <a:t>пучок», «созвездие») – </a:t>
            </a:r>
          </a:p>
          <a:p>
            <a:pPr marL="88900" indent="20638"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выделение смысловых единиц текста и графическое их оформление в определённом порядке в виде грозди, пучка, созвездия.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14290"/>
            <a:ext cx="6515088" cy="1066800"/>
          </a:xfrm>
        </p:spPr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1000100" y="4429132"/>
            <a:ext cx="914400" cy="57150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596" y="3429000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71670" y="3500438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7158" y="5500702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5984" y="5429264"/>
            <a:ext cx="91440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4500562" y="3143248"/>
            <a:ext cx="914400" cy="914400"/>
          </a:xfrm>
          <a:prstGeom prst="teardrop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Капля 16"/>
          <p:cNvSpPr/>
          <p:nvPr/>
        </p:nvSpPr>
        <p:spPr>
          <a:xfrm>
            <a:off x="6715140" y="4643446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/>
          <p:cNvSpPr/>
          <p:nvPr/>
        </p:nvSpPr>
        <p:spPr>
          <a:xfrm>
            <a:off x="7643834" y="350043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6429388" y="3000372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5786446" y="5786454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>
            <a:off x="3714744" y="5500702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апля 22"/>
          <p:cNvSpPr/>
          <p:nvPr/>
        </p:nvSpPr>
        <p:spPr>
          <a:xfrm>
            <a:off x="7858148" y="5643578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/>
          <p:cNvSpPr/>
          <p:nvPr/>
        </p:nvSpPr>
        <p:spPr>
          <a:xfrm>
            <a:off x="4929190" y="4143380"/>
            <a:ext cx="914400" cy="9144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stCxn id="6" idx="4"/>
            <a:endCxn id="4" idx="1"/>
          </p:cNvCxnSpPr>
          <p:nvPr/>
        </p:nvCxnSpPr>
        <p:spPr>
          <a:xfrm rot="16200000" flipH="1">
            <a:off x="718023" y="4096838"/>
            <a:ext cx="583761" cy="248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4" idx="7"/>
            <a:endCxn id="9" idx="3"/>
          </p:cNvCxnSpPr>
          <p:nvPr/>
        </p:nvCxnSpPr>
        <p:spPr>
          <a:xfrm rot="5400000" flipH="1" flipV="1">
            <a:off x="1700307" y="4007553"/>
            <a:ext cx="585556" cy="424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1" idx="7"/>
            <a:endCxn id="4" idx="3"/>
          </p:cNvCxnSpPr>
          <p:nvPr/>
        </p:nvCxnSpPr>
        <p:spPr>
          <a:xfrm rot="16200000" flipV="1">
            <a:off x="807332" y="5243620"/>
            <a:ext cx="656994" cy="3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4" idx="5"/>
            <a:endCxn id="12" idx="0"/>
          </p:cNvCxnSpPr>
          <p:nvPr/>
        </p:nvCxnSpPr>
        <p:spPr>
          <a:xfrm rot="16200000" flipH="1">
            <a:off x="2005725" y="4691804"/>
            <a:ext cx="512323" cy="96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" idx="1"/>
          </p:cNvCxnSpPr>
          <p:nvPr/>
        </p:nvCxnSpPr>
        <p:spPr>
          <a:xfrm rot="16200000" flipH="1">
            <a:off x="351778" y="3291503"/>
            <a:ext cx="216109" cy="205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6" idx="7"/>
          </p:cNvCxnSpPr>
          <p:nvPr/>
        </p:nvCxnSpPr>
        <p:spPr>
          <a:xfrm rot="5400000" flipH="1" flipV="1">
            <a:off x="1318009" y="3177201"/>
            <a:ext cx="216109" cy="433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9" idx="1"/>
          </p:cNvCxnSpPr>
          <p:nvPr/>
        </p:nvCxnSpPr>
        <p:spPr>
          <a:xfrm rot="16200000" flipV="1">
            <a:off x="1851977" y="3220066"/>
            <a:ext cx="287547" cy="41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9" idx="7"/>
          </p:cNvCxnSpPr>
          <p:nvPr/>
        </p:nvCxnSpPr>
        <p:spPr>
          <a:xfrm rot="5400000" flipH="1" flipV="1">
            <a:off x="2961083" y="3177201"/>
            <a:ext cx="287547" cy="505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1" idx="3"/>
          </p:cNvCxnSpPr>
          <p:nvPr/>
        </p:nvCxnSpPr>
        <p:spPr>
          <a:xfrm rot="5400000">
            <a:off x="137465" y="6004353"/>
            <a:ext cx="430423" cy="276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1" idx="5"/>
          </p:cNvCxnSpPr>
          <p:nvPr/>
        </p:nvCxnSpPr>
        <p:spPr>
          <a:xfrm rot="16200000" flipV="1">
            <a:off x="1067977" y="5997206"/>
            <a:ext cx="716175" cy="57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 flipV="1">
            <a:off x="2143108" y="5857892"/>
            <a:ext cx="500066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2714612" y="5143512"/>
            <a:ext cx="100013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14" idx="0"/>
          </p:cNvCxnSpPr>
          <p:nvPr/>
        </p:nvCxnSpPr>
        <p:spPr>
          <a:xfrm flipV="1">
            <a:off x="5414962" y="3357562"/>
            <a:ext cx="1014426" cy="242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19" idx="0"/>
          </p:cNvCxnSpPr>
          <p:nvPr/>
        </p:nvCxnSpPr>
        <p:spPr>
          <a:xfrm>
            <a:off x="7343788" y="3457572"/>
            <a:ext cx="514360" cy="257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14" idx="2"/>
          </p:cNvCxnSpPr>
          <p:nvPr/>
        </p:nvCxnSpPr>
        <p:spPr>
          <a:xfrm rot="16200000" flipH="1">
            <a:off x="4864891" y="4150519"/>
            <a:ext cx="728674" cy="542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643570" y="4500570"/>
            <a:ext cx="114300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0800000" flipV="1">
            <a:off x="4429124" y="5286388"/>
            <a:ext cx="235745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0800000" flipV="1">
            <a:off x="6072198" y="5500702"/>
            <a:ext cx="92869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6200000" flipH="1">
            <a:off x="7143768" y="5143512"/>
            <a:ext cx="928694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2656"/>
            <a:ext cx="8858280" cy="161619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Прием написания эссе,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сочинение-рассуждение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9512" y="2442954"/>
            <a:ext cx="86764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чтения текста, его обсуждения или дискуссии можно предложить учащимся организовать свои мысли с помощью эссе. Для этого просим в течение 10 минут писать без остановки на конкретную тему.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im6-tub-ru.yandex.net/i?id=304991333-4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1428750" cy="1400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выбирает 4—7 ключевых слов  и выписывает их на доску. Учащиеся, работая в группе, паре или индивидуально, дают общую трактовку этих терминов и предполагают, как они будут применяться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теме, которую им  предстоит изучить.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87208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4900" b="1" dirty="0" smtClean="0"/>
              <a:t>Ключевые (опорные) слова (словосочетания, термины)</a:t>
            </a:r>
            <a:endParaRPr lang="ru-RU" sz="4900" b="1" dirty="0"/>
          </a:p>
        </p:txBody>
      </p:sp>
    </p:spTree>
    <p:extLst>
      <p:ext uri="{BB962C8B-B14F-4D97-AF65-F5344CB8AC3E}">
        <p14:creationId xmlns:p14="http://schemas.microsoft.com/office/powerpoint/2010/main" val="34839378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43998" cy="2933711"/>
          </a:xfrm>
        </p:spPr>
        <p:txBody>
          <a:bodyPr/>
          <a:lstStyle/>
          <a:p>
            <a:pPr algn="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Что даёт технология развития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критического мышления ученику ?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3092"/>
            <a:ext cx="8858280" cy="4714908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интереса </a:t>
            </a: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самому    процессу обучения;</a:t>
            </a:r>
            <a:br>
              <a:rPr 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умение </a:t>
            </a:r>
            <a:r>
              <a:rPr 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критически </a:t>
            </a: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мыслить</a:t>
            </a: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образования </a:t>
            </a: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учеников;  </a:t>
            </a:r>
          </a:p>
          <a:p>
            <a:pPr algn="l">
              <a:lnSpc>
                <a:spcPct val="120000"/>
              </a:lnSpc>
            </a:pPr>
            <a:r>
              <a:rPr lang="ru-RU" sz="4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сотрудничать</a:t>
            </a:r>
            <a:r>
              <a:rPr lang="ru-RU" sz="4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6-tub-ru.yandex.net/i?id=272917718-4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1428750" cy="1285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05626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996952"/>
            <a:ext cx="8229600" cy="2547728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76672"/>
            <a:ext cx="7756263" cy="105425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 </a:t>
            </a:r>
            <a:r>
              <a:rPr lang="ru-RU" sz="4000" b="1" dirty="0"/>
              <a:t>В</a:t>
            </a:r>
            <a:r>
              <a:rPr lang="ru-RU" sz="4000" b="1" dirty="0" smtClean="0"/>
              <a:t> своей работе я использую следующие приемы:</a:t>
            </a:r>
            <a:br>
              <a:rPr lang="ru-RU" sz="4000" b="1" dirty="0" smtClean="0"/>
            </a:br>
            <a:r>
              <a:rPr lang="ru-RU" sz="4000" dirty="0" smtClean="0"/>
              <a:t>1. Чтение с остановками;</a:t>
            </a:r>
            <a:br>
              <a:rPr lang="ru-RU" sz="4000" dirty="0" smtClean="0"/>
            </a:br>
            <a:r>
              <a:rPr lang="ru-RU" sz="4000" dirty="0" smtClean="0"/>
              <a:t>2. Ключевые(опорные) слова;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3 Приём написания эссе;</a:t>
            </a:r>
            <a:br>
              <a:rPr lang="ru-RU" sz="4000" dirty="0" smtClean="0"/>
            </a:br>
            <a:r>
              <a:rPr lang="ru-RU" sz="4000" dirty="0" smtClean="0"/>
              <a:t>4. Понятийное колесо;</a:t>
            </a:r>
            <a:br>
              <a:rPr lang="ru-RU" sz="4000" dirty="0" smtClean="0"/>
            </a:br>
            <a:r>
              <a:rPr lang="ru-RU" sz="4000" dirty="0" smtClean="0"/>
              <a:t>5. </a:t>
            </a:r>
            <a:r>
              <a:rPr lang="ru-RU" sz="4000" dirty="0">
                <a:solidFill>
                  <a:srgbClr val="895D1D"/>
                </a:solidFill>
              </a:rPr>
              <a:t>Толстые» и «тонкие» </a:t>
            </a:r>
            <a:r>
              <a:rPr lang="ru-RU" sz="4000" dirty="0" smtClean="0">
                <a:solidFill>
                  <a:srgbClr val="895D1D"/>
                </a:solidFill>
              </a:rPr>
              <a:t>вопросы;</a:t>
            </a:r>
            <a:br>
              <a:rPr lang="ru-RU" sz="4000" dirty="0" smtClean="0">
                <a:solidFill>
                  <a:srgbClr val="895D1D"/>
                </a:solidFill>
              </a:rPr>
            </a:br>
            <a:r>
              <a:rPr lang="ru-RU" sz="4000" dirty="0" smtClean="0">
                <a:solidFill>
                  <a:srgbClr val="895D1D"/>
                </a:solidFill>
              </a:rPr>
              <a:t>6. Резюме;</a:t>
            </a:r>
            <a:br>
              <a:rPr lang="ru-RU" sz="4000" dirty="0" smtClean="0">
                <a:solidFill>
                  <a:srgbClr val="895D1D"/>
                </a:solidFill>
              </a:rPr>
            </a:br>
            <a:r>
              <a:rPr lang="ru-RU" sz="4000" dirty="0" smtClean="0">
                <a:solidFill>
                  <a:srgbClr val="895D1D"/>
                </a:solidFill>
              </a:rPr>
              <a:t>7. Кластер.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11268" name="Picture 4" descr="http://im6-tub-ru.yandex.net/i?id=390997368-6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268760"/>
            <a:ext cx="2234731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700809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Что даёт технология развития критического мышления учителю 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8136904" cy="4464496"/>
          </a:xfrm>
        </p:spPr>
        <p:txBody>
          <a:bodyPr>
            <a:normAutofit/>
          </a:bodyPr>
          <a:lstStyle/>
          <a:p>
            <a:pPr marL="388620" indent="-342900" algn="just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создать в классе атмосферу открытости и взаимного сотрудничества;</a:t>
            </a:r>
          </a:p>
          <a:p>
            <a:pPr marL="388620" indent="-342900" algn="just">
              <a:buFontTx/>
              <a:buChar char="-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практиками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грамотно анализировать свою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 marL="388620" indent="-342900" algn="just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возможность использовать систему эффективных методик и развивать критическое мышление.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Картинка 30 из 1575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437112"/>
            <a:ext cx="2376264" cy="1778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93604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 гражданские умения и навыки,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уметь вырабатывать своё собственное мнение,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осмысливать опыт,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логично выстраивать цепь доказательств.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056" y="332656"/>
            <a:ext cx="8120743" cy="1296144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данной технологии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64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32657"/>
            <a:ext cx="7772400" cy="129614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Основоположники технологии критического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м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ышления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143116"/>
            <a:ext cx="7772400" cy="3866849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Технологию «Развитие критического мышления»-  разработали американские педагоги: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Дженни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Чарльз Темпл ,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Скотт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Уолтер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России она известна с 1997 года.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im8-tub-ru.yandex.net/i?id=52743589-5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789040"/>
            <a:ext cx="1900670" cy="2207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99292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3096344"/>
          </a:xfrm>
        </p:spPr>
        <p:txBody>
          <a:bodyPr>
            <a:noAutofit/>
          </a:bodyPr>
          <a:lstStyle/>
          <a:p>
            <a:pPr marL="87313" indent="22225" algn="just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направленное мышление, которое отличается логичностью и умением учесть свою точку зрения и другие мнения, а если необходимо, то отказаться от собственных предубеждений.</a:t>
            </a:r>
          </a:p>
          <a:p>
            <a:pPr marL="87313" indent="22225" algn="just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3200" b="1" i="1" dirty="0" smtClean="0">
                <a:solidFill>
                  <a:srgbClr val="002060"/>
                </a:solidFill>
              </a:rPr>
              <a:t>                                     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Критическое мышление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im6-tub-ru.yandex.net/i?id=99249348-02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1187624" cy="114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9247" y="1700809"/>
            <a:ext cx="7745505" cy="4425354"/>
          </a:xfrm>
        </p:spPr>
        <p:txBody>
          <a:bodyPr>
            <a:normAutofit fontScale="62500" lnSpcReduction="20000"/>
          </a:bodyPr>
          <a:lstStyle/>
          <a:p>
            <a:pPr lvl="0">
              <a:buClr>
                <a:srgbClr val="A04DA3"/>
              </a:buClr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начинается с постановки вопросов и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выяснения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проблем, которые нужно решить.</a:t>
            </a:r>
          </a:p>
          <a:p>
            <a:pPr lvl="0">
              <a:buClr>
                <a:srgbClr val="A04DA3"/>
              </a:buClr>
            </a:pP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стремится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убедительной аргументации.</a:t>
            </a:r>
          </a:p>
          <a:p>
            <a:pPr marL="0" indent="0">
              <a:buNone/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Критическое мышление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1" y="2248347"/>
            <a:ext cx="8712968" cy="4349005"/>
          </a:xfrm>
        </p:spPr>
        <p:txBody>
          <a:bodyPr>
            <a:normAutofit fontScale="32500" lnSpcReduction="20000"/>
          </a:bodyPr>
          <a:lstStyle/>
          <a:p>
            <a:r>
              <a:rPr lang="ru-RU" sz="11200" b="1" dirty="0" smtClean="0">
                <a:solidFill>
                  <a:srgbClr val="002060"/>
                </a:solidFill>
              </a:rPr>
              <a:t>1. Вызов</a:t>
            </a:r>
            <a:r>
              <a:rPr lang="ru-RU" sz="11200" dirty="0" smtClean="0">
                <a:solidFill>
                  <a:srgbClr val="002060"/>
                </a:solidFill>
              </a:rPr>
              <a:t> </a:t>
            </a:r>
            <a:r>
              <a:rPr lang="ru-RU" sz="11200" dirty="0" smtClean="0"/>
              <a:t>– ( пробуждение любопытства) настраивает на  информацию, усиливает мотивацию учения.</a:t>
            </a:r>
          </a:p>
          <a:p>
            <a:r>
              <a:rPr lang="ru-RU" sz="11200" b="1" dirty="0" smtClean="0">
                <a:solidFill>
                  <a:srgbClr val="002060"/>
                </a:solidFill>
              </a:rPr>
              <a:t>2.Осмысление</a:t>
            </a:r>
            <a:r>
              <a:rPr lang="ru-RU" sz="11200" dirty="0" smtClean="0"/>
              <a:t> –  (смысловая стадия), ввод новой информации.</a:t>
            </a:r>
          </a:p>
          <a:p>
            <a:r>
              <a:rPr lang="ru-RU" sz="11200" b="1" dirty="0" smtClean="0">
                <a:solidFill>
                  <a:srgbClr val="002060"/>
                </a:solidFill>
              </a:rPr>
              <a:t>3.Рефлексия (размышление)</a:t>
            </a:r>
            <a:r>
              <a:rPr lang="ru-RU" sz="11200" dirty="0" smtClean="0"/>
              <a:t> способствует осознанию новой информации.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7868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3 стадии дидактического цикла.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Проблемные вопросы;</a:t>
            </a:r>
          </a:p>
          <a:p>
            <a:r>
              <a:rPr lang="ru-RU" sz="2800" dirty="0" smtClean="0"/>
              <a:t>«Толстые и тонкие» вопросы;</a:t>
            </a:r>
            <a:endParaRPr lang="ru-RU" sz="2800" dirty="0">
              <a:solidFill>
                <a:prstClr val="black"/>
              </a:solidFill>
            </a:endParaRPr>
          </a:p>
          <a:p>
            <a:r>
              <a:rPr lang="ru-RU" sz="2800" dirty="0" smtClean="0"/>
              <a:t>Рассказ-предположение по ключевым </a:t>
            </a:r>
          </a:p>
          <a:p>
            <a:r>
              <a:rPr lang="ru-RU" sz="2800" dirty="0" smtClean="0"/>
              <a:t> словам;</a:t>
            </a:r>
          </a:p>
          <a:p>
            <a:r>
              <a:rPr lang="ru-RU" sz="2800" dirty="0" smtClean="0"/>
              <a:t>Кластеры;</a:t>
            </a:r>
            <a:endParaRPr lang="ru-RU" sz="2800" dirty="0">
              <a:solidFill>
                <a:prstClr val="black"/>
              </a:solidFill>
            </a:endParaRPr>
          </a:p>
          <a:p>
            <a:pPr lvl="0">
              <a:buClr>
                <a:srgbClr val="A04DA3"/>
              </a:buClr>
            </a:pPr>
            <a:r>
              <a:rPr lang="ru-RU" sz="2800" dirty="0">
                <a:solidFill>
                  <a:prstClr val="black"/>
                </a:solidFill>
              </a:rPr>
              <a:t>Верное или неверное </a:t>
            </a:r>
            <a:r>
              <a:rPr lang="ru-RU" sz="2800" dirty="0" smtClean="0">
                <a:solidFill>
                  <a:prstClr val="black"/>
                </a:solidFill>
              </a:rPr>
              <a:t>утверждение</a:t>
            </a:r>
            <a:r>
              <a:rPr lang="ru-RU" sz="2800" dirty="0">
                <a:solidFill>
                  <a:prstClr val="black"/>
                </a:solidFill>
              </a:rPr>
              <a:t>.</a:t>
            </a:r>
          </a:p>
          <a:p>
            <a:pPr marL="0" indent="0">
              <a:buNone/>
            </a:pPr>
            <a:endParaRPr lang="ru-RU" sz="2800" dirty="0" smtClean="0"/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1.Приемы, которые можно использовать  на стадии вызова: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2" descr="http://im3-tub-ru.yandex.net/i?id=248165189-4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844824"/>
            <a:ext cx="1872207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1152</TotalTime>
  <Words>634</Words>
  <Application>Microsoft Office PowerPoint</Application>
  <PresentationFormat>Экран (4:3)</PresentationFormat>
  <Paragraphs>94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Твердый переплет</vt:lpstr>
      <vt:lpstr>Мастер класс на тему: « Применение отдельных приемов технологии развития критического мышления на уроках обществознания». </vt:lpstr>
      <vt:lpstr>Что даёт технология развития  критического мышления ученику ?   </vt:lpstr>
      <vt:lpstr>  Что даёт технология развития критического мышления учителю ?</vt:lpstr>
      <vt:lpstr>Цели данной технологии:</vt:lpstr>
      <vt:lpstr>  Основоположники технологии критического мышления</vt:lpstr>
      <vt:lpstr>Критическое мышление – </vt:lpstr>
      <vt:lpstr>Критическое мышление</vt:lpstr>
      <vt:lpstr>3 стадии дидактического цикла.</vt:lpstr>
      <vt:lpstr>1.Приемы, которые можно использовать  на стадии вызова:</vt:lpstr>
      <vt:lpstr>2.Стадия осмысления</vt:lpstr>
      <vt:lpstr>2. Приемы, используемые на стадии осмысления: </vt:lpstr>
      <vt:lpstr>2.Приемы, которые можно использовать на стадии осмысления:</vt:lpstr>
      <vt:lpstr>3.Приемы, используемые на стадии рефлексии</vt:lpstr>
      <vt:lpstr>«Толстые и тонкие вопросы»  </vt:lpstr>
      <vt:lpstr>Чтение с остановками</vt:lpstr>
      <vt:lpstr>«Понятийное колесо»</vt:lpstr>
      <vt:lpstr>Презентация PowerPoint</vt:lpstr>
      <vt:lpstr>Прием написания эссе, сочинение-рассуждение</vt:lpstr>
      <vt:lpstr> Ключевые (опорные) слова (словосочетания, термины)</vt:lpstr>
      <vt:lpstr>       В своей работе я использую следующие приемы: 1. Чтение с остановками; 2. Ключевые(опорные) слова; 3 Приём написания эссе; 4. Понятийное колесо; 5. Толстые» и «тонкие» вопросы; 6. Резюме; 7. Кластер.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педагогические технологии</dc:title>
  <dc:creator>я</dc:creator>
  <cp:lastModifiedBy>диля</cp:lastModifiedBy>
  <cp:revision>173</cp:revision>
  <dcterms:created xsi:type="dcterms:W3CDTF">2008-09-12T13:04:17Z</dcterms:created>
  <dcterms:modified xsi:type="dcterms:W3CDTF">2020-01-30T07:47:28Z</dcterms:modified>
</cp:coreProperties>
</file>