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60" r:id="rId5"/>
    <p:sldId id="259" r:id="rId6"/>
    <p:sldId id="269" r:id="rId7"/>
    <p:sldId id="257" r:id="rId8"/>
    <p:sldId id="262" r:id="rId9"/>
    <p:sldId id="263" r:id="rId10"/>
    <p:sldId id="264" r:id="rId11"/>
    <p:sldId id="265" r:id="rId12"/>
    <p:sldId id="266" r:id="rId13"/>
    <p:sldId id="267" r:id="rId14"/>
    <p:sldId id="270" r:id="rId15"/>
    <p:sldId id="271" r:id="rId16"/>
    <p:sldId id="26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B3F8"/>
    <a:srgbClr val="324A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9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00BBB-C4D5-466E-8364-387C8E4C1115}" type="datetimeFigureOut">
              <a:rPr lang="ru-RU" smtClean="0"/>
              <a:pPr/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3B1A-2BC1-4CED-99CD-9530CA106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00BBB-C4D5-466E-8364-387C8E4C1115}" type="datetimeFigureOut">
              <a:rPr lang="ru-RU" smtClean="0"/>
              <a:pPr/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3B1A-2BC1-4CED-99CD-9530CA106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00BBB-C4D5-466E-8364-387C8E4C1115}" type="datetimeFigureOut">
              <a:rPr lang="ru-RU" smtClean="0"/>
              <a:pPr/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3B1A-2BC1-4CED-99CD-9530CA106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00BBB-C4D5-466E-8364-387C8E4C1115}" type="datetimeFigureOut">
              <a:rPr lang="ru-RU" smtClean="0"/>
              <a:pPr/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3B1A-2BC1-4CED-99CD-9530CA106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00BBB-C4D5-466E-8364-387C8E4C1115}" type="datetimeFigureOut">
              <a:rPr lang="ru-RU" smtClean="0"/>
              <a:pPr/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3B1A-2BC1-4CED-99CD-9530CA106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00BBB-C4D5-466E-8364-387C8E4C1115}" type="datetimeFigureOut">
              <a:rPr lang="ru-RU" smtClean="0"/>
              <a:pPr/>
              <a:t>16.03.2023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3B1A-2BC1-4CED-99CD-9530CA106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00BBB-C4D5-466E-8364-387C8E4C1115}" type="datetimeFigureOut">
              <a:rPr lang="ru-RU" smtClean="0"/>
              <a:pPr/>
              <a:t>16.03.2023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3B1A-2BC1-4CED-99CD-9530CA106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00BBB-C4D5-466E-8364-387C8E4C1115}" type="datetimeFigureOut">
              <a:rPr lang="ru-RU" smtClean="0"/>
              <a:pPr/>
              <a:t>16.03.2023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3B1A-2BC1-4CED-99CD-9530CA106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00BBB-C4D5-466E-8364-387C8E4C1115}" type="datetimeFigureOut">
              <a:rPr lang="ru-RU" smtClean="0"/>
              <a:pPr/>
              <a:t>16.03.2023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3B1A-2BC1-4CED-99CD-9530CA106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00BBB-C4D5-466E-8364-387C8E4C1115}" type="datetimeFigureOut">
              <a:rPr lang="ru-RU" smtClean="0"/>
              <a:pPr/>
              <a:t>16.03.2023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3B1A-2BC1-4CED-99CD-9530CA106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00BBB-C4D5-466E-8364-387C8E4C1115}" type="datetimeFigureOut">
              <a:rPr lang="ru-RU" smtClean="0"/>
              <a:pPr/>
              <a:t>16.03.2023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C3B1A-2BC1-4CED-99CD-9530CA106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00BBB-C4D5-466E-8364-387C8E4C1115}" type="datetimeFigureOut">
              <a:rPr lang="ru-RU" smtClean="0"/>
              <a:pPr/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C3B1A-2BC1-4CED-99CD-9530CA106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s15.radikal.ru/i188/0909/06/d2c898b1d45a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content.foto.mail.ru/mail/malivy/_blogs/i-45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gallery.photokiss.org.ua/d/130-1/tuman_600x480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hyperlink" Target="http://tv-gym4.ucoz.ru/_fr/0/5725514.jpg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од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14404"/>
            <a:ext cx="9205173" cy="757240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428604"/>
            <a:ext cx="911988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22 марта –Всемирный день воды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71802" y="5357826"/>
            <a:ext cx="60721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schemeClr val="bg1"/>
                </a:solidFill>
              </a:rPr>
              <a:t> </a:t>
            </a:r>
            <a:r>
              <a:rPr lang="ru-RU" sz="3200" i="1" dirty="0">
                <a:solidFill>
                  <a:schemeClr val="bg1"/>
                </a:solidFill>
              </a:rPr>
              <a:t>ВОСПИТАТЕЛЬ: Леушина Е.Л.</a:t>
            </a:r>
            <a:br>
              <a:rPr lang="ru-RU" sz="3200" i="1" dirty="0">
                <a:solidFill>
                  <a:schemeClr val="bg1"/>
                </a:solidFill>
              </a:rPr>
            </a:br>
            <a:r>
              <a:rPr lang="ru-RU" sz="3200" i="1" dirty="0">
                <a:solidFill>
                  <a:schemeClr val="bg1"/>
                </a:solidFill>
              </a:rPr>
              <a:t>                     </a:t>
            </a:r>
            <a:br>
              <a:rPr lang="ru-RU" sz="3200" i="1" dirty="0">
                <a:solidFill>
                  <a:schemeClr val="bg1"/>
                </a:solidFill>
              </a:rPr>
            </a:br>
            <a:endParaRPr lang="ru-RU" sz="3200" i="1" dirty="0">
              <a:solidFill>
                <a:schemeClr val="bg1"/>
              </a:solidFill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6357950" y="6286520"/>
            <a:ext cx="2786050" cy="571480"/>
          </a:xfrm>
          <a:prstGeom prst="cloud">
            <a:avLst/>
          </a:prstGeom>
          <a:solidFill>
            <a:srgbClr val="7AB3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Картинка 5 из 221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571612"/>
            <a:ext cx="3929090" cy="26679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киты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7752" y="1571612"/>
            <a:ext cx="3762398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Волна 7"/>
          <p:cNvSpPr/>
          <p:nvPr/>
        </p:nvSpPr>
        <p:spPr>
          <a:xfrm>
            <a:off x="2214546" y="214290"/>
            <a:ext cx="4857784" cy="1214446"/>
          </a:xfrm>
          <a:prstGeom prst="wave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Обитатели морей и океанов</a:t>
            </a:r>
          </a:p>
        </p:txBody>
      </p:sp>
      <p:pic>
        <p:nvPicPr>
          <p:cNvPr id="2" name="Рисунок 1" descr="дельфины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7356" y="3786190"/>
            <a:ext cx="3786214" cy="28211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0000002581-44708-1495012-200--60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00760" y="4429132"/>
            <a:ext cx="2214578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14290"/>
            <a:ext cx="817749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i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Как человек использует воду</a:t>
            </a:r>
            <a:endParaRPr lang="ru-RU" sz="4800" b="1" i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3" name="Рисунок 2" descr="челове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1643050"/>
            <a:ext cx="3929090" cy="3286148"/>
          </a:xfrm>
          <a:prstGeom prst="rect">
            <a:avLst/>
          </a:prstGeom>
          <a:ln w="38100">
            <a:solidFill>
              <a:srgbClr val="002060"/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" name="Рисунок 3" descr="человек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6" y="3286124"/>
            <a:ext cx="3845650" cy="3000381"/>
          </a:xfrm>
          <a:prstGeom prst="rect">
            <a:avLst/>
          </a:prstGeom>
          <a:ln w="28575">
            <a:solidFill>
              <a:srgbClr val="002060"/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5" name="Стрелка влево 4"/>
          <p:cNvSpPr/>
          <p:nvPr/>
        </p:nvSpPr>
        <p:spPr>
          <a:xfrm>
            <a:off x="5072066" y="1643050"/>
            <a:ext cx="2571768" cy="135732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/>
              <a:t>Мы отдыхаем у воды</a:t>
            </a:r>
          </a:p>
        </p:txBody>
      </p:sp>
      <p:sp>
        <p:nvSpPr>
          <p:cNvPr id="6" name="Стрелка вправо 5"/>
          <p:cNvSpPr/>
          <p:nvPr/>
        </p:nvSpPr>
        <p:spPr>
          <a:xfrm>
            <a:off x="1785918" y="5000636"/>
            <a:ext cx="2478606" cy="16430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/>
              <a:t>Занимаемся спортом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человек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380" y="285728"/>
            <a:ext cx="3563934" cy="32861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человек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3143248"/>
            <a:ext cx="3714776" cy="346551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Стрелка влево 3"/>
          <p:cNvSpPr/>
          <p:nvPr/>
        </p:nvSpPr>
        <p:spPr>
          <a:xfrm>
            <a:off x="5429256" y="4714884"/>
            <a:ext cx="2571768" cy="127045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/>
              <a:t>Моем посуду</a:t>
            </a:r>
          </a:p>
        </p:txBody>
      </p:sp>
      <p:sp>
        <p:nvSpPr>
          <p:cNvPr id="5" name="Стрелка вправо 4"/>
          <p:cNvSpPr/>
          <p:nvPr/>
        </p:nvSpPr>
        <p:spPr>
          <a:xfrm>
            <a:off x="1785918" y="1000108"/>
            <a:ext cx="2478606" cy="13573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/>
              <a:t>Моем руки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ей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357166"/>
            <a:ext cx="3500462" cy="37147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человек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2857496"/>
            <a:ext cx="3857620" cy="36433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Стрелка влево 4"/>
          <p:cNvSpPr/>
          <p:nvPr/>
        </p:nvSpPr>
        <p:spPr>
          <a:xfrm>
            <a:off x="5572132" y="857232"/>
            <a:ext cx="2571768" cy="142876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/>
              <a:t>Поливаем растения</a:t>
            </a:r>
          </a:p>
        </p:txBody>
      </p:sp>
      <p:sp>
        <p:nvSpPr>
          <p:cNvPr id="6" name="Стрелка вправо 5"/>
          <p:cNvSpPr/>
          <p:nvPr/>
        </p:nvSpPr>
        <p:spPr>
          <a:xfrm>
            <a:off x="1214414" y="4714884"/>
            <a:ext cx="2407168" cy="16430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/>
              <a:t>Готовим пищу, пьем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78581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Отчего загрязняется вода?</a:t>
            </a:r>
          </a:p>
        </p:txBody>
      </p:sp>
      <p:pic>
        <p:nvPicPr>
          <p:cNvPr id="3" name="Picture 4" descr="3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3413125" cy="4857784"/>
          </a:xfrm>
          <a:prstGeom prst="rect">
            <a:avLst/>
          </a:prstGeom>
          <a:noFill/>
        </p:spPr>
      </p:pic>
      <p:pic>
        <p:nvPicPr>
          <p:cNvPr id="4" name="Picture 5" descr="3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428736"/>
            <a:ext cx="3744912" cy="2224087"/>
          </a:xfrm>
          <a:prstGeom prst="rect">
            <a:avLst/>
          </a:prstGeom>
          <a:noFill/>
        </p:spPr>
      </p:pic>
      <p:pic>
        <p:nvPicPr>
          <p:cNvPr id="5" name="Picture 6" descr="3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4000504"/>
            <a:ext cx="3768725" cy="22336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24" y="214290"/>
            <a:ext cx="76438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питья пригодна только </a:t>
            </a:r>
          </a:p>
          <a:p>
            <a:pPr algn="ctr"/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пресная вода.</a:t>
            </a:r>
          </a:p>
        </p:txBody>
      </p:sp>
      <p:pic>
        <p:nvPicPr>
          <p:cNvPr id="4" name="Picture 4" descr="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3240087" cy="2089150"/>
          </a:xfrm>
          <a:prstGeom prst="rect">
            <a:avLst/>
          </a:prstGeom>
          <a:noFill/>
          <a:ln w="38100">
            <a:solidFill>
              <a:srgbClr val="00FFCC"/>
            </a:solidFill>
            <a:miter lim="800000"/>
            <a:headEnd/>
            <a:tailEnd/>
          </a:ln>
        </p:spPr>
      </p:pic>
      <p:pic>
        <p:nvPicPr>
          <p:cNvPr id="5" name="Picture 8" descr="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428736"/>
            <a:ext cx="3167063" cy="208915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</p:pic>
      <p:pic>
        <p:nvPicPr>
          <p:cNvPr id="6" name="Picture 6" descr="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4149725"/>
            <a:ext cx="3168650" cy="2089150"/>
          </a:xfrm>
          <a:prstGeom prst="rect">
            <a:avLst/>
          </a:prstGeom>
          <a:noFill/>
          <a:ln w="38100">
            <a:solidFill>
              <a:srgbClr val="993300"/>
            </a:solidFill>
            <a:miter lim="800000"/>
            <a:headEnd/>
            <a:tailEnd/>
          </a:ln>
        </p:spPr>
      </p:pic>
      <p:pic>
        <p:nvPicPr>
          <p:cNvPr id="7" name="Picture 7" descr="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9700" y="4149725"/>
            <a:ext cx="3167063" cy="2090738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1403350" y="3630613"/>
            <a:ext cx="9731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dirty="0"/>
              <a:t>Реки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6084888" y="3573463"/>
            <a:ext cx="15732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dirty="0"/>
              <a:t>Ледники</a:t>
            </a: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1476375" y="6165850"/>
            <a:ext cx="1168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dirty="0"/>
              <a:t>Ручьи</a:t>
            </a: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5435600" y="6165850"/>
            <a:ext cx="27209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dirty="0"/>
              <a:t>Пресные озёра</a:t>
            </a:r>
          </a:p>
        </p:txBody>
      </p:sp>
      <p:pic>
        <p:nvPicPr>
          <p:cNvPr id="2" name="Picture 13" descr="1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728" y="1500174"/>
            <a:ext cx="6192838" cy="4652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build="allAtOnce"/>
      <p:bldP spid="9" grpId="0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357166"/>
            <a:ext cx="84651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Почему воду нужно беречь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4282" y="1500174"/>
            <a:ext cx="42862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 воды невозможна жизнь на нашей планете. Очень важно сохранять воду в таком виде, в каком она дана изначально. Относитесь к ней по доброму, с большим уважением.</a:t>
            </a:r>
          </a:p>
        </p:txBody>
      </p:sp>
      <p:pic>
        <p:nvPicPr>
          <p:cNvPr id="7" name="Рисунок 6" descr="кра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9190" y="1928802"/>
            <a:ext cx="4000528" cy="4000527"/>
          </a:xfrm>
          <a:prstGeom prst="ellipse">
            <a:avLst/>
          </a:prstGeom>
          <a:ln w="63500" cap="rnd">
            <a:solidFill>
              <a:srgbClr val="00206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571480"/>
            <a:ext cx="70009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и туча, и туман,</a:t>
            </a:r>
            <a:br>
              <a:rPr lang="ru-RU" sz="4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ручей, и океан,</a:t>
            </a:r>
            <a:br>
              <a:rPr lang="ru-RU" sz="4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летаю, и бегу,</a:t>
            </a:r>
            <a:br>
              <a:rPr lang="ru-RU" sz="4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стеклянной быть могу!</a:t>
            </a:r>
          </a:p>
        </p:txBody>
      </p:sp>
      <p:pic>
        <p:nvPicPr>
          <p:cNvPr id="3" name="Рисунок 2" descr="вода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3306" y="3290696"/>
            <a:ext cx="4548186" cy="3129152"/>
          </a:xfrm>
          <a:prstGeom prst="ellipse">
            <a:avLst/>
          </a:prstGeom>
          <a:ln w="190500" cap="rnd">
            <a:solidFill>
              <a:schemeClr val="accent1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0"/>
            <a:ext cx="705228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Эта волшебница вода</a:t>
            </a:r>
          </a:p>
        </p:txBody>
      </p:sp>
      <p:pic>
        <p:nvPicPr>
          <p:cNvPr id="7" name="Рисунок 6" descr="лед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1453" y="1500174"/>
            <a:ext cx="3393951" cy="2786082"/>
          </a:xfrm>
          <a:prstGeom prst="trapezoid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снежин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3571876"/>
            <a:ext cx="3714776" cy="3071834"/>
          </a:xfrm>
          <a:prstGeom prst="star8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4000496" y="4429132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за звёздочки сквозные</a:t>
            </a:r>
            <a:b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пальто и на платке,</a:t>
            </a:r>
            <a:b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сквозные, вырезные,</a:t>
            </a:r>
            <a:b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возьмёшь - вода в руке?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85786" y="1643050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Растёт она вниз головою,</a:t>
            </a:r>
            <a:b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летом растёт, а зимою.</a:t>
            </a:r>
            <a:b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солнце её припечет -</a:t>
            </a:r>
            <a:b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Заплачет она и умрет.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5786" y="714356"/>
            <a:ext cx="17785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Твердая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214290"/>
            <a:ext cx="1784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Жидкая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857233"/>
            <a:ext cx="4357686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Шириною широко,</a:t>
            </a:r>
            <a:b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Глубиною глубоко,</a:t>
            </a:r>
            <a:b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День и ночь</a:t>
            </a:r>
            <a:b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 берег бьётся.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него вода не пьётся.</a:t>
            </a:r>
            <a:b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6" name="Рисунок 5" descr="море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4" y="571480"/>
            <a:ext cx="3952876" cy="2876549"/>
          </a:xfrm>
          <a:prstGeom prst="teardrop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4786314" y="4214818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Бегу я, как по лесенке,</a:t>
            </a:r>
            <a:b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камушкам звеня.</a:t>
            </a:r>
            <a:b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Издалека по песенке</a:t>
            </a:r>
            <a:b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Узнаете меня.</a:t>
            </a:r>
          </a:p>
        </p:txBody>
      </p:sp>
      <p:pic>
        <p:nvPicPr>
          <p:cNvPr id="2050" name="Picture 2" descr="Картинка 89 из 903211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500438"/>
            <a:ext cx="4093219" cy="3071834"/>
          </a:xfrm>
          <a:prstGeom prst="teardrop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а 25 из 14058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642918"/>
            <a:ext cx="4688476" cy="3286148"/>
          </a:xfrm>
          <a:prstGeom prst="cloud">
            <a:avLst/>
          </a:prstGeom>
          <a:ln w="63500" cap="rnd">
            <a:solidFill>
              <a:schemeClr val="tx2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76" name="Picture 4" descr="Картинка 12 из 273867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3" y="3429000"/>
            <a:ext cx="4500594" cy="3148696"/>
          </a:xfrm>
          <a:prstGeom prst="cloud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00034" y="214290"/>
            <a:ext cx="25699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виде пара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15008" y="4286256"/>
            <a:ext cx="357186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Пушистая вата</a:t>
            </a:r>
            <a:b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Плывёт куда-то.</a:t>
            </a:r>
            <a:b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Чем вата ниже,</a:t>
            </a:r>
            <a:b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 дождик ближе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1071546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Седой дедушка у ворот</a:t>
            </a:r>
            <a:b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Все глаза нам заволок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Овал 43"/>
          <p:cNvSpPr/>
          <p:nvPr/>
        </p:nvSpPr>
        <p:spPr>
          <a:xfrm>
            <a:off x="4429124" y="5500702"/>
            <a:ext cx="4500594" cy="357190"/>
          </a:xfrm>
          <a:prstGeom prst="ellipse">
            <a:avLst/>
          </a:prstGeom>
          <a:solidFill>
            <a:srgbClr val="324A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блако 44"/>
          <p:cNvSpPr/>
          <p:nvPr/>
        </p:nvSpPr>
        <p:spPr>
          <a:xfrm>
            <a:off x="4643438" y="1071546"/>
            <a:ext cx="3000396" cy="1700218"/>
          </a:xfrm>
          <a:prstGeom prst="cloud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0"/>
            <a:ext cx="7553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Ходит капелька по кругу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928662" y="1285860"/>
            <a:ext cx="1357322" cy="1357322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Диагональная полоса 5"/>
          <p:cNvSpPr/>
          <p:nvPr/>
        </p:nvSpPr>
        <p:spPr>
          <a:xfrm rot="18542804">
            <a:off x="1546887" y="2437601"/>
            <a:ext cx="692671" cy="634331"/>
          </a:xfrm>
          <a:prstGeom prst="diagStrip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Диагональная полоса 6"/>
          <p:cNvSpPr/>
          <p:nvPr/>
        </p:nvSpPr>
        <p:spPr>
          <a:xfrm rot="15004050">
            <a:off x="2070132" y="2045350"/>
            <a:ext cx="692671" cy="634331"/>
          </a:xfrm>
          <a:prstGeom prst="diagStrip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Диагональная полоса 7"/>
          <p:cNvSpPr/>
          <p:nvPr/>
        </p:nvSpPr>
        <p:spPr>
          <a:xfrm rot="1740697">
            <a:off x="2182033" y="1699783"/>
            <a:ext cx="692671" cy="634331"/>
          </a:xfrm>
          <a:prstGeom prst="diagStrip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Диагональная полоса 8"/>
          <p:cNvSpPr/>
          <p:nvPr/>
        </p:nvSpPr>
        <p:spPr>
          <a:xfrm rot="20743065">
            <a:off x="781888" y="2361629"/>
            <a:ext cx="692671" cy="634331"/>
          </a:xfrm>
          <a:prstGeom prst="diagStrip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Диагональная полоса 9"/>
          <p:cNvSpPr/>
          <p:nvPr/>
        </p:nvSpPr>
        <p:spPr>
          <a:xfrm rot="709358">
            <a:off x="2000232" y="1142984"/>
            <a:ext cx="692671" cy="634331"/>
          </a:xfrm>
          <a:prstGeom prst="diagStrip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Диагональная полоса 10"/>
          <p:cNvSpPr/>
          <p:nvPr/>
        </p:nvSpPr>
        <p:spPr>
          <a:xfrm rot="12710888">
            <a:off x="332443" y="1651783"/>
            <a:ext cx="692671" cy="634331"/>
          </a:xfrm>
          <a:prstGeom prst="diagStrip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Диагональная полоса 11"/>
          <p:cNvSpPr/>
          <p:nvPr/>
        </p:nvSpPr>
        <p:spPr>
          <a:xfrm rot="4123932">
            <a:off x="470864" y="1243592"/>
            <a:ext cx="692671" cy="634331"/>
          </a:xfrm>
          <a:prstGeom prst="diagStrip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Диагональная полоса 12"/>
          <p:cNvSpPr/>
          <p:nvPr/>
        </p:nvSpPr>
        <p:spPr>
          <a:xfrm rot="18542804">
            <a:off x="1332575" y="1008842"/>
            <a:ext cx="692671" cy="634331"/>
          </a:xfrm>
          <a:prstGeom prst="diagStrip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19101889">
            <a:off x="3011081" y="3371667"/>
            <a:ext cx="2640446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 rot="19101889">
            <a:off x="3678750" y="3273950"/>
            <a:ext cx="2136174" cy="587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 rot="19101889">
            <a:off x="4107378" y="3273951"/>
            <a:ext cx="2136174" cy="587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 rot="19101889" flipV="1">
            <a:off x="3670286" y="2832826"/>
            <a:ext cx="1531441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 rot="19101889" flipV="1">
            <a:off x="4810174" y="3113941"/>
            <a:ext cx="1537371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642910" y="5000636"/>
            <a:ext cx="4500594" cy="1643074"/>
          </a:xfrm>
          <a:prstGeom prst="ellipse">
            <a:avLst/>
          </a:prstGeom>
          <a:solidFill>
            <a:srgbClr val="324A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/>
          <p:cNvSpPr/>
          <p:nvPr/>
        </p:nvSpPr>
        <p:spPr>
          <a:xfrm>
            <a:off x="1571604" y="4286256"/>
            <a:ext cx="242886" cy="214314"/>
          </a:xfrm>
          <a:prstGeom prst="flowChartConnector">
            <a:avLst/>
          </a:prstGeom>
          <a:solidFill>
            <a:srgbClr val="324A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узел 22"/>
          <p:cNvSpPr/>
          <p:nvPr/>
        </p:nvSpPr>
        <p:spPr>
          <a:xfrm>
            <a:off x="642910" y="4500570"/>
            <a:ext cx="242886" cy="214314"/>
          </a:xfrm>
          <a:prstGeom prst="flowChartConnector">
            <a:avLst/>
          </a:prstGeom>
          <a:solidFill>
            <a:srgbClr val="324A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узел 23"/>
          <p:cNvSpPr/>
          <p:nvPr/>
        </p:nvSpPr>
        <p:spPr>
          <a:xfrm>
            <a:off x="1214414" y="3929066"/>
            <a:ext cx="242886" cy="214314"/>
          </a:xfrm>
          <a:prstGeom prst="flowChartConnector">
            <a:avLst/>
          </a:prstGeom>
          <a:solidFill>
            <a:srgbClr val="324A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лок-схема: узел 24"/>
          <p:cNvSpPr/>
          <p:nvPr/>
        </p:nvSpPr>
        <p:spPr>
          <a:xfrm>
            <a:off x="2214546" y="4071942"/>
            <a:ext cx="242886" cy="214314"/>
          </a:xfrm>
          <a:prstGeom prst="flowChartConnector">
            <a:avLst/>
          </a:prstGeom>
          <a:solidFill>
            <a:srgbClr val="324A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Блок-схема: узел 25"/>
          <p:cNvSpPr/>
          <p:nvPr/>
        </p:nvSpPr>
        <p:spPr>
          <a:xfrm>
            <a:off x="714348" y="3214686"/>
            <a:ext cx="242886" cy="214314"/>
          </a:xfrm>
          <a:prstGeom prst="flowChartConnector">
            <a:avLst/>
          </a:prstGeom>
          <a:solidFill>
            <a:srgbClr val="324A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Блок-схема: узел 26"/>
          <p:cNvSpPr/>
          <p:nvPr/>
        </p:nvSpPr>
        <p:spPr>
          <a:xfrm>
            <a:off x="1857356" y="3714752"/>
            <a:ext cx="242886" cy="214314"/>
          </a:xfrm>
          <a:prstGeom prst="flowChartConnector">
            <a:avLst/>
          </a:prstGeom>
          <a:solidFill>
            <a:srgbClr val="324A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лок-схема: узел 27"/>
          <p:cNvSpPr/>
          <p:nvPr/>
        </p:nvSpPr>
        <p:spPr>
          <a:xfrm>
            <a:off x="1285852" y="3143248"/>
            <a:ext cx="242886" cy="214314"/>
          </a:xfrm>
          <a:prstGeom prst="flowChartConnector">
            <a:avLst/>
          </a:prstGeom>
          <a:solidFill>
            <a:srgbClr val="324A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верх 33"/>
          <p:cNvSpPr/>
          <p:nvPr/>
        </p:nvSpPr>
        <p:spPr>
          <a:xfrm>
            <a:off x="1071538" y="4714884"/>
            <a:ext cx="142876" cy="571504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верх 35"/>
          <p:cNvSpPr/>
          <p:nvPr/>
        </p:nvSpPr>
        <p:spPr>
          <a:xfrm>
            <a:off x="1928794" y="4500570"/>
            <a:ext cx="142876" cy="571504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верх 36"/>
          <p:cNvSpPr/>
          <p:nvPr/>
        </p:nvSpPr>
        <p:spPr>
          <a:xfrm>
            <a:off x="1500166" y="4643446"/>
            <a:ext cx="142876" cy="571504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верх 37"/>
          <p:cNvSpPr/>
          <p:nvPr/>
        </p:nvSpPr>
        <p:spPr>
          <a:xfrm>
            <a:off x="2428860" y="4429132"/>
            <a:ext cx="142876" cy="571504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Блок-схема: узел 38"/>
          <p:cNvSpPr/>
          <p:nvPr/>
        </p:nvSpPr>
        <p:spPr>
          <a:xfrm>
            <a:off x="5572132" y="1500174"/>
            <a:ext cx="242886" cy="214314"/>
          </a:xfrm>
          <a:prstGeom prst="flowChartConnector">
            <a:avLst/>
          </a:prstGeom>
          <a:solidFill>
            <a:srgbClr val="324A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Блок-схема: узел 39"/>
          <p:cNvSpPr/>
          <p:nvPr/>
        </p:nvSpPr>
        <p:spPr>
          <a:xfrm>
            <a:off x="6072198" y="1714488"/>
            <a:ext cx="242886" cy="214314"/>
          </a:xfrm>
          <a:prstGeom prst="flowChartConnector">
            <a:avLst/>
          </a:prstGeom>
          <a:solidFill>
            <a:srgbClr val="324A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Блок-схема: узел 40"/>
          <p:cNvSpPr/>
          <p:nvPr/>
        </p:nvSpPr>
        <p:spPr>
          <a:xfrm>
            <a:off x="6715140" y="1500174"/>
            <a:ext cx="242886" cy="214314"/>
          </a:xfrm>
          <a:prstGeom prst="flowChartConnector">
            <a:avLst/>
          </a:prstGeom>
          <a:solidFill>
            <a:srgbClr val="324A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Блок-схема: узел 41"/>
          <p:cNvSpPr/>
          <p:nvPr/>
        </p:nvSpPr>
        <p:spPr>
          <a:xfrm>
            <a:off x="5572132" y="2000240"/>
            <a:ext cx="242886" cy="214314"/>
          </a:xfrm>
          <a:prstGeom prst="flowChartConnector">
            <a:avLst/>
          </a:prstGeom>
          <a:solidFill>
            <a:srgbClr val="324A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Блок-схема: узел 42"/>
          <p:cNvSpPr/>
          <p:nvPr/>
        </p:nvSpPr>
        <p:spPr>
          <a:xfrm>
            <a:off x="6500826" y="2000240"/>
            <a:ext cx="242886" cy="214314"/>
          </a:xfrm>
          <a:prstGeom prst="flowChartConnector">
            <a:avLst/>
          </a:prstGeom>
          <a:solidFill>
            <a:srgbClr val="324A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TextBox 47"/>
          <p:cNvSpPr txBox="1"/>
          <p:nvPr/>
        </p:nvSpPr>
        <p:spPr>
          <a:xfrm>
            <a:off x="6715140" y="4643446"/>
            <a:ext cx="10162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>
                <a:solidFill>
                  <a:srgbClr val="002060"/>
                </a:solidFill>
              </a:rPr>
              <a:t>река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000496" y="4429132"/>
            <a:ext cx="11128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>
                <a:solidFill>
                  <a:srgbClr val="002060"/>
                </a:solidFill>
              </a:rPr>
              <a:t>море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14282" y="3357562"/>
            <a:ext cx="16430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rgbClr val="002060"/>
                </a:solidFill>
              </a:rPr>
              <a:t>Водяной пар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786446" y="2928934"/>
            <a:ext cx="12254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>
                <a:solidFill>
                  <a:srgbClr val="002060"/>
                </a:solidFill>
              </a:rPr>
              <a:t>дождь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7572396" y="1285860"/>
            <a:ext cx="10054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>
                <a:solidFill>
                  <a:srgbClr val="002060"/>
                </a:solidFill>
              </a:rPr>
              <a:t>туча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2786050" y="928670"/>
            <a:ext cx="12740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>
                <a:solidFill>
                  <a:srgbClr val="002060"/>
                </a:solidFill>
              </a:rPr>
              <a:t>солнце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1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4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8" grpId="0"/>
      <p:bldP spid="49" grpId="0"/>
      <p:bldP spid="50" grpId="0"/>
      <p:bldP spid="51" grpId="0"/>
      <p:bldP spid="52" grpId="0"/>
      <p:bldP spid="5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00166" y="285728"/>
            <a:ext cx="61447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Что растет в воде</a:t>
            </a:r>
          </a:p>
        </p:txBody>
      </p:sp>
      <p:pic>
        <p:nvPicPr>
          <p:cNvPr id="4" name="Рисунок 3" descr="камыш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1428736"/>
            <a:ext cx="3714744" cy="278605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лотос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3714752"/>
            <a:ext cx="3786182" cy="283963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Стрелка вправо 7"/>
          <p:cNvSpPr/>
          <p:nvPr/>
        </p:nvSpPr>
        <p:spPr>
          <a:xfrm>
            <a:off x="1571604" y="4714884"/>
            <a:ext cx="2335730" cy="1143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/>
              <a:t>кувшинка</a:t>
            </a:r>
          </a:p>
        </p:txBody>
      </p:sp>
      <p:sp>
        <p:nvSpPr>
          <p:cNvPr id="10" name="Стрелка влево 9"/>
          <p:cNvSpPr/>
          <p:nvPr/>
        </p:nvSpPr>
        <p:spPr>
          <a:xfrm>
            <a:off x="5143504" y="2000240"/>
            <a:ext cx="2121416" cy="114300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/>
              <a:t>рогоз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6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6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6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000"/>
                            </p:stCondLst>
                            <p:childTnLst>
                              <p:par>
                                <p:cTn id="4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6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6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яс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9190" y="3929066"/>
            <a:ext cx="3427084" cy="256602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стрелолист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642918"/>
            <a:ext cx="3429006" cy="278605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Стрелка влево 5"/>
          <p:cNvSpPr/>
          <p:nvPr/>
        </p:nvSpPr>
        <p:spPr>
          <a:xfrm>
            <a:off x="5214942" y="1428736"/>
            <a:ext cx="2714644" cy="114300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i="1" dirty="0"/>
              <a:t>стрелолист</a:t>
            </a:r>
          </a:p>
        </p:txBody>
      </p:sp>
      <p:sp>
        <p:nvSpPr>
          <p:cNvPr id="7" name="Стрелка вправо 6"/>
          <p:cNvSpPr/>
          <p:nvPr/>
        </p:nvSpPr>
        <p:spPr>
          <a:xfrm>
            <a:off x="1500166" y="4714884"/>
            <a:ext cx="2571768" cy="1143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/>
              <a:t>ряска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6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6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6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0"/>
            <a:ext cx="590738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i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Кто живет в воде</a:t>
            </a:r>
            <a:endParaRPr lang="ru-RU" sz="5400" b="1" i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4" name="Рисунок 3" descr="лягуш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1" y="1928801"/>
            <a:ext cx="3429024" cy="26518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Блок-схема: перфолента 7"/>
          <p:cNvSpPr/>
          <p:nvPr/>
        </p:nvSpPr>
        <p:spPr>
          <a:xfrm>
            <a:off x="2285984" y="857232"/>
            <a:ext cx="4786346" cy="804672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Обитатели рек и озер</a:t>
            </a:r>
          </a:p>
        </p:txBody>
      </p:sp>
      <p:pic>
        <p:nvPicPr>
          <p:cNvPr id="7" name="Рисунок 6" descr="щук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1928802"/>
            <a:ext cx="3571900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рак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3042" y="4286256"/>
            <a:ext cx="3452820" cy="23133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черепаха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3570" y="4214818"/>
            <a:ext cx="3167068" cy="24061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275</Words>
  <Application>Microsoft Office PowerPoint</Application>
  <PresentationFormat>Экран (4:3)</PresentationFormat>
  <Paragraphs>45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Слушатель</dc:creator>
  <cp:lastModifiedBy>Professional</cp:lastModifiedBy>
  <cp:revision>40</cp:revision>
  <dcterms:created xsi:type="dcterms:W3CDTF">2010-03-18T11:18:42Z</dcterms:created>
  <dcterms:modified xsi:type="dcterms:W3CDTF">2023-03-16T17:49:55Z</dcterms:modified>
</cp:coreProperties>
</file>