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73" r:id="rId13"/>
    <p:sldId id="274" r:id="rId14"/>
    <p:sldId id="265" r:id="rId15"/>
    <p:sldId id="275" r:id="rId16"/>
    <p:sldId id="266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663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8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2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8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79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5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5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8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1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EF38-1EAC-4019-B173-9EFC2F6D86B5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F3B63-AEB0-49FB-A376-E46B19D7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0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0420" y="1109886"/>
            <a:ext cx="8239804" cy="3793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Открытое занятие </a:t>
            </a:r>
            <a:r>
              <a:rPr lang="ru-RU" dirty="0"/>
              <a:t>по развитию речи в старшей </a:t>
            </a:r>
            <a:r>
              <a:rPr lang="ru-RU" dirty="0" smtClean="0"/>
              <a:t>группе</a:t>
            </a:r>
            <a:br>
              <a:rPr lang="ru-RU" dirty="0" smtClean="0"/>
            </a:br>
            <a:r>
              <a:rPr lang="ru-RU" dirty="0" smtClean="0"/>
              <a:t>Тема</a:t>
            </a:r>
            <a:r>
              <a:rPr lang="ru-RU" dirty="0"/>
              <a:t>: «Путешествие в </a:t>
            </a:r>
            <a:r>
              <a:rPr lang="ru-RU" dirty="0" smtClean="0"/>
              <a:t>страну </a:t>
            </a:r>
            <a:r>
              <a:rPr lang="ru-RU" dirty="0"/>
              <a:t>Красивой речи»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55280" y="4637314"/>
            <a:ext cx="3810000" cy="141078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Выполнила: </a:t>
            </a:r>
          </a:p>
          <a:p>
            <a:r>
              <a:rPr lang="ru-RU" dirty="0" smtClean="0"/>
              <a:t>Самойлова М.В.</a:t>
            </a:r>
            <a:endParaRPr lang="ru-RU" dirty="0"/>
          </a:p>
        </p:txBody>
      </p:sp>
      <p:sp>
        <p:nvSpPr>
          <p:cNvPr id="4" name="AutoShape 8" descr="Картинки буква О (29 фото)"/>
          <p:cNvSpPr>
            <a:spLocks noChangeAspect="1" noChangeArrowheads="1"/>
          </p:cNvSpPr>
          <p:nvPr/>
        </p:nvSpPr>
        <p:spPr bwMode="auto">
          <a:xfrm>
            <a:off x="3225345" y="4824547"/>
            <a:ext cx="2091237" cy="209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01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еревня зимой (138 фото) - 138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732" y="550844"/>
            <a:ext cx="8711745" cy="590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69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а Картина маслом &quot;Весна&quot; (серия &quot;Времена года&quot;) 30x70 SK091412 купить  в Москв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" y="624069"/>
            <a:ext cx="10205266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271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ето пейзаж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41" y="563880"/>
            <a:ext cx="10320836" cy="60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60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олее 7 448 200 работ на тему «осень»: стоковые фото, картинки и  изображения royalty-free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72" y="387848"/>
            <a:ext cx="10921727" cy="622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714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77093"/>
              </p:ext>
            </p:extLst>
          </p:nvPr>
        </p:nvGraphicFramePr>
        <p:xfrm>
          <a:off x="1325738" y="412024"/>
          <a:ext cx="8246061" cy="623433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05805">
                  <a:extLst>
                    <a:ext uri="{9D8B030D-6E8A-4147-A177-3AD203B41FA5}">
                      <a16:colId xmlns:a16="http://schemas.microsoft.com/office/drawing/2014/main" val="3385399153"/>
                    </a:ext>
                  </a:extLst>
                </a:gridCol>
                <a:gridCol w="3021460">
                  <a:extLst>
                    <a:ext uri="{9D8B030D-6E8A-4147-A177-3AD203B41FA5}">
                      <a16:colId xmlns:a16="http://schemas.microsoft.com/office/drawing/2014/main" val="972273002"/>
                    </a:ext>
                  </a:extLst>
                </a:gridCol>
                <a:gridCol w="2318796">
                  <a:extLst>
                    <a:ext uri="{9D8B030D-6E8A-4147-A177-3AD203B41FA5}">
                      <a16:colId xmlns:a16="http://schemas.microsoft.com/office/drawing/2014/main" val="2355334875"/>
                    </a:ext>
                  </a:extLst>
                </a:gridCol>
              </a:tblGrid>
              <a:tr h="21590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З</a:t>
                      </a:r>
                      <a:endParaRPr lang="ru-RU" sz="13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984764"/>
                  </a:ext>
                </a:extLst>
              </a:tr>
              <a:tr h="2006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690156"/>
                  </a:ext>
                </a:extLst>
              </a:tr>
              <a:tr h="19774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60" marR="4716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357303"/>
                  </a:ext>
                </a:extLst>
              </a:tr>
            </a:tbl>
          </a:graphicData>
        </a:graphic>
      </p:graphicFrame>
      <p:pic>
        <p:nvPicPr>
          <p:cNvPr id="1032" name="Picture 8" descr="https://urok.1sept.ru/articles/594284/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222" y="528865"/>
            <a:ext cx="2278910" cy="17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urok.1sept.ru/articles/594284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0963" y="569393"/>
            <a:ext cx="2087358" cy="173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rok.1sept.ru/articles/594284/img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041" y="2519748"/>
            <a:ext cx="2360699" cy="192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urok.1sept.ru/articles/594284/img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591" y="2594995"/>
            <a:ext cx="2270541" cy="18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rok.1sept.ru/articles/594284/img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0963" y="2634328"/>
            <a:ext cx="2240836" cy="176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ttps://urok.1sept.ru/articles/594284/img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8721" y="4528686"/>
            <a:ext cx="2346411" cy="186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rok.1sept.ru/articles/594284/img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904" y="4560844"/>
            <a:ext cx="2330675" cy="191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 descr="https://urok.1sept.ru/articles/594284/img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7274" y="4522426"/>
            <a:ext cx="2262120" cy="187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607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00091"/>
              </p:ext>
            </p:extLst>
          </p:nvPr>
        </p:nvGraphicFramePr>
        <p:xfrm>
          <a:off x="2284405" y="545648"/>
          <a:ext cx="7175499" cy="5719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6447">
                  <a:extLst>
                    <a:ext uri="{9D8B030D-6E8A-4147-A177-3AD203B41FA5}">
                      <a16:colId xmlns:a16="http://schemas.microsoft.com/office/drawing/2014/main" val="285467105"/>
                    </a:ext>
                  </a:extLst>
                </a:gridCol>
                <a:gridCol w="2418303">
                  <a:extLst>
                    <a:ext uri="{9D8B030D-6E8A-4147-A177-3AD203B41FA5}">
                      <a16:colId xmlns:a16="http://schemas.microsoft.com/office/drawing/2014/main" val="4172504794"/>
                    </a:ext>
                  </a:extLst>
                </a:gridCol>
                <a:gridCol w="2560749">
                  <a:extLst>
                    <a:ext uri="{9D8B030D-6E8A-4147-A177-3AD203B41FA5}">
                      <a16:colId xmlns:a16="http://schemas.microsoft.com/office/drawing/2014/main" val="271121331"/>
                    </a:ext>
                  </a:extLst>
                </a:gridCol>
              </a:tblGrid>
              <a:tr h="18798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700" dirty="0">
                          <a:effectLst/>
                        </a:rPr>
                        <a:t> </a:t>
                      </a:r>
                      <a:r>
                        <a:rPr lang="ru-RU" sz="11500" dirty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07146"/>
                  </a:ext>
                </a:extLst>
              </a:tr>
              <a:tr h="1955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288064"/>
                  </a:ext>
                </a:extLst>
              </a:tr>
              <a:tr h="18843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85" marR="52785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422872"/>
                  </a:ext>
                </a:extLst>
              </a:tr>
            </a:tbl>
          </a:graphicData>
        </a:graphic>
      </p:graphicFrame>
      <p:pic>
        <p:nvPicPr>
          <p:cNvPr id="2088" name="Рисунок 2" descr="Раскраска Пряничный домик для малышей распечатать или скачат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004" y="705056"/>
            <a:ext cx="185040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Рисунок 6" descr="Как нарисовать дерев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0568" y="625270"/>
            <a:ext cx="171583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Рисунок 13" descr="Рисунок лисий хвост (4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91965">
            <a:off x="4765650" y="2362630"/>
            <a:ext cx="1809285" cy="187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Рисунок 14" descr="Клипарт бутылочка для кормления PNG , подача, здоровье, детское молоко PNG  картинки и пнг PSD рисунок для бесплатной загруз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0019" y="2620916"/>
            <a:ext cx="1143887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Рисунок 15" descr="Форма/вырубка &quot;Косточка&quot; 10 см .Собственное производств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461001">
            <a:off x="2615968" y="4810503"/>
            <a:ext cx="1584860" cy="100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Рисунок 25" descr="Раскраска Зайчик распечатать или скачать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3396" y="5288985"/>
            <a:ext cx="106538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Рисунок 26" descr="Раскраска животные мышка. Рисунок мышк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8491" y="4530112"/>
            <a:ext cx="953239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Рисунок 24" descr="Курочка рисунок карандашом - 66 фото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62" t="5757" r="8644" b="16081"/>
          <a:stretch>
            <a:fillRect/>
          </a:stretch>
        </p:blipFill>
        <p:spPr bwMode="auto">
          <a:xfrm rot="1030115">
            <a:off x="7072725" y="4622516"/>
            <a:ext cx="895296" cy="83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Прямая соединительная линия 32"/>
          <p:cNvCxnSpPr/>
          <p:nvPr/>
        </p:nvCxnSpPr>
        <p:spPr>
          <a:xfrm>
            <a:off x="4899004" y="747712"/>
            <a:ext cx="1780096" cy="15061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4899004" y="833437"/>
            <a:ext cx="1809929" cy="13887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rot="16200000" flipH="1">
            <a:off x="2561896" y="3272879"/>
            <a:ext cx="1489075" cy="584200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6" name="Скругленная соединительная линия 35"/>
          <p:cNvCxnSpPr/>
          <p:nvPr/>
        </p:nvCxnSpPr>
        <p:spPr>
          <a:xfrm rot="16200000" flipH="1">
            <a:off x="3020429" y="3187949"/>
            <a:ext cx="1487488" cy="584200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7" name="Скругленная соединительная линия 36"/>
          <p:cNvCxnSpPr/>
          <p:nvPr/>
        </p:nvCxnSpPr>
        <p:spPr>
          <a:xfrm rot="16200000" flipH="1">
            <a:off x="2222171" y="3331618"/>
            <a:ext cx="1317625" cy="466725"/>
          </a:xfrm>
          <a:prstGeom prst="curved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rot="16200000" flipH="1">
            <a:off x="3598068" y="3139749"/>
            <a:ext cx="935038" cy="223838"/>
          </a:xfrm>
          <a:prstGeom prst="curved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Равнобедренный треугольник 38"/>
          <p:cNvSpPr/>
          <p:nvPr/>
        </p:nvSpPr>
        <p:spPr>
          <a:xfrm>
            <a:off x="4862425" y="4651454"/>
            <a:ext cx="218685" cy="531812"/>
          </a:xfrm>
          <a:prstGeom prst="triangl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6139035" y="4792611"/>
            <a:ext cx="250459" cy="625475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 rot="21422665" flipH="1">
            <a:off x="5503225" y="4789984"/>
            <a:ext cx="175695" cy="466725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8167688" y="7489825"/>
            <a:ext cx="220553" cy="530225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 flipH="1">
            <a:off x="7085013" y="7583488"/>
            <a:ext cx="239244" cy="531812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7635874" y="7573963"/>
            <a:ext cx="218685" cy="531812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1" name="Равнобедренный треугольник 50"/>
          <p:cNvSpPr/>
          <p:nvPr/>
        </p:nvSpPr>
        <p:spPr>
          <a:xfrm>
            <a:off x="5105762" y="5395912"/>
            <a:ext cx="180283" cy="625475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2" name="Равнобедренный треугольник 51"/>
          <p:cNvSpPr/>
          <p:nvPr/>
        </p:nvSpPr>
        <p:spPr>
          <a:xfrm>
            <a:off x="5754493" y="5455515"/>
            <a:ext cx="180283" cy="625475"/>
          </a:xfrm>
          <a:prstGeom prst="triangl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56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Радостное солнце рисунок - 78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4964" y="204107"/>
            <a:ext cx="8341814" cy="66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727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казочная стр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68" y="169242"/>
            <a:ext cx="11839303" cy="655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044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emonnight — профиль пользователя в Шедевру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245" y="259397"/>
            <a:ext cx="10888755" cy="64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9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рустное солнце без лучиков картинка для детей - 61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" y="331454"/>
            <a:ext cx="10675529" cy="60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11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огическая игра – «Найди лишнее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6" y="539611"/>
            <a:ext cx="6062345" cy="605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80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азвивающие карточки для детей - Найди лишнее |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472" y="285523"/>
            <a:ext cx="4364174" cy="616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82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огическая игра – «Найди лишнее» . Блог Лого-Экспе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523" y="317545"/>
            <a:ext cx="6422800" cy="6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096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Дидактическая игра «Что лишнее?» для интеллектуального развития  дошкольников | Дефектология Про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514" y="490810"/>
            <a:ext cx="6928432" cy="57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786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гры найди лишнее картинка детск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677" y="465590"/>
            <a:ext cx="8358515" cy="590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74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Что лишнее? Карточки задан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62" y="486909"/>
            <a:ext cx="8217717" cy="587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879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9</Words>
  <Application>Microsoft Office PowerPoint</Application>
  <PresentationFormat>Широкоэкранный</PresentationFormat>
  <Paragraphs>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   Открытое занятие по развитию речи в старшей группе Тема: «Путешествие в страну Красивой речи»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по развитию речи  «В стране красивой речи»</dc:title>
  <dc:creator>BFG9000</dc:creator>
  <cp:lastModifiedBy>BFG9000</cp:lastModifiedBy>
  <cp:revision>19</cp:revision>
  <dcterms:created xsi:type="dcterms:W3CDTF">2024-01-25T14:26:01Z</dcterms:created>
  <dcterms:modified xsi:type="dcterms:W3CDTF">2024-03-11T12:44:42Z</dcterms:modified>
</cp:coreProperties>
</file>