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4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65" r:id="rId18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noProof="1" smtClean="0"/>
              <a:t>Образец подзаголовка</a:t>
            </a:r>
            <a:endParaRPr lang="ru-RU" noProof="1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AAF25-84F8-4F4F-A694-4CB24AA184A3}" type="datetimeFigureOut">
              <a:rPr lang="ru-RU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880A9-4D9A-46E8-B01E-3B8148C05E96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AAF25-84F8-4F4F-A694-4CB24AA184A3}" type="datetimeFigureOut">
              <a:rPr lang="ru-RU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BDE9E-0970-4295-8DA5-26D7981BCA94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AAF25-84F8-4F4F-A694-4CB24AA184A3}" type="datetimeFigureOut">
              <a:rPr lang="ru-RU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7F600-B3A1-4E88-A887-8E4FEE44FEC7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AAF25-84F8-4F4F-A694-4CB24AA184A3}" type="datetimeFigureOut">
              <a:rPr lang="ru-RU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C1E00-AA0B-467D-A370-D64272BF6A4E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AAF25-84F8-4F4F-A694-4CB24AA184A3}" type="datetimeFigureOut">
              <a:rPr lang="ru-RU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F61AD-1C39-4BE8-A35F-AB01DB32050B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AAF25-84F8-4F4F-A694-4CB24AA184A3}" type="datetimeFigureOut">
              <a:rPr lang="ru-RU"/>
              <a:pPr/>
              <a:t>11.03.2024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CE55B-1564-4923-9EB8-C2F7967A2BCD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AAF25-84F8-4F4F-A694-4CB24AA184A3}" type="datetimeFigureOut">
              <a:rPr lang="ru-RU"/>
              <a:pPr/>
              <a:t>11.03.2024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422D2-E148-4195-AAED-5512E5544FA4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AAF25-84F8-4F4F-A694-4CB24AA184A3}" type="datetimeFigureOut">
              <a:rPr lang="ru-RU"/>
              <a:pPr/>
              <a:t>11.03.2024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31DCE-238F-415F-8561-8655884491D7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AAF25-84F8-4F4F-A694-4CB24AA184A3}" type="datetimeFigureOut">
              <a:rPr lang="ru-RU"/>
              <a:pPr/>
              <a:t>11.03.2024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42CC3-B5A2-448A-AB88-B20817C36AF5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ru-RU" noProof="1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AAF25-84F8-4F4F-A694-4CB24AA184A3}" type="datetimeFigureOut">
              <a:rPr lang="ru-RU"/>
              <a:pPr/>
              <a:t>11.03.2024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23788-0B48-448B-8A47-0072B8E90E90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noProof="1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AAF25-84F8-4F4F-A694-4CB24AA184A3}" type="datetimeFigureOut">
              <a:rPr lang="ru-RU"/>
              <a:pPr/>
              <a:t>11.03.2024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4F737-9B11-4C65-8A07-7283B9B402CD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7CAAF25-84F8-4F4F-A694-4CB24AA184A3}" type="datetimeFigureOut">
              <a:rPr lang="ru-RU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9291856-63C9-4F3D-9DB7-E07D289EF7F4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1"/>
          <p:cNvSpPr>
            <a:spLocks noChangeArrowheads="1"/>
          </p:cNvSpPr>
          <p:nvPr/>
        </p:nvSpPr>
        <p:spPr bwMode="auto">
          <a:xfrm>
            <a:off x="3048000" y="638175"/>
            <a:ext cx="5889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zh-CN">
                <a:solidFill>
                  <a:srgbClr val="002060"/>
                </a:solidFill>
              </a:rPr>
              <a:t> </a:t>
            </a:r>
            <a:r>
              <a:rPr lang="ru-RU" altLang="zh-CN">
                <a:solidFill>
                  <a:srgbClr val="002060"/>
                </a:solidFill>
                <a:latin typeface="Times New Roman" pitchFamily="18" charset="0"/>
              </a:rPr>
              <a:t>Муниципальное автономное дошкольное</a:t>
            </a:r>
          </a:p>
          <a:p>
            <a:pPr algn="ctr"/>
            <a:r>
              <a:rPr lang="ru-RU" altLang="zh-CN">
                <a:solidFill>
                  <a:srgbClr val="002060"/>
                </a:solidFill>
                <a:latin typeface="Times New Roman" pitchFamily="18" charset="0"/>
              </a:rPr>
              <a:t>образовательное учреждение</a:t>
            </a:r>
          </a:p>
          <a:p>
            <a:pPr algn="ctr"/>
            <a:r>
              <a:rPr lang="ru-RU" altLang="zh-CN">
                <a:solidFill>
                  <a:srgbClr val="002060"/>
                </a:solidFill>
                <a:latin typeface="Times New Roman" pitchFamily="18" charset="0"/>
              </a:rPr>
              <a:t>ГО город Ирбит Свердловской области</a:t>
            </a:r>
          </a:p>
          <a:p>
            <a:pPr algn="ctr"/>
            <a:r>
              <a:rPr lang="ru-RU" altLang="zh-CN">
                <a:solidFill>
                  <a:srgbClr val="002060"/>
                </a:solidFill>
                <a:latin typeface="Times New Roman" pitchFamily="18" charset="0"/>
              </a:rPr>
              <a:t>«Детский сад № 21»</a:t>
            </a: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3048000" y="2921000"/>
            <a:ext cx="6096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zh-CN">
                <a:solidFill>
                  <a:srgbClr val="FF0000"/>
                </a:solidFill>
                <a:latin typeface="Times New Roman" pitchFamily="18" charset="0"/>
              </a:rPr>
              <a:t>Педагогический проект</a:t>
            </a:r>
          </a:p>
          <a:p>
            <a:pPr algn="ctr"/>
            <a:r>
              <a:rPr lang="ru-RU" altLang="zh-CN" sz="2400">
                <a:solidFill>
                  <a:srgbClr val="FF0000"/>
                </a:solidFill>
                <a:latin typeface="Times New Roman" pitchFamily="18" charset="0"/>
              </a:rPr>
              <a:t>«Защитники Отечества»</a:t>
            </a:r>
          </a:p>
          <a:p>
            <a:pPr algn="ctr"/>
            <a:r>
              <a:rPr lang="ru-RU" altLang="zh-CN">
                <a:solidFill>
                  <a:srgbClr val="FF0000"/>
                </a:solidFill>
                <a:latin typeface="Times New Roman" pitchFamily="18" charset="0"/>
              </a:rPr>
              <a:t>с детьми подготовительной группы</a:t>
            </a:r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8937625" y="4511675"/>
            <a:ext cx="22415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000">
                <a:solidFill>
                  <a:srgbClr val="002060"/>
                </a:solidFill>
                <a:latin typeface="Times New Roman" pitchFamily="18" charset="0"/>
              </a:rPr>
              <a:t>Воспитатели:</a:t>
            </a:r>
          </a:p>
          <a:p>
            <a:r>
              <a:rPr lang="ru-RU" altLang="zh-CN" sz="2000">
                <a:solidFill>
                  <a:srgbClr val="002060"/>
                </a:solidFill>
                <a:latin typeface="Times New Roman" pitchFamily="18" charset="0"/>
              </a:rPr>
              <a:t>Красина Н.Ф.</a:t>
            </a:r>
          </a:p>
          <a:p>
            <a:r>
              <a:rPr lang="ru-RU" altLang="zh-CN" sz="2000">
                <a:solidFill>
                  <a:srgbClr val="002060"/>
                </a:solidFill>
                <a:latin typeface="Times New Roman" pitchFamily="18" charset="0"/>
              </a:rPr>
              <a:t>Курмачева С.А.</a:t>
            </a:r>
          </a:p>
        </p:txBody>
      </p:sp>
      <p:sp>
        <p:nvSpPr>
          <p:cNvPr id="2053" name="TextBox 7"/>
          <p:cNvSpPr txBox="1">
            <a:spLocks noChangeArrowheads="1"/>
          </p:cNvSpPr>
          <p:nvPr/>
        </p:nvSpPr>
        <p:spPr bwMode="auto">
          <a:xfrm>
            <a:off x="5451475" y="5840413"/>
            <a:ext cx="15192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000">
                <a:solidFill>
                  <a:srgbClr val="002060"/>
                </a:solidFill>
                <a:latin typeface="Times New Roman" pitchFamily="18" charset="0"/>
              </a:rPr>
              <a:t>г. Ирбит</a:t>
            </a:r>
          </a:p>
          <a:p>
            <a:r>
              <a:rPr lang="ru-RU" altLang="zh-CN" sz="2000">
                <a:solidFill>
                  <a:srgbClr val="002060"/>
                </a:solidFill>
                <a:latin typeface="Times New Roman" pitchFamily="18" charset="0"/>
              </a:rPr>
              <a:t>2024 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0325" y="1057275"/>
            <a:ext cx="6999288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638175" y="673100"/>
            <a:ext cx="46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zh-CN">
              <a:latin typeface="Times New Roman" pitchFamily="18" charset="0"/>
            </a:endParaRP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2173288" y="504825"/>
            <a:ext cx="7867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400">
                <a:solidFill>
                  <a:srgbClr val="002060"/>
                </a:solidFill>
                <a:latin typeface="Times New Roman" pitchFamily="18" charset="0"/>
              </a:rPr>
              <a:t>Занятие «День памяти воинов – интернационалистов»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392363"/>
            <a:ext cx="5351463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463" y="811213"/>
            <a:ext cx="4943475" cy="370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6435725" y="811213"/>
            <a:ext cx="44164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400">
                <a:solidFill>
                  <a:srgbClr val="002060"/>
                </a:solidFill>
                <a:latin typeface="Times New Roman" pitchFamily="18" charset="0"/>
              </a:rPr>
              <a:t>Акция «Письмо солдату»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1038" y="1087438"/>
            <a:ext cx="6981825" cy="523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3070225" y="603250"/>
            <a:ext cx="6505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400">
                <a:solidFill>
                  <a:srgbClr val="002060"/>
                </a:solidFill>
                <a:latin typeface="Times New Roman" pitchFamily="18" charset="0"/>
              </a:rPr>
              <a:t>Посылка для защитников Отечества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9413" y="1300163"/>
            <a:ext cx="6697662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105025" y="571500"/>
            <a:ext cx="8815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400">
                <a:solidFill>
                  <a:srgbClr val="002060"/>
                </a:solidFill>
                <a:latin typeface="Times New Roman" pitchFamily="18" charset="0"/>
              </a:rPr>
              <a:t>Праздничное мероприятие «День защитников Отечества»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1563688" y="465138"/>
            <a:ext cx="8856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400">
                <a:solidFill>
                  <a:srgbClr val="002060"/>
                </a:solidFill>
                <a:latin typeface="Times New Roman" pitchFamily="18" charset="0"/>
              </a:rPr>
              <a:t>Выставка поделок, изготовленных руками родителей и детей</a:t>
            </a:r>
          </a:p>
        </p:txBody>
      </p:sp>
      <p:pic>
        <p:nvPicPr>
          <p:cNvPr id="4" name="Рисунок 3" descr="Рисунок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9861" y="1043661"/>
            <a:ext cx="7181088" cy="538886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1914525" y="465138"/>
            <a:ext cx="8813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400">
                <a:solidFill>
                  <a:srgbClr val="002060"/>
                </a:solidFill>
                <a:latin typeface="Times New Roman" pitchFamily="18" charset="0"/>
              </a:rPr>
              <a:t>Оформление поздравительных стенгазет к празднику 23 февраля </a:t>
            </a:r>
          </a:p>
        </p:txBody>
      </p:sp>
      <p:pic>
        <p:nvPicPr>
          <p:cNvPr id="5" name="Рисунок 4" descr="Рисунок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0823" y="1093460"/>
            <a:ext cx="5431536" cy="4413504"/>
          </a:xfrm>
          <a:prstGeom prst="rect">
            <a:avLst/>
          </a:prstGeom>
        </p:spPr>
      </p:pic>
      <p:pic>
        <p:nvPicPr>
          <p:cNvPr id="6" name="Рисунок 5" descr="Рисунок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0160" y="1059288"/>
            <a:ext cx="478536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6147" t="8141" r="26826" b="19441"/>
          <a:stretch>
            <a:fillRect/>
          </a:stretch>
        </p:blipFill>
        <p:spPr bwMode="auto">
          <a:xfrm>
            <a:off x="2835275" y="1617663"/>
            <a:ext cx="2138363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2"/>
          <p:cNvPicPr>
            <a:picLocks noChangeAspect="1" noChangeArrowheads="1"/>
          </p:cNvPicPr>
          <p:nvPr/>
        </p:nvPicPr>
        <p:blipFill>
          <a:blip r:embed="rId3" cstate="print"/>
          <a:srcRect l="11990" r="10783" b="4526"/>
          <a:stretch>
            <a:fillRect/>
          </a:stretch>
        </p:blipFill>
        <p:spPr bwMode="auto">
          <a:xfrm>
            <a:off x="7569200" y="2640013"/>
            <a:ext cx="2208213" cy="364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3"/>
          <p:cNvPicPr>
            <a:picLocks noChangeAspect="1" noChangeArrowheads="1"/>
          </p:cNvPicPr>
          <p:nvPr/>
        </p:nvPicPr>
        <p:blipFill>
          <a:blip r:embed="rId4" cstate="print"/>
          <a:srcRect r="18254" b="7143"/>
          <a:stretch>
            <a:fillRect/>
          </a:stretch>
        </p:blipFill>
        <p:spPr bwMode="auto">
          <a:xfrm flipH="1">
            <a:off x="5065713" y="2214563"/>
            <a:ext cx="2392362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4"/>
          <p:cNvPicPr>
            <a:picLocks noChangeAspect="1" noChangeArrowheads="1"/>
          </p:cNvPicPr>
          <p:nvPr/>
        </p:nvPicPr>
        <p:blipFill>
          <a:blip r:embed="rId5" cstate="print"/>
          <a:srcRect l="10358" t="7344" r="18961" b="7127"/>
          <a:stretch>
            <a:fillRect/>
          </a:stretch>
        </p:blipFill>
        <p:spPr bwMode="auto">
          <a:xfrm>
            <a:off x="509588" y="404813"/>
            <a:ext cx="2214562" cy="362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5"/>
          <p:cNvPicPr>
            <a:picLocks noChangeAspect="1" noChangeArrowheads="1"/>
          </p:cNvPicPr>
          <p:nvPr/>
        </p:nvPicPr>
        <p:blipFill>
          <a:blip r:embed="rId6" cstate="print"/>
          <a:srcRect l="11827" t="3989" r="19403" b="7700"/>
          <a:stretch>
            <a:fillRect/>
          </a:stretch>
        </p:blipFill>
        <p:spPr bwMode="auto">
          <a:xfrm>
            <a:off x="9845675" y="2957513"/>
            <a:ext cx="2117725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TextBox 8"/>
          <p:cNvSpPr txBox="1">
            <a:spLocks noChangeArrowheads="1"/>
          </p:cNvSpPr>
          <p:nvPr/>
        </p:nvSpPr>
        <p:spPr bwMode="auto">
          <a:xfrm>
            <a:off x="3233738" y="596900"/>
            <a:ext cx="87360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400">
                <a:solidFill>
                  <a:srgbClr val="002060"/>
                </a:solidFill>
                <a:latin typeface="Times New Roman" pitchFamily="18" charset="0"/>
              </a:rPr>
              <a:t>Оформление шкафчиков у мальчиков в раздевальной комнате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39363" y="978193"/>
            <a:ext cx="6986016" cy="52364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4037013" y="846138"/>
            <a:ext cx="7056437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400" b="1">
                <a:solidFill>
                  <a:srgbClr val="FF0000"/>
                </a:solidFill>
                <a:latin typeface="Times New Roman" pitchFamily="18" charset="0"/>
              </a:rPr>
              <a:t>Направление проектной деятельности: </a:t>
            </a:r>
            <a: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познавательно-речевой</a:t>
            </a:r>
            <a:r>
              <a:rPr lang="ru-RU" altLang="zh-CN" sz="2000" b="1">
                <a:latin typeface="Times New Roman" pitchFamily="18" charset="0"/>
              </a:rPr>
              <a:t/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/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400" b="1">
                <a:solidFill>
                  <a:srgbClr val="FF0000"/>
                </a:solidFill>
                <a:latin typeface="Times New Roman" pitchFamily="18" charset="0"/>
              </a:rPr>
              <a:t>Интеграция образовательных областей: </a:t>
            </a:r>
            <a: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- Познавательное  развитие                                                                                                                                                                                    -Социально-коммуникативное развитие                                                                                       - Художественно-эстетическое развитие                                                                                                           - Физическое развитие                                                                                                                                      -  Речевое развитие </a:t>
            </a:r>
            <a:r>
              <a:rPr lang="ru-RU" altLang="zh-CN" sz="2000" b="1">
                <a:latin typeface="Times New Roman" pitchFamily="18" charset="0"/>
              </a:rPr>
              <a:t/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	</a:t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400" b="1">
                <a:solidFill>
                  <a:srgbClr val="FF0000"/>
                </a:solidFill>
                <a:latin typeface="Times New Roman" pitchFamily="18" charset="0"/>
              </a:rPr>
              <a:t>Участники проекта:</a:t>
            </a:r>
            <a: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дети подготовительной группы</a:t>
            </a:r>
            <a:b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воспитатели группы</a:t>
            </a:r>
            <a:b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родители</a:t>
            </a:r>
          </a:p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музыкальный руководитель</a:t>
            </a:r>
            <a:endParaRPr lang="ru-RU" altLang="zh-CN" sz="200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3548063" y="673100"/>
            <a:ext cx="8027987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400" b="1">
                <a:solidFill>
                  <a:srgbClr val="FF0000"/>
                </a:solidFill>
                <a:latin typeface="Times New Roman" pitchFamily="18" charset="0"/>
              </a:rPr>
              <a:t>Актуальность проекта:  </a:t>
            </a:r>
            <a: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проблема нравственно-патриотического воспитания детей дошкольного возраста является одной из первостепенных для современного общества. В настоящее время воспитание патриотизма - достаточно трудная задача, решение которой требует терпения и такта. В современных семьях подобные вопросы не считаются важными и заслуживающими должного внимания. Наши дети уже не мечтают стать доблестными войнами и не считают защиту своей Родины - священным долгом. К сожалению, мало кто знает историю праздника – 23 февраля, в связи, с чем он был установлен. Этот проект является отличной возможность воспитать чувство гордости за свой народ, за армию, Родину. А также вызвать желание быть похожими на смелых и отважных воинов своей страны.</a:t>
            </a:r>
            <a:endParaRPr lang="ru-RU" altLang="zh-CN" sz="200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3048000" y="862013"/>
            <a:ext cx="7907338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zh-CN" sz="2400" b="1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altLang="zh-CN" sz="2400" b="1">
                <a:solidFill>
                  <a:srgbClr val="FF0000"/>
                </a:solidFill>
                <a:latin typeface="Times New Roman" pitchFamily="18" charset="0"/>
              </a:rPr>
              <a:t>Цель проекта: </a:t>
            </a: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формирование патриотических чувств у детей старшего дошкольного возраста</a:t>
            </a:r>
          </a:p>
          <a:p>
            <a:endParaRPr lang="ru-RU" altLang="zh-CN" sz="2000" b="1">
              <a:latin typeface="Times New Roman" pitchFamily="18" charset="0"/>
            </a:endParaRPr>
          </a:p>
          <a:p>
            <a:r>
              <a:rPr lang="ru-RU" altLang="zh-CN" sz="2400" b="1">
                <a:solidFill>
                  <a:srgbClr val="FF0000"/>
                </a:solidFill>
                <a:latin typeface="Times New Roman" pitchFamily="18" charset="0"/>
              </a:rPr>
              <a:t>Задачи проекта:</a:t>
            </a:r>
          </a:p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•формировать социально — нравственное воспитание, уважительное отношение к защитникам Отечества, ветеранам войны;</a:t>
            </a:r>
          </a:p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•познакомить детей с историей и традициями праздника 23 февраля;</a:t>
            </a:r>
          </a:p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•систематизировать, расширять и обобщать знания о Российской Армии, родах войск, военной технике;</a:t>
            </a:r>
          </a:p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•развивать интерес детей к истории родного Отечества.</a:t>
            </a:r>
          </a:p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3048000" y="862013"/>
            <a:ext cx="84597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400" b="1">
                <a:solidFill>
                  <a:srgbClr val="FF0000"/>
                </a:solidFill>
                <a:latin typeface="Times New Roman" pitchFamily="18" charset="0"/>
              </a:rPr>
              <a:t>Предполагаемый результат проекта:</a:t>
            </a:r>
            <a:r>
              <a:rPr lang="ru-RU" altLang="zh-CN" sz="2000" b="1">
                <a:latin typeface="Times New Roman" pitchFamily="18" charset="0"/>
              </a:rPr>
              <a:t/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•достаточный уровень усвоенных знаний и представлений, проектно-исследовательских умений и практических навыков детей, как в ходе самого проекта, так и по его завершению;</a:t>
            </a:r>
            <a:b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•расширение представлений детей о Российской армии, её защитниках;</a:t>
            </a:r>
            <a:b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•налаживание продуктивного сотрудничества, развитие сотворчества детей и взрослых.</a:t>
            </a:r>
            <a:r>
              <a:rPr lang="ru-RU" altLang="zh-CN" sz="2000" b="1">
                <a:latin typeface="Times New Roman" pitchFamily="18" charset="0"/>
              </a:rPr>
              <a:t/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zh-CN" sz="2400" b="1">
                <a:solidFill>
                  <a:srgbClr val="FF0000"/>
                </a:solidFill>
                <a:latin typeface="Times New Roman" pitchFamily="18" charset="0"/>
              </a:rPr>
              <a:t>Условия реализации проекта:</a:t>
            </a:r>
            <a:r>
              <a:rPr lang="ru-RU" altLang="zh-CN" sz="2000" b="1">
                <a:latin typeface="Times New Roman" pitchFamily="18" charset="0"/>
              </a:rPr>
              <a:t/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- изучение и анализ педагогической, методической литературы по данному направлению;</a:t>
            </a:r>
            <a:b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- подбор речевого и познавательного материала;</a:t>
            </a:r>
            <a:b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- подготовка программно-методических условий;</a:t>
            </a:r>
            <a:b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- отбор необходимых средств и форм для развития творческих способностей. </a:t>
            </a:r>
            <a:endParaRPr lang="ru-RU" altLang="zh-CN" sz="200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3916363" y="638175"/>
            <a:ext cx="810895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  <a:t>Основной этап проекта:</a:t>
            </a:r>
            <a:r>
              <a:rPr lang="ru-RU" altLang="zh-CN" sz="2000" b="1">
                <a:latin typeface="Times New Roman" pitchFamily="18" charset="0"/>
              </a:rPr>
              <a:t/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- познавательно – речевая образовательная деятельность  «Защитники Отечества»;</a:t>
            </a:r>
          </a:p>
          <a:p>
            <a:r>
              <a:rPr lang="ru-RU" altLang="zh-CN" sz="2000" b="1">
                <a:latin typeface="Times New Roman" pitchFamily="18" charset="0"/>
              </a:rPr>
              <a:t>-познавательно –творческая образовательная деятельность</a:t>
            </a:r>
          </a:p>
          <a:p>
            <a:r>
              <a:rPr lang="ru-RU" altLang="zh-CN" sz="2000" b="1">
                <a:latin typeface="Times New Roman" pitchFamily="18" charset="0"/>
              </a:rPr>
              <a:t>«Афганистан. Мы помним.»</a:t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- Показ презентации «Вооруженные силы РФ». </a:t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-  Разучивание стихотворений на военную тему.</a:t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 - Лепка на тему «Пограничник с собакой».</a:t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- Аппликация «Корабли на рейде».</a:t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- Д/и «Посчитай военную технику»;</a:t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- Д/и «Собери рюкзак солдату»</a:t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 - Просмотр мультфильма «Три богатыря».</a:t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 - Аппликация . Поздравительная открытка для папы. </a:t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 - Чтение А. Барто «На заставе».</a:t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 - Подвижная игра «Пограничник и шпионы» </a:t>
            </a:r>
          </a:p>
          <a:p>
            <a:r>
              <a:rPr lang="ru-RU" altLang="zh-CN" sz="2000" b="1">
                <a:latin typeface="Times New Roman" pitchFamily="18" charset="0"/>
              </a:rPr>
              <a:t>-Сюжетно – ролевая игра «Военные учения»</a:t>
            </a:r>
            <a:br>
              <a:rPr lang="ru-RU" altLang="zh-CN" sz="2000" b="1">
                <a:latin typeface="Times New Roman" pitchFamily="18" charset="0"/>
              </a:rPr>
            </a:br>
            <a:r>
              <a:rPr lang="ru-RU" altLang="zh-CN" sz="2000" b="1">
                <a:latin typeface="Times New Roman" pitchFamily="18" charset="0"/>
              </a:rPr>
              <a:t>- Утренник «День Защитника Отечества».</a:t>
            </a:r>
            <a:endParaRPr lang="ru-RU" altLang="zh-CN" sz="20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3048000" y="1363663"/>
            <a:ext cx="6819900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400" b="1">
                <a:solidFill>
                  <a:srgbClr val="FF0000"/>
                </a:solidFill>
                <a:latin typeface="Times New Roman" pitchFamily="18" charset="0"/>
              </a:rPr>
              <a:t>Работа с родителями:</a:t>
            </a:r>
            <a: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- Консультация на тему «История праздника».</a:t>
            </a:r>
            <a:b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- Привлечение родителей к созданию мини - музея «Военная техника».</a:t>
            </a:r>
          </a:p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-Оформление стенгазеты «Мы – будущие защитники Отечества»</a:t>
            </a:r>
          </a:p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-Участие в акциях «Письмо солдату»,</a:t>
            </a:r>
          </a:p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 «Посылка для защитника Отечества».</a:t>
            </a:r>
          </a:p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- Участие в праздничном мероприятии.</a:t>
            </a:r>
          </a:p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</a:br>
            <a:endParaRPr lang="ru-RU" altLang="zh-CN" sz="200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3048000" y="2035175"/>
            <a:ext cx="75803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III этап заключительный.</a:t>
            </a:r>
          </a:p>
          <a:p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- Оформление мини - музея</a:t>
            </a:r>
            <a:b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 - Выставка детских работ </a:t>
            </a:r>
            <a:b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 - Подведение итогов по реализации проекта. </a:t>
            </a:r>
            <a:endParaRPr lang="ru-RU" altLang="zh-CN" sz="200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3605213" y="1069975"/>
            <a:ext cx="73152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zh-CN" sz="2400" b="1">
                <a:solidFill>
                  <a:srgbClr val="FF0000"/>
                </a:solidFill>
                <a:latin typeface="Times New Roman" pitchFamily="18" charset="0"/>
              </a:rPr>
              <a:t>Выводы: </a:t>
            </a:r>
            <a: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altLang="zh-CN" sz="20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altLang="zh-CN" sz="2000" b="1">
                <a:solidFill>
                  <a:srgbClr val="002060"/>
                </a:solidFill>
                <a:latin typeface="Times New Roman" pitchFamily="18" charset="0"/>
              </a:rPr>
              <a:t>Участие в проекте позволило детям удовлетворить познавательную активность. Дети заинтересовались темой праздника «23 февраля», совместно с родителями и воспитателями участвовали в проектной деятельности. Дети  радовались своим успехам и успехам своих товарищей, ощущали свою значимость в группе.</a:t>
            </a:r>
            <a:endParaRPr lang="ru-RU" altLang="zh-CN" sz="200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185</Words>
  <Application>Microsoft Office PowerPoint</Application>
  <PresentationFormat>Произвольный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Евросеть</cp:lastModifiedBy>
  <cp:revision>19</cp:revision>
  <dcterms:created xsi:type="dcterms:W3CDTF">2024-02-20T10:40:00Z</dcterms:created>
  <dcterms:modified xsi:type="dcterms:W3CDTF">2024-03-11T15:03:10Z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FA13CD989E7C4A3AB03C19634D80C02D_13</vt:lpwstr>
  </property>
  <property fmtid="{D5CDD505-2E9C-101B-9397-08002B2CF9AE}" pid="3" name="KSOProductBuildVer">
    <vt:lpwstr>1049-12.2.0.13431</vt:lpwstr>
  </property>
</Properties>
</file>