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88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45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555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441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422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857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199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890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434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6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22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07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00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0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88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98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26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A38B9A4-A3C7-40C4-BB76-496D06CC3FAA}" type="datetimeFigureOut">
              <a:rPr lang="ru-RU" smtClean="0"/>
              <a:t>05.03.2024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7CA6AA-2C34-4364-937C-B02DEFDB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8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Conditionals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8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81" y="619665"/>
            <a:ext cx="5043522" cy="56233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229" y="774609"/>
            <a:ext cx="4460393" cy="531347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9658" y="195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If… </a:t>
            </a:r>
            <a:r>
              <a:rPr lang="ru-RU" b="1" i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… + </a:t>
            </a:r>
            <a:r>
              <a:rPr lang="ru-RU" b="1" i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Imperative</a:t>
            </a:r>
            <a:r>
              <a:rPr lang="ru-RU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(глагол в повелительном наклонении)  </a:t>
            </a:r>
            <a:endParaRPr lang="ru-RU" b="0" i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72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846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0" i="0" dirty="0" smtClean="0">
                <a:solidFill>
                  <a:srgbClr val="23344D"/>
                </a:solidFill>
                <a:effectLst/>
                <a:latin typeface="Rubik"/>
              </a:rPr>
              <a:t>Заполните пропуски модальными глаголами </a:t>
            </a:r>
            <a:r>
              <a:rPr lang="ru-RU" b="0" i="0" dirty="0" err="1" smtClean="0">
                <a:solidFill>
                  <a:srgbClr val="23344D"/>
                </a:solidFill>
                <a:effectLst/>
                <a:latin typeface="Rubik"/>
              </a:rPr>
              <a:t>should</a:t>
            </a:r>
            <a:r>
              <a:rPr lang="ru-RU" b="0" i="0" dirty="0" smtClean="0">
                <a:solidFill>
                  <a:srgbClr val="23344D"/>
                </a:solidFill>
                <a:effectLst/>
                <a:latin typeface="Rubik"/>
              </a:rPr>
              <a:t>, </a:t>
            </a:r>
            <a:r>
              <a:rPr lang="ru-RU" b="0" i="0" dirty="0" err="1" smtClean="0">
                <a:solidFill>
                  <a:srgbClr val="23344D"/>
                </a:solidFill>
                <a:effectLst/>
                <a:latin typeface="Rubik"/>
              </a:rPr>
              <a:t>can</a:t>
            </a:r>
            <a:r>
              <a:rPr lang="ru-RU" b="0" i="0" dirty="0" smtClean="0">
                <a:solidFill>
                  <a:srgbClr val="23344D"/>
                </a:solidFill>
                <a:effectLst/>
                <a:latin typeface="Rubik"/>
              </a:rPr>
              <a:t>, </a:t>
            </a:r>
            <a:r>
              <a:rPr lang="ru-RU" b="0" i="0" dirty="0" err="1" smtClean="0">
                <a:solidFill>
                  <a:srgbClr val="23344D"/>
                </a:solidFill>
                <a:effectLst/>
                <a:latin typeface="Rubik"/>
              </a:rPr>
              <a:t>might</a:t>
            </a:r>
            <a:r>
              <a:rPr lang="ru-RU" b="0" i="0" dirty="0" smtClean="0">
                <a:solidFill>
                  <a:srgbClr val="23344D"/>
                </a:solidFill>
                <a:effectLst/>
                <a:latin typeface="Rubik"/>
              </a:rPr>
              <a:t>, </a:t>
            </a:r>
            <a:r>
              <a:rPr lang="ru-RU" b="0" i="0" dirty="0" err="1" smtClean="0">
                <a:solidFill>
                  <a:srgbClr val="23344D"/>
                </a:solidFill>
                <a:effectLst/>
                <a:latin typeface="Rubik"/>
              </a:rPr>
              <a:t>must</a:t>
            </a:r>
            <a:r>
              <a:rPr lang="ru-RU" b="0" i="0" dirty="0" smtClean="0">
                <a:solidFill>
                  <a:srgbClr val="23344D"/>
                </a:solidFill>
                <a:effectLst/>
                <a:latin typeface="Rubik"/>
              </a:rPr>
              <a:t>, </a:t>
            </a:r>
            <a:r>
              <a:rPr lang="ru-RU" b="0" i="0" dirty="0" err="1" smtClean="0">
                <a:solidFill>
                  <a:srgbClr val="23344D"/>
                </a:solidFill>
                <a:effectLst/>
                <a:latin typeface="Rubik"/>
              </a:rPr>
              <a:t>have</a:t>
            </a:r>
            <a:r>
              <a:rPr lang="ru-RU" b="0" i="0" dirty="0" smtClean="0">
                <a:solidFill>
                  <a:srgbClr val="23344D"/>
                </a:solidFill>
                <a:effectLst/>
                <a:latin typeface="Rubik"/>
              </a:rPr>
              <a:t> </a:t>
            </a:r>
            <a:r>
              <a:rPr lang="ru-RU" b="0" i="0" dirty="0" err="1" smtClean="0">
                <a:solidFill>
                  <a:srgbClr val="23344D"/>
                </a:solidFill>
                <a:effectLst/>
                <a:latin typeface="Rubik"/>
              </a:rPr>
              <a:t>to</a:t>
            </a:r>
            <a:endParaRPr lang="ru-RU" b="0" i="0" dirty="0">
              <a:solidFill>
                <a:srgbClr val="23344D"/>
              </a:solidFill>
              <a:effectLst/>
              <a:latin typeface="Rubik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42" y="792481"/>
            <a:ext cx="6435628" cy="5270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846" y="1323704"/>
            <a:ext cx="5613449" cy="443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402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5679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972" y="0"/>
            <a:ext cx="46978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71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8235" y="2450349"/>
            <a:ext cx="99800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Conditional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(Условные предложения) или 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Conditionals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английском это 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cложноподчинённые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предложения, которые нужны, чтобы рассказать о реальных или нереальных действиях или событиях, зависящих от какого-либо условия. Условные предложения состоят из двух частей: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clause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(главного предложения) и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if-clause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(придаточного предложения условия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weather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ru-RU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— Если погода будет хорошей, мы пойдём в бассейн. Их бывает 5 видов.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9338" y="860279"/>
            <a:ext cx="7917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предложения в английском языке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774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0583" y="669111"/>
            <a:ext cx="65882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Нулевой тип условных предложений (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Zero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Conditional)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1188" y="1691030"/>
            <a:ext cx="106941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тип используется для того, чтобы говорить о вещах, которые всегда будут правдой: научных фактах, общепринятых нормах или очевидных утверждениях, законах природы. Например, что бы ни случилось, снег будет таять, когда температура поднимется выше нуля градусов, и люди всегда будут улыбаться, если услышат хорошую шутку. В обеих частях предложения нулевого типа глаголы всегда стоят в простом настоящем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русский язык такие предложения чаще всего переводятся с помощью настоящего времени, так как их содержание всегда будет актуально и верно.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Zero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Conditional образуется по следующей схеме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reaches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degrees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Если вода достигает 100 градусов, то она всегда кипит.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reaches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degrees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Когда вода достигает 100 градусов, то она всегда кипит.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4262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61212" y="7561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Первый тип условных предложений (</a:t>
            </a:r>
            <a:r>
              <a:rPr lang="ru-RU" b="1" dirty="0" err="1" smtClean="0"/>
              <a:t>First</a:t>
            </a:r>
            <a:r>
              <a:rPr lang="ru-RU" b="1" dirty="0" smtClean="0"/>
              <a:t> Conditional)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4366" y="130902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словие первого вида основывается на фактах, реальных и конкретных ситуациях. Выбирайте именно этот тип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Conditionals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вы говорите о вещах, которые с большой вероятностью могут произойти в будущем. Довольно часто 1 тип появляется в предложениях с каким-либо предупреждением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If +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4366" y="3617348"/>
            <a:ext cx="88653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с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Conditional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it rains, I won’t go to the park.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будет дождь, я не пойду в парк.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I complete my homework till 6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I’ll go to the party tonight.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закончу свою домашнюю работу до 6 вечера, то я пойду на вечеринку сегодня ночью.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I have enough money, I’ll buy some new shoes.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меня будет достаточно денег, то я куплю себе новую обувь.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708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9607" y="676730"/>
            <a:ext cx="7020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тип условных предложений (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Conditional)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8937" y="1160362"/>
            <a:ext cx="10119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Второй тип условных предложений используется в двух </a:t>
            </a:r>
            <a:r>
              <a:rPr lang="ru-RU" dirty="0" err="1" smtClean="0"/>
              <a:t>случаях:Когда</a:t>
            </a:r>
            <a:r>
              <a:rPr lang="ru-RU" dirty="0" smtClean="0"/>
              <a:t> вы говорите в будущем времени о событиях, вероятность которых очень мала. Это тот случай, когда вы гипотетически размышляете о какой-то грандиозной (или не очень) идее.</a:t>
            </a:r>
          </a:p>
          <a:p>
            <a:r>
              <a:rPr lang="ru-RU" dirty="0" smtClean="0"/>
              <a:t>If I </a:t>
            </a:r>
            <a:r>
              <a:rPr lang="ru-RU" dirty="0" err="1" smtClean="0"/>
              <a:t>met</a:t>
            </a:r>
            <a:r>
              <a:rPr lang="ru-RU" dirty="0" smtClean="0"/>
              <a:t> </a:t>
            </a:r>
            <a:r>
              <a:rPr lang="ru-RU" dirty="0" err="1" smtClean="0"/>
              <a:t>Princess</a:t>
            </a:r>
            <a:r>
              <a:rPr lang="ru-RU" dirty="0" smtClean="0"/>
              <a:t> </a:t>
            </a:r>
            <a:r>
              <a:rPr lang="ru-RU" dirty="0" err="1" smtClean="0"/>
              <a:t>Beatrice</a:t>
            </a:r>
            <a:r>
              <a:rPr lang="ru-RU" dirty="0" smtClean="0"/>
              <a:t>, I </a:t>
            </a:r>
            <a:r>
              <a:rPr lang="ru-RU" dirty="0" err="1" smtClean="0"/>
              <a:t>would</a:t>
            </a:r>
            <a:r>
              <a:rPr lang="ru-RU" dirty="0" smtClean="0"/>
              <a:t> </a:t>
            </a:r>
            <a:r>
              <a:rPr lang="ru-RU" dirty="0" err="1" smtClean="0"/>
              <a:t>say</a:t>
            </a:r>
            <a:r>
              <a:rPr lang="ru-RU" dirty="0" smtClean="0"/>
              <a:t> </a:t>
            </a:r>
            <a:r>
              <a:rPr lang="ru-RU" dirty="0" err="1" smtClean="0"/>
              <a:t>hello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her</a:t>
            </a:r>
            <a:r>
              <a:rPr lang="ru-RU" dirty="0" smtClean="0"/>
              <a:t>. — Если бы я встретил принцессу Беатрису, то я бы с ней поздоровался.</a:t>
            </a:r>
          </a:p>
          <a:p>
            <a:r>
              <a:rPr lang="ru-RU" dirty="0" smtClean="0"/>
              <a:t>Когда вы говорите о чём-то в настоящем, что не может случиться в принципе.</a:t>
            </a:r>
          </a:p>
          <a:p>
            <a:r>
              <a:rPr lang="ru-RU" dirty="0" smtClean="0"/>
              <a:t>If I </a:t>
            </a:r>
            <a:r>
              <a:rPr lang="ru-RU" dirty="0" err="1" smtClean="0"/>
              <a:t>had</a:t>
            </a:r>
            <a:r>
              <a:rPr lang="ru-RU" dirty="0" smtClean="0"/>
              <a:t> </a:t>
            </a:r>
            <a:r>
              <a:rPr lang="ru-RU" dirty="0" err="1" smtClean="0"/>
              <a:t>his</a:t>
            </a:r>
            <a:r>
              <a:rPr lang="ru-RU" dirty="0" smtClean="0"/>
              <a:t> </a:t>
            </a:r>
            <a:r>
              <a:rPr lang="ru-RU" dirty="0" err="1" smtClean="0"/>
              <a:t>number</a:t>
            </a:r>
            <a:r>
              <a:rPr lang="ru-RU" dirty="0" smtClean="0"/>
              <a:t>, I </a:t>
            </a:r>
            <a:r>
              <a:rPr lang="ru-RU" dirty="0" err="1" smtClean="0"/>
              <a:t>would</a:t>
            </a:r>
            <a:r>
              <a:rPr lang="ru-RU" dirty="0" smtClean="0"/>
              <a:t> </a:t>
            </a:r>
            <a:r>
              <a:rPr lang="ru-RU" dirty="0" err="1" smtClean="0"/>
              <a:t>call</a:t>
            </a:r>
            <a:r>
              <a:rPr lang="ru-RU" dirty="0" smtClean="0"/>
              <a:t> </a:t>
            </a:r>
            <a:r>
              <a:rPr lang="ru-RU" dirty="0" err="1" smtClean="0"/>
              <a:t>him</a:t>
            </a:r>
            <a:r>
              <a:rPr lang="ru-RU" dirty="0" smtClean="0"/>
              <a:t>. — Если бы у меня был его номер, я бы ему позвонил. (У меня нет его номера сейчас, поэтому позвонить этому человеку не представляется возможным, это нереально.)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1664" y="430694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+ Past Simple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 + infinitive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33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0879" y="651693"/>
            <a:ext cx="69681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тип условных предложений (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Conditional)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4365" y="1119112"/>
            <a:ext cx="97100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тип условных предложений нам нужен, чтобы говорить о событиях прошлого, которым не дано было случиться, и представлять их гипотетический результат. Хочется погоревать о несбывшихся надеждах и мечтах? Или, наоборот, порадоваться тому, как удачно вы справились со сложным выбором, потому как если бы решили действовать по-другому, то неприятностей было бы — мама не горюй. В обоих случаях смело выбирайте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Conditional!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60487" y="322867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+ Past Perfect      Would + have + Past Participle (V3)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3677140"/>
            <a:ext cx="109466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Conditional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studied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Если бы она занималась, то сдала бы экзамен. (Но мы знаем, что она совсем не занималась и поэтому не сдала экзамен.) 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I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hadn’t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eaten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wouldn’t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sick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Если бы я столько не съел, то мне не было бы так плохо. (Но я съел уйму всего, и поэтому я себя плохо чувствовал.)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taken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taxi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wouldn’t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missed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Если бы мы поймали такси, мы бы не опоздали на самолёт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437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23" y="879566"/>
            <a:ext cx="11163255" cy="504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139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2834" y="799739"/>
            <a:ext cx="6635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Mixed Conditional: смешанный тип условных предложений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9566" y="1169070"/>
            <a:ext cx="10241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 мы рассматривали условные предложения, в которых «если» и «то» относились к одному и тому же времени. Но в английском есть ещё и смешанные условные предложения. В них одна часть относится к прошлому, а другая — к настоящему.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Mixed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Conditionals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бывают двух видов. Первый вид смешанных условных предложений описывает нереальную ситуацию в прошлом, которая могла бы отразиться на настоящем. Необязательно, но могла бы. Если бы мама отвела вас в детстве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 бы сейчас были всемирно известным пианистом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422" y="2807766"/>
            <a:ext cx="7706801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66" y="3867355"/>
            <a:ext cx="8049748" cy="176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951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7908" y="656719"/>
            <a:ext cx="88914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вид смешанных предложений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используем, когда условие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if-clause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привязано к конкретному времени, а последствия, описанные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clause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относятся к прошлому. Если бы ваш товарищ не боялся телефонных звонков (постоянная, не привязанная ко времени характеристика), он бы сам позвонил в ресторан и забронировал столик — вот типичный случай использования этого вида Mixed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Conditionals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685" y="2134047"/>
            <a:ext cx="7792537" cy="10002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908" y="3527937"/>
            <a:ext cx="8021169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0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26170</TotalTime>
  <Words>792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Garamond</vt:lpstr>
      <vt:lpstr>Rubik</vt:lpstr>
      <vt:lpstr>Times New Roman</vt:lpstr>
      <vt:lpstr>Натуральные материалы</vt:lpstr>
      <vt:lpstr>Conditionals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Пользователь</dc:creator>
  <cp:lastModifiedBy>Вячеслав Владимирович Зверев</cp:lastModifiedBy>
  <cp:revision>9</cp:revision>
  <dcterms:created xsi:type="dcterms:W3CDTF">2024-02-14T14:53:00Z</dcterms:created>
  <dcterms:modified xsi:type="dcterms:W3CDTF">2024-03-05T04:13:07Z</dcterms:modified>
</cp:coreProperties>
</file>