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p:cViewPr varScale="1">
        <p:scale>
          <a:sx n="109" d="100"/>
          <a:sy n="109" d="100"/>
        </p:scale>
        <p:origin x="172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4706578-57FB-4D4C-9704-77194CE8DCFD}" type="datetimeFigureOut">
              <a:rPr lang="ru-RU" smtClean="0"/>
              <a:t>13.12.2020</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E5A4EA1-B55F-4422-B024-18ECEB52266B}"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4706578-57FB-4D4C-9704-77194CE8DCFD}" type="datetimeFigureOut">
              <a:rPr lang="ru-RU" smtClean="0"/>
              <a:t>13.12.2020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5A4EA1-B55F-4422-B024-18ECEB52266B}"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4706578-57FB-4D4C-9704-77194CE8DCFD}" type="datetimeFigureOut">
              <a:rPr lang="ru-RU" smtClean="0"/>
              <a:t>13.12.2020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5A4EA1-B55F-4422-B024-18ECEB52266B}"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4706578-57FB-4D4C-9704-77194CE8DCFD}" type="datetimeFigureOut">
              <a:rPr lang="ru-RU" smtClean="0"/>
              <a:t>13.12.2020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5A4EA1-B55F-4422-B024-18ECEB52266B}"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706578-57FB-4D4C-9704-77194CE8DCFD}" type="datetimeFigureOut">
              <a:rPr lang="ru-RU" smtClean="0"/>
              <a:t>13.12.2020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E5A4EA1-B55F-4422-B024-18ECEB52266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706578-57FB-4D4C-9704-77194CE8DCFD}" type="datetimeFigureOut">
              <a:rPr lang="ru-RU" smtClean="0"/>
              <a:t>13.12.2020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E5A4EA1-B55F-4422-B024-18ECEB52266B}"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4706578-57FB-4D4C-9704-77194CE8DCFD}" type="datetimeFigureOut">
              <a:rPr lang="ru-RU" smtClean="0"/>
              <a:t>13.12.2020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E5A4EA1-B55F-4422-B024-18ECEB52266B}"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4706578-57FB-4D4C-9704-77194CE8DCFD}" type="datetimeFigureOut">
              <a:rPr lang="ru-RU" smtClean="0"/>
              <a:t>13.12.2020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E5A4EA1-B55F-4422-B024-18ECEB52266B}"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706578-57FB-4D4C-9704-77194CE8DCFD}" type="datetimeFigureOut">
              <a:rPr lang="ru-RU" smtClean="0"/>
              <a:t>13.12.2020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E5A4EA1-B55F-4422-B024-18ECEB52266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706578-57FB-4D4C-9704-77194CE8DCFD}" type="datetimeFigureOut">
              <a:rPr lang="ru-RU" smtClean="0"/>
              <a:t>13.12.2020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E5A4EA1-B55F-4422-B024-18ECEB52266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706578-57FB-4D4C-9704-77194CE8DCFD}" type="datetimeFigureOut">
              <a:rPr lang="ru-RU" smtClean="0"/>
              <a:t>13.12.2020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E5A4EA1-B55F-4422-B024-18ECEB52266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4706578-57FB-4D4C-9704-77194CE8DCFD}" type="datetimeFigureOut">
              <a:rPr lang="ru-RU" smtClean="0"/>
              <a:t>13.12.2020</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0E5A4EA1-B55F-4422-B024-18ECEB52266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9" y="260648"/>
            <a:ext cx="4248472" cy="2736304"/>
          </a:xfrm>
        </p:spPr>
        <p:txBody>
          <a:bodyPr/>
          <a:lstStyle/>
          <a:p>
            <a:r>
              <a:rPr lang="ru-RU" dirty="0" smtClean="0"/>
              <a:t>Пушкин и музыка.</a:t>
            </a:r>
            <a:endParaRPr lang="ru-RU" dirty="0"/>
          </a:p>
        </p:txBody>
      </p:sp>
      <p:pic>
        <p:nvPicPr>
          <p:cNvPr id="1026" name="Picture 2" descr="https://irenit-perm.ru/wp-content/uploads/aleksandr-pushkin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328" y="0"/>
            <a:ext cx="5259672" cy="682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7888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852935"/>
            <a:ext cx="7745505" cy="3273227"/>
          </a:xfrm>
        </p:spPr>
        <p:txBody>
          <a:bodyPr/>
          <a:lstStyle/>
          <a:p>
            <a:r>
              <a:rPr lang="ru-RU" dirty="0"/>
              <a:t>Всего по произведениям Пушкина создано более 20 опер и более 10 балетов.</a:t>
            </a:r>
          </a:p>
          <a:p>
            <a:r>
              <a:rPr lang="ru-RU" dirty="0"/>
              <a:t>Музыку к кинофильмам написали наши современники Прокофьев, Шостакович, Асафьев, </a:t>
            </a:r>
            <a:r>
              <a:rPr lang="ru-RU" dirty="0" err="1"/>
              <a:t>Шапорин</a:t>
            </a:r>
            <a:r>
              <a:rPr lang="ru-RU" dirty="0"/>
              <a:t>. Блестящие мелодии — вальс и романс — написаны Свиридовым к произведениям Пушкина «Метель» и «Выстрел».</a:t>
            </a:r>
          </a:p>
          <a:p>
            <a:endParaRPr lang="ru-RU" dirty="0"/>
          </a:p>
        </p:txBody>
      </p:sp>
      <p:sp>
        <p:nvSpPr>
          <p:cNvPr id="3" name="Заголовок 2"/>
          <p:cNvSpPr>
            <a:spLocks noGrp="1"/>
          </p:cNvSpPr>
          <p:nvPr>
            <p:ph type="title"/>
          </p:nvPr>
        </p:nvSpPr>
        <p:spPr/>
        <p:txBody>
          <a:bodyPr/>
          <a:lstStyle/>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17512"/>
            <a:ext cx="4932040" cy="2688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77487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Effect transition="in" filter="barn(inVertical)">
                                      <p:cBhvr>
                                        <p:cTn id="1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 y="1"/>
            <a:ext cx="3779911" cy="6858000"/>
          </a:xfrm>
        </p:spPr>
        <p:txBody>
          <a:bodyPr>
            <a:normAutofit fontScale="92500" lnSpcReduction="20000"/>
          </a:bodyPr>
          <a:lstStyle/>
          <a:p>
            <a:r>
              <a:rPr lang="ru-RU" dirty="0"/>
              <a:t>В лицее написано стихотворение «Пробуждение»: «Мечты, мечты, где ваша сладость». Музыку написал </a:t>
            </a:r>
            <a:r>
              <a:rPr lang="ru-RU" dirty="0" err="1"/>
              <a:t>Алябьев</a:t>
            </a:r>
            <a:r>
              <a:rPr lang="ru-RU" dirty="0"/>
              <a:t>. Там же написано стихотворение «Певец», включенное через много лет в оперу «Евгений Онегин». Оно прозвучало в первом действии в дуэте Татьяны и Ольги: «Слыхали ль вы за рощей глас ночной» — музыка Чайковского. В лицее написаны «Черная шаль», музыка Верстовского, «Вакхическая песня», музыка Глазунова: «Да здравствует солнце, да скроется тьма!» — образец заздравного пения в честь Вакха — бога веселья и вина.</a:t>
            </a:r>
          </a:p>
        </p:txBody>
      </p:sp>
      <p:sp>
        <p:nvSpPr>
          <p:cNvPr id="3" name="Заголовок 2"/>
          <p:cNvSpPr>
            <a:spLocks noGrp="1"/>
          </p:cNvSpPr>
          <p:nvPr>
            <p:ph type="title"/>
          </p:nvPr>
        </p:nvSpPr>
        <p:spPr>
          <a:xfrm>
            <a:off x="3707904" y="0"/>
            <a:ext cx="5436096" cy="6741368"/>
          </a:xfrm>
        </p:spPr>
        <p:txBody>
          <a:bodyPr/>
          <a:lstStyle/>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742928" y="0"/>
            <a:ext cx="5436096" cy="4077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38556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wipe(down)">
                                      <p:cBhvr>
                                        <p:cTn id="12"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548680"/>
            <a:ext cx="7745505" cy="5577483"/>
          </a:xfrm>
        </p:spPr>
        <p:txBody>
          <a:bodyPr>
            <a:normAutofit fontScale="92500" lnSpcReduction="10000"/>
          </a:bodyPr>
          <a:lstStyle/>
          <a:p>
            <a:r>
              <a:rPr lang="ru-RU" dirty="0"/>
              <a:t>Сила воздействия музыки на Пушкина была очень велика. Часто, упоенный звуками, поэт произносил: «И замереть и умереть можно...» Пушкин — единственный из русских поэтов — писал стихи на определенную мелодию. Так, под впечатлением услышанной в Бессарабии цыганской песни поэт создает полную страстного огня и драматизма песню Земфиры, а под непосредственным воздействием восточной мелодии рождается стихотворение «Не пой, красавица, при мне».</a:t>
            </a:r>
            <a:br>
              <a:rPr lang="ru-RU" dirty="0"/>
            </a:br>
            <a:r>
              <a:rPr lang="ru-RU" dirty="0"/>
              <a:t>С детских лет и до конца дней Пушкин сохранил любовь к народной музыке и песне. Вспоминая юношеские годы, поэт писал, обращаясь к няне:</a:t>
            </a:r>
          </a:p>
          <a:p>
            <a:r>
              <a:rPr lang="ru-RU" i="1" dirty="0"/>
              <a:t>Ты,  детскую  качая  колыбель, </a:t>
            </a:r>
            <a:br>
              <a:rPr lang="ru-RU" i="1" dirty="0"/>
            </a:br>
            <a:r>
              <a:rPr lang="ru-RU" i="1" dirty="0"/>
              <a:t>Мой юный слух напевами пленила </a:t>
            </a:r>
            <a:br>
              <a:rPr lang="ru-RU" i="1" dirty="0"/>
            </a:br>
            <a:r>
              <a:rPr lang="ru-RU" i="1" dirty="0"/>
              <a:t>И меж пелен оставила свирель,</a:t>
            </a:r>
            <a:br>
              <a:rPr lang="ru-RU" i="1" dirty="0"/>
            </a:br>
            <a:r>
              <a:rPr lang="ru-RU" i="1" dirty="0"/>
              <a:t>Которую сама заворожила.</a:t>
            </a:r>
            <a:br>
              <a:rPr lang="ru-RU" i="1" dirty="0"/>
            </a:br>
            <a:r>
              <a:rPr lang="ru-RU" i="1" dirty="0"/>
              <a:t>(«Наперсница волшебной старины»)</a:t>
            </a:r>
            <a:endParaRPr lang="ru-RU" dirty="0"/>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0900072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620689"/>
            <a:ext cx="7745505" cy="5505474"/>
          </a:xfrm>
        </p:spPr>
        <p:txBody>
          <a:bodyPr>
            <a:normAutofit fontScale="92500" lnSpcReduction="10000"/>
          </a:bodyPr>
          <a:lstStyle/>
          <a:p>
            <a:r>
              <a:rPr lang="ru-RU" dirty="0"/>
              <a:t>Русская песня для Пушкина была не только источником эстетического наслаждения, но и своего рода историческим документом. Собирая материалы по истории Пугачевского восстания, поэт внимательно изучает песни того времени. Приезжая в Москву, он часто бывает в доме братьев Киреевских, один из которых — Петр Васильевич—был известным собирателем русской песни.</a:t>
            </a:r>
            <a:br>
              <a:rPr lang="ru-RU" dirty="0"/>
            </a:br>
            <a:r>
              <a:rPr lang="ru-RU" dirty="0"/>
              <a:t>Во время долгих переездов по России Пушкин знакомится с ямщицкими песнями.</a:t>
            </a:r>
          </a:p>
          <a:p>
            <a:r>
              <a:rPr lang="ru-RU" i="1" dirty="0"/>
              <a:t>Пой — в часы дорожной скуки </a:t>
            </a:r>
            <a:br>
              <a:rPr lang="ru-RU" i="1" dirty="0"/>
            </a:br>
            <a:r>
              <a:rPr lang="ru-RU" i="1" dirty="0"/>
              <a:t>На дороге в тьме ночной; </a:t>
            </a:r>
            <a:br>
              <a:rPr lang="ru-RU" i="1" dirty="0"/>
            </a:br>
            <a:r>
              <a:rPr lang="ru-RU" i="1" dirty="0"/>
              <a:t>Сладки мне родные звуки </a:t>
            </a:r>
            <a:br>
              <a:rPr lang="ru-RU" i="1" dirty="0"/>
            </a:br>
            <a:r>
              <a:rPr lang="ru-RU" i="1" dirty="0"/>
              <a:t>Звонкой песни удалой. </a:t>
            </a:r>
            <a:br>
              <a:rPr lang="ru-RU" i="1" dirty="0"/>
            </a:br>
            <a:r>
              <a:rPr lang="ru-RU" i="1" dirty="0"/>
              <a:t>Пой,  ямщик!  </a:t>
            </a:r>
            <a:br>
              <a:rPr lang="ru-RU" i="1" dirty="0"/>
            </a:br>
            <a:r>
              <a:rPr lang="ru-RU" i="1" dirty="0"/>
              <a:t>Я  молча,  жадно</a:t>
            </a:r>
            <a:br>
              <a:rPr lang="ru-RU" i="1" dirty="0"/>
            </a:br>
            <a:r>
              <a:rPr lang="ru-RU" i="1" dirty="0"/>
              <a:t> Буду слушать голос твои.</a:t>
            </a:r>
            <a:br>
              <a:rPr lang="ru-RU" i="1" dirty="0"/>
            </a:br>
            <a:r>
              <a:rPr lang="ru-RU" i="1" dirty="0"/>
              <a:t>(«В поле чистом серебрится»)</a:t>
            </a:r>
            <a:endParaRPr lang="ru-RU" dirty="0"/>
          </a:p>
          <a:p>
            <a:endParaRPr lang="ru-RU"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680456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9218" name="Picture 2" descr="https://xn--80aaleqhbkbz7ak6l.xn--p1ai/uploads/images/s/k/a/skazka_o_tsare_saltane_opera_n_a_rimskogo_korsakov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697" y="116632"/>
            <a:ext cx="4911886" cy="368391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sh-mdk.bel.muzkult.ru/media/2020/09/08/1256958938/7348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683914"/>
            <a:ext cx="5704936" cy="320563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s://s.fishki.net/upload/users/2017/09/08/582486/6a80e067b2b944849bb48bc358c9b9a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31465" y="0"/>
            <a:ext cx="4912535"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02182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222"/>
                                        </p:tgtEl>
                                        <p:attrNameLst>
                                          <p:attrName>style.visibility</p:attrName>
                                        </p:attrNameLst>
                                      </p:cBhvr>
                                      <p:to>
                                        <p:strVal val="visible"/>
                                      </p:to>
                                    </p:set>
                                    <p:animEffect transition="in" filter="fade">
                                      <p:cBhvr>
                                        <p:cTn id="12" dur="1000"/>
                                        <p:tgtEl>
                                          <p:spTgt spid="9222"/>
                                        </p:tgtEl>
                                      </p:cBhvr>
                                    </p:animEffect>
                                    <p:anim calcmode="lin" valueType="num">
                                      <p:cBhvr>
                                        <p:cTn id="13" dur="1000" fill="hold"/>
                                        <p:tgtEl>
                                          <p:spTgt spid="9222"/>
                                        </p:tgtEl>
                                        <p:attrNameLst>
                                          <p:attrName>ppt_x</p:attrName>
                                        </p:attrNameLst>
                                      </p:cBhvr>
                                      <p:tavLst>
                                        <p:tav tm="0">
                                          <p:val>
                                            <p:strVal val="#ppt_x"/>
                                          </p:val>
                                        </p:tav>
                                        <p:tav tm="100000">
                                          <p:val>
                                            <p:strVal val="#ppt_x"/>
                                          </p:val>
                                        </p:tav>
                                      </p:tavLst>
                                    </p:anim>
                                    <p:anim calcmode="lin" valueType="num">
                                      <p:cBhvr>
                                        <p:cTn id="14"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9220"/>
                                        </p:tgtEl>
                                        <p:attrNameLst>
                                          <p:attrName>style.visibility</p:attrName>
                                        </p:attrNameLst>
                                      </p:cBhvr>
                                      <p:to>
                                        <p:strVal val="visible"/>
                                      </p:to>
                                    </p:set>
                                    <p:animEffect transition="in" filter="wipe(down)">
                                      <p:cBhvr>
                                        <p:cTn id="19"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2420888"/>
            <a:ext cx="7756263" cy="1054250"/>
          </a:xfrm>
        </p:spPr>
        <p:txBody>
          <a:bodyPr>
            <a:prstTxWarp prst="textDeflateBottom">
              <a:avLst/>
            </a:prstTxWarp>
            <a:scene3d>
              <a:camera prst="orthographicFront"/>
              <a:lightRig rig="threePt" dir="t"/>
            </a:scene3d>
            <a:sp3d extrusionH="57150">
              <a:bevelT w="38100" h="38100" prst="angle"/>
            </a:sp3d>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2">
                      <a:satMod val="175000"/>
                      <a:alpha val="40000"/>
                    </a:schemeClr>
                  </a:glow>
                  <a:outerShdw blurRad="50800" dist="38100" dir="16200000" rotWithShape="0">
                    <a:prstClr val="black">
                      <a:alpha val="40000"/>
                    </a:prstClr>
                  </a:outerShdw>
                  <a:reflection blurRad="6350" stA="50000" endA="300" endPos="50000" dist="29997" dir="5400000" sy="-100000" algn="bl" rotWithShape="0"/>
                </a:effectLst>
              </a:rPr>
              <a:t>Спасибо за внимание!</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2">
                    <a:satMod val="175000"/>
                    <a:alpha val="40000"/>
                  </a:schemeClr>
                </a:glow>
                <a:outerShdw blurRad="50800" dist="38100" dir="16200000" rotWithShape="0">
                  <a:prstClr val="black">
                    <a:alpha val="40000"/>
                  </a:prstClr>
                </a:outerShdw>
                <a:reflection blurRad="6350" stA="50000" endA="300" endPos="50000" dist="29997" dir="5400000" sy="-100000" algn="bl" rotWithShape="0"/>
              </a:effectLst>
            </a:endParaRPr>
          </a:p>
        </p:txBody>
      </p:sp>
    </p:spTree>
    <p:extLst>
      <p:ext uri="{BB962C8B-B14F-4D97-AF65-F5344CB8AC3E}">
        <p14:creationId xmlns:p14="http://schemas.microsoft.com/office/powerpoint/2010/main" val="37027339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Русская музыка неразрывно связана с великими традициями русской классической литературы. Русская опера все время ориентируется на Пушкина. Эталонами являются: «Руслан и Людмила» — былинно-эпическая опера Глинки; «Борис Годунов» — историко-трагическая опера Мусоргского, «Евгений Онегин» — лирическая опера Чайковского; «Пиковая дама» — </a:t>
            </a:r>
            <a:r>
              <a:rPr lang="ru-RU" dirty="0" err="1"/>
              <a:t>психологическаая</a:t>
            </a:r>
            <a:r>
              <a:rPr lang="ru-RU" dirty="0"/>
              <a:t> опера Чайковского.</a:t>
            </a:r>
          </a:p>
        </p:txBody>
      </p:sp>
      <p:sp>
        <p:nvSpPr>
          <p:cNvPr id="3" name="Заголовок 2"/>
          <p:cNvSpPr>
            <a:spLocks noGrp="1"/>
          </p:cNvSpPr>
          <p:nvPr>
            <p:ph type="title"/>
          </p:nvPr>
        </p:nvSpPr>
        <p:spPr>
          <a:xfrm>
            <a:off x="827584" y="404664"/>
            <a:ext cx="7756263" cy="1054250"/>
          </a:xfrm>
        </p:spPr>
        <p:txBody>
          <a:bodyPr/>
          <a:lstStyle/>
          <a:p>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 своем драматическом произведении «Каменный гость» Александр Пушкин восклицает: «Из наслаждений жизни одной любви музыка уступает, но и любовь — мелодия!»</a:t>
            </a:r>
          </a:p>
        </p:txBody>
      </p:sp>
    </p:spTree>
    <p:extLst>
      <p:ext uri="{BB962C8B-B14F-4D97-AF65-F5344CB8AC3E}">
        <p14:creationId xmlns:p14="http://schemas.microsoft.com/office/powerpoint/2010/main" val="32728494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3275856" cy="4509120"/>
          </a:xfrm>
        </p:spPr>
        <p:txBody>
          <a:bodyPr/>
          <a:lstStyle/>
          <a:p>
            <a:r>
              <a:rPr lang="ru-RU" sz="1800" dirty="0"/>
              <a:t>Опера «Руслан и Людмила» была написана в 1820 году. Пушкин назвал поэму «Мое игривое творение». Увертюра к опере звучит как музыкальный фейерверк. Опера прозвучала впервые в Петербурге в 1840 году, т.е. через 5 лет после гибели поэта. Искрящаяся светом, юмором </a:t>
            </a:r>
            <a:r>
              <a:rPr lang="ru-RU" sz="1800" dirty="0" err="1"/>
              <a:t>пятиактовая</a:t>
            </a:r>
            <a:r>
              <a:rPr lang="ru-RU" sz="1800" dirty="0"/>
              <a:t> опера. Над созданием либретто трудились композитор Глинка, поэт Кукольник и еще три поэта.</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46051" y="32257"/>
            <a:ext cx="5580112" cy="4185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http://s019.radikal.ru/i642/1211/7f/4037984314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21088"/>
            <a:ext cx="4823922" cy="263123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kremlinpalace.org/photos/shares/Concert/ballet/Ruslan/xsj4l8ej_n8_1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1960" y="4215329"/>
            <a:ext cx="4932993" cy="2636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138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down)">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1000"/>
                                        <p:tgtEl>
                                          <p:spTgt spid="2052"/>
                                        </p:tgtEl>
                                      </p:cBhvr>
                                    </p:animEffect>
                                    <p:anim calcmode="lin" valueType="num">
                                      <p:cBhvr>
                                        <p:cTn id="18" dur="1000" fill="hold"/>
                                        <p:tgtEl>
                                          <p:spTgt spid="2052"/>
                                        </p:tgtEl>
                                        <p:attrNameLst>
                                          <p:attrName>ppt_x</p:attrName>
                                        </p:attrNameLst>
                                      </p:cBhvr>
                                      <p:tavLst>
                                        <p:tav tm="0">
                                          <p:val>
                                            <p:strVal val="#ppt_x"/>
                                          </p:val>
                                        </p:tav>
                                        <p:tav tm="100000">
                                          <p:val>
                                            <p:strVal val="#ppt_x"/>
                                          </p:val>
                                        </p:tav>
                                      </p:tavLst>
                                    </p:anim>
                                    <p:anim calcmode="lin" valueType="num">
                                      <p:cBhvr>
                                        <p:cTn id="19"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054"/>
                                        </p:tgtEl>
                                        <p:attrNameLst>
                                          <p:attrName>style.visibility</p:attrName>
                                        </p:attrNameLst>
                                      </p:cBhvr>
                                      <p:to>
                                        <p:strVal val="visible"/>
                                      </p:to>
                                    </p:set>
                                    <p:animEffect transition="in" filter="fade">
                                      <p:cBhvr>
                                        <p:cTn id="24" dur="1000"/>
                                        <p:tgtEl>
                                          <p:spTgt spid="2054"/>
                                        </p:tgtEl>
                                      </p:cBhvr>
                                    </p:animEffect>
                                    <p:anim calcmode="lin" valueType="num">
                                      <p:cBhvr>
                                        <p:cTn id="25" dur="1000" fill="hold"/>
                                        <p:tgtEl>
                                          <p:spTgt spid="2054"/>
                                        </p:tgtEl>
                                        <p:attrNameLst>
                                          <p:attrName>ppt_x</p:attrName>
                                        </p:attrNameLst>
                                      </p:cBhvr>
                                      <p:tavLst>
                                        <p:tav tm="0">
                                          <p:val>
                                            <p:strVal val="#ppt_x"/>
                                          </p:val>
                                        </p:tav>
                                        <p:tav tm="100000">
                                          <p:val>
                                            <p:strVal val="#ppt_x"/>
                                          </p:val>
                                        </p:tav>
                                      </p:tavLst>
                                    </p:anim>
                                    <p:anim calcmode="lin" valueType="num">
                                      <p:cBhvr>
                                        <p:cTn id="26" dur="1000" fill="hold"/>
                                        <p:tgtEl>
                                          <p:spTgt spid="20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3451462" cy="4659044"/>
          </a:xfrm>
        </p:spPr>
        <p:txBody>
          <a:bodyPr/>
          <a:lstStyle/>
          <a:p>
            <a:r>
              <a:rPr lang="ru-RU" sz="2000" dirty="0"/>
              <a:t>Трагедия «Борис Годунов» была написана поэтом в 1825 году. Опера была написана Мусоргским через 44 года, т.е. в 1869 году и поставлена в Петербурге. Опера, к сожалению, была закончена Римским-Корсаковым в связи со смертью композитора Мусоргского. Цензура вначале запретила оперу и предложила ввести любовный сюжет. Пришлось создать роль Марины Мнишек.</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23928" y="0"/>
            <a:ext cx="5227743" cy="3620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9512" y="4950117"/>
            <a:ext cx="8676456" cy="1323439"/>
          </a:xfrm>
          <a:prstGeom prst="rect">
            <a:avLst/>
          </a:prstGeom>
          <a:noFill/>
        </p:spPr>
        <p:txBody>
          <a:bodyPr wrap="square" rtlCol="0">
            <a:spAutoFit/>
          </a:bodyPr>
          <a:lstStyle/>
          <a:p>
            <a:pPr algn="ctr"/>
            <a:r>
              <a:rPr lang="ru-RU" sz="2000" dirty="0">
                <a:solidFill>
                  <a:schemeClr val="accent3">
                    <a:lumMod val="50000"/>
                  </a:schemeClr>
                </a:solidFill>
              </a:rPr>
              <a:t>И поэт, и композитор уделяют большое внимание трагедии совести, переживаемой царем Борисом. Многогранный образ Бориса Годунова является одним из высших достижений мирового </a:t>
            </a:r>
            <a:r>
              <a:rPr lang="ru-RU" sz="2000" dirty="0" smtClean="0">
                <a:solidFill>
                  <a:schemeClr val="accent3">
                    <a:lumMod val="50000"/>
                  </a:schemeClr>
                </a:solidFill>
              </a:rPr>
              <a:t>поэтического </a:t>
            </a:r>
            <a:r>
              <a:rPr lang="ru-RU" sz="2000" dirty="0">
                <a:solidFill>
                  <a:schemeClr val="accent3">
                    <a:lumMod val="50000"/>
                  </a:schemeClr>
                </a:solidFill>
              </a:rPr>
              <a:t>и оперного творчества. Либретто написано Мусоргским.</a:t>
            </a:r>
          </a:p>
        </p:txBody>
      </p:sp>
    </p:spTree>
    <p:extLst>
      <p:ext uri="{BB962C8B-B14F-4D97-AF65-F5344CB8AC3E}">
        <p14:creationId xmlns:p14="http://schemas.microsoft.com/office/powerpoint/2010/main" val="36685926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wipe(down)">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481" y="22207"/>
            <a:ext cx="3667485" cy="1994748"/>
          </a:xfrm>
        </p:spPr>
        <p:txBody>
          <a:bodyPr/>
          <a:lstStyle/>
          <a:p>
            <a:r>
              <a:rPr lang="ru-RU" dirty="0" smtClean="0"/>
              <a:t>Опера «Борис Годунов»</a:t>
            </a:r>
            <a:endParaRPr lang="ru-RU" dirty="0"/>
          </a:p>
        </p:txBody>
      </p:sp>
      <p:pic>
        <p:nvPicPr>
          <p:cNvPr id="4" name="Picture 6" descr="https://test.bolshoi.ru/upload/iblock/f68/f683c153032e0680facc774b0bb141a5.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24" y="2592376"/>
            <a:ext cx="3630991" cy="42603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lemur59.ru/sites/default/files/images/Boris-archive-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6768" y="-27143"/>
            <a:ext cx="5517232"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257661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7504" y="1196752"/>
            <a:ext cx="3307446" cy="5091092"/>
          </a:xfrm>
        </p:spPr>
        <p:txBody>
          <a:bodyPr/>
          <a:lstStyle/>
          <a:p>
            <a:r>
              <a:rPr lang="ru-RU" sz="1800" dirty="0"/>
              <a:t>Опера «Евгений Онегин» (семилетний труд Пушкина — 1823—1830 гг.). Поэма начата в Кишиневе и окончена в Болдино. Появление оперы в 1878 году ознаменовало собой новый этап в русском оперном искусстве. Это уже была опера не на былинный или исторический сюжет, а на современную тематику. Как и у Пушкина, главным действующим лицом оказалась Татьяна Ларина, но храня верность великому поэту, предложение назвать оперу «Татьяна Ларина» отклонили.</a:t>
            </a:r>
          </a:p>
        </p:txBody>
      </p:sp>
      <p:pic>
        <p:nvPicPr>
          <p:cNvPr id="4098" name="Picture 2" descr="http://beta.bashopera.ru/upload/thumbs/1ce/1cefa9aef8eadece4c6fbe573d862246.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635375" y="3174045"/>
            <a:ext cx="5508625" cy="366935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www.bileter.ru/data/shows_images/Y/i/pV0Pz7Fl83SSRNsFucijFnkxxWyBYk4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387424"/>
            <a:ext cx="5317033" cy="3544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3165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barn(inVertical)">
                                      <p:cBhvr>
                                        <p:cTn id="12" dur="500"/>
                                        <p:tgtEl>
                                          <p:spTgt spid="410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fade">
                                      <p:cBhvr>
                                        <p:cTn id="17" dur="1000"/>
                                        <p:tgtEl>
                                          <p:spTgt spid="4098"/>
                                        </p:tgtEl>
                                      </p:cBhvr>
                                    </p:animEffect>
                                    <p:anim calcmode="lin" valueType="num">
                                      <p:cBhvr>
                                        <p:cTn id="18" dur="1000" fill="hold"/>
                                        <p:tgtEl>
                                          <p:spTgt spid="4098"/>
                                        </p:tgtEl>
                                        <p:attrNameLst>
                                          <p:attrName>ppt_x</p:attrName>
                                        </p:attrNameLst>
                                      </p:cBhvr>
                                      <p:tavLst>
                                        <p:tav tm="0">
                                          <p:val>
                                            <p:strVal val="#ppt_x"/>
                                          </p:val>
                                        </p:tav>
                                        <p:tav tm="100000">
                                          <p:val>
                                            <p:strVal val="#ppt_x"/>
                                          </p:val>
                                        </p:tav>
                                      </p:tavLst>
                                    </p:anim>
                                    <p:anim calcmode="lin" valueType="num">
                                      <p:cBhvr>
                                        <p:cTn id="1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a:p>
        </p:txBody>
      </p:sp>
      <p:sp>
        <p:nvSpPr>
          <p:cNvPr id="3" name="Заголовок 2"/>
          <p:cNvSpPr>
            <a:spLocks noGrp="1"/>
          </p:cNvSpPr>
          <p:nvPr>
            <p:ph type="title"/>
          </p:nvPr>
        </p:nvSpPr>
        <p:spPr>
          <a:xfrm>
            <a:off x="827584" y="116632"/>
            <a:ext cx="7195878" cy="5883180"/>
          </a:xfrm>
        </p:spPr>
        <p:txBody>
          <a:bodyPr/>
          <a:lstStyle/>
          <a:p>
            <a:r>
              <a:rPr lang="ru-RU" sz="2400" dirty="0"/>
              <a:t>Опера «Пиковая дама». Повесть написана поэтом в 1833 году (в течение одного года). Чайковский трудился над оперой 41 день. Трудно себе представить, что за такой короткий срок Чайковский создал оперу, которая является одним из величайших достижений мирового музыкального искусства.</a:t>
            </a:r>
            <a:br>
              <a:rPr lang="ru-RU" sz="2400" dirty="0"/>
            </a:br>
            <a:r>
              <a:rPr lang="ru-RU" sz="2400" dirty="0"/>
              <a:t>Либретто написано Модестом Ильичом Чайковским (братом композитора). Из письма Чайковского брату: «Или я сильно ошибаюсь, или «Пиковая дама» в самом деле шедевр».</a:t>
            </a:r>
            <a:br>
              <a:rPr lang="ru-RU" sz="2400" dirty="0"/>
            </a:br>
            <a:r>
              <a:rPr lang="ru-RU" sz="2400" dirty="0"/>
              <a:t>В России премьера состоялась в 1890 году в Мариинском театре через 57 лет после написания поэтом повести.</a:t>
            </a:r>
            <a:br>
              <a:rPr lang="ru-RU" sz="2400" dirty="0"/>
            </a:br>
            <a:endParaRPr lang="ru-RU" sz="2400" dirty="0"/>
          </a:p>
        </p:txBody>
      </p:sp>
    </p:spTree>
    <p:extLst>
      <p:ext uri="{BB962C8B-B14F-4D97-AF65-F5344CB8AC3E}">
        <p14:creationId xmlns:p14="http://schemas.microsoft.com/office/powerpoint/2010/main" val="22111813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95875" y="3810000"/>
            <a:ext cx="404812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7" y="0"/>
            <a:ext cx="5836907" cy="4377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descr="https://s15.stc.all.kpcdn.net/share/i/3/2367319/wx72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47" y="4087291"/>
            <a:ext cx="3673868" cy="277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0212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barn(inVertical)">
                                      <p:cBhvr>
                                        <p:cTn id="7" dur="500"/>
                                        <p:tgtEl>
                                          <p:spTgt spid="61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down)">
                                      <p:cBhvr>
                                        <p:cTn id="12" dur="500"/>
                                        <p:tgtEl>
                                          <p:spTgt spid="614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wipe(down)">
                                      <p:cBhvr>
                                        <p:cTn id="1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476672"/>
            <a:ext cx="7745505" cy="5649491"/>
          </a:xfrm>
        </p:spPr>
        <p:txBody>
          <a:bodyPr>
            <a:normAutofit/>
          </a:bodyPr>
          <a:lstStyle/>
          <a:p>
            <a:r>
              <a:rPr lang="ru-RU" dirty="0"/>
              <a:t>Не останавливаюсь подробно на остальных операх. Я только назову следующие оперы и композиторов: «Мазепа», музыка Чайковского; «Сказка о царе </a:t>
            </a:r>
            <a:r>
              <a:rPr lang="ru-RU" dirty="0" err="1"/>
              <a:t>Салтане</a:t>
            </a:r>
            <a:r>
              <a:rPr lang="ru-RU" dirty="0"/>
              <a:t>», «Золотой Петушок», «Моцарт и Сальери» — композитор Римский-Корсаков; «Дубровский» — композитор Направник; «Русалка», «Каменный гость» — Даргомыжский; «Скупой рыцарь», «Бахчисарайский фонтан», «Граф Нулин» написаны Асафьевым; «Пир во время чумы», «Капитанская дочка» — композитор Кюи; «Алеко» — дипломная работа Рахманинова; «Медный всадник» — балет </a:t>
            </a:r>
            <a:r>
              <a:rPr lang="ru-RU" dirty="0" err="1"/>
              <a:t>Глиера</a:t>
            </a:r>
            <a:r>
              <a:rPr lang="ru-RU" dirty="0"/>
              <a:t>; «Барышня — крестьянка» — композитор Минкус.</a:t>
            </a:r>
          </a:p>
        </p:txBody>
      </p:sp>
    </p:spTree>
    <p:extLst>
      <p:ext uri="{BB962C8B-B14F-4D97-AF65-F5344CB8AC3E}">
        <p14:creationId xmlns:p14="http://schemas.microsoft.com/office/powerpoint/2010/main" val="41515288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99</TotalTime>
  <Words>772</Words>
  <Application>Microsoft Office PowerPoint</Application>
  <PresentationFormat>Экран (4:3)</PresentationFormat>
  <Paragraphs>18</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Book Antiqua</vt:lpstr>
      <vt:lpstr>Times New Roman</vt:lpstr>
      <vt:lpstr>Wingdings</vt:lpstr>
      <vt:lpstr>Твердый переплет</vt:lpstr>
      <vt:lpstr>Пушкин и музыка.</vt:lpstr>
      <vt:lpstr>В своем драматическом произведении «Каменный гость» Александр Пушкин восклицает: «Из наслаждений жизни одной любви музыка уступает, но и любовь — мелодия!»</vt:lpstr>
      <vt:lpstr>Опера «Руслан и Людмила» была написана в 1820 году. Пушкин назвал поэму «Мое игривое творение». Увертюра к опере звучит как музыкальный фейерверк. Опера прозвучала впервые в Петербурге в 1840 году, т.е. через 5 лет после гибели поэта. Искрящаяся светом, юмором пятиактовая опера. Над созданием либретто трудились композитор Глинка, поэт Кукольник и еще три поэта.</vt:lpstr>
      <vt:lpstr>Трагедия «Борис Годунов» была написана поэтом в 1825 году. Опера была написана Мусоргским через 44 года, т.е. в 1869 году и поставлена в Петербурге. Опера, к сожалению, была закончена Римским-Корсаковым в связи со смертью композитора Мусоргского. Цензура вначале запретила оперу и предложила ввести любовный сюжет. Пришлось создать роль Марины Мнишек.</vt:lpstr>
      <vt:lpstr>Опера «Борис Годунов»</vt:lpstr>
      <vt:lpstr>Опера «Евгений Онегин» (семилетний труд Пушкина — 1823—1830 гг.). Поэма начата в Кишиневе и окончена в Болдино. Появление оперы в 1878 году ознаменовало собой новый этап в русском оперном искусстве. Это уже была опера не на былинный или исторический сюжет, а на современную тематику. Как и у Пушкина, главным действующим лицом оказалась Татьяна Ларина, но храня верность великому поэту, предложение назвать оперу «Татьяна Ларина» отклонили.</vt:lpstr>
      <vt:lpstr>Опера «Пиковая дама». Повесть написана поэтом в 1833 году (в течение одного года). Чайковский трудился над оперой 41 день. Трудно себе представить, что за такой короткий срок Чайковский создал оперу, которая является одним из величайших достижений мирового музыкального искусства. Либретто написано Модестом Ильичом Чайковским (братом композитора). Из письма Чайковского брату: «Или я сильно ошибаюсь, или «Пиковая дама» в самом деле шедевр». В России премьера состоялась в 1890 году в Мариинском театре через 57 лет после написания поэтом повести.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Пушкин и музыка.</dc:title>
  <dc:creator>Маргарита Аниканова</dc:creator>
  <cp:lastModifiedBy>мигтолько</cp:lastModifiedBy>
  <cp:revision>10</cp:revision>
  <dcterms:created xsi:type="dcterms:W3CDTF">2020-12-11T19:49:04Z</dcterms:created>
  <dcterms:modified xsi:type="dcterms:W3CDTF">2020-12-13T12:42:41Z</dcterms:modified>
</cp:coreProperties>
</file>