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60" r:id="rId4"/>
    <p:sldId id="264" r:id="rId5"/>
    <p:sldId id="263" r:id="rId6"/>
    <p:sldId id="262" r:id="rId7"/>
    <p:sldId id="257" r:id="rId8"/>
    <p:sldId id="261" r:id="rId9"/>
    <p:sldId id="267" r:id="rId10"/>
    <p:sldId id="266" r:id="rId11"/>
    <p:sldId id="259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243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6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8CAF03-DC4F-438E-A4A4-7995B99AC1B5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BC95D5-3D55-4B79-B6BE-870DB60A2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278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BC95D5-3D55-4B79-B6BE-870DB60A2A1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874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40386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40386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6F53982-69C2-4155-BAA9-11690D03656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66768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04.10.2017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04.10.2017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04.10.2017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04.10.2017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04.10.2017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04.10.2017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022.radikal.ru/1304/0b/005110753ae9.png" TargetMode="External"/><Relationship Id="rId2" Type="http://schemas.openxmlformats.org/officeDocument/2006/relationships/hyperlink" Target="http://s018.radikal.ru/i519/1304/3e/4bb97ff07cca.pn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mg-fotki.yandex.ru/get/4126/981986.29/0_833e9_d1cacb4b_ori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887801"/>
            <a:ext cx="7358063" cy="1470025"/>
          </a:xfrm>
        </p:spPr>
        <p:txBody>
          <a:bodyPr/>
          <a:lstStyle/>
          <a:p>
            <a:r>
              <a:rPr lang="ru-RU" sz="7200" b="1" i="1" dirty="0" smtClean="0">
                <a:solidFill>
                  <a:schemeClr val="accent6">
                    <a:lumMod val="50000"/>
                  </a:schemeClr>
                </a:solidFill>
              </a:rPr>
              <a:t>Рефлексия в ДОУ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55369" y="116632"/>
            <a:ext cx="5688631" cy="1428760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ЦЕНТР РАЗВИТИЯ РЕБЁНКА детский сад № 87 </a:t>
            </a:r>
          </a:p>
          <a:p>
            <a:pPr algn="r" fontAlgn="auto">
              <a:spcAft>
                <a:spcPts val="0"/>
              </a:spcAft>
              <a:defRPr/>
            </a:pPr>
            <a:endParaRPr lang="ru-RU" sz="16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-253044" y="6381328"/>
            <a:ext cx="65527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педагог-психолог  Ложкина В.С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57200" y="116632"/>
            <a:ext cx="8229600" cy="864096"/>
          </a:xfrm>
        </p:spPr>
        <p:txBody>
          <a:bodyPr/>
          <a:lstStyle/>
          <a:p>
            <a:r>
              <a:rPr lang="ru-RU" alt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«Конверты</a:t>
            </a:r>
            <a:r>
              <a:rPr lang="ru-RU" alt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»</a:t>
            </a:r>
            <a:br>
              <a:rPr lang="ru-RU" alt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altLang="ru-RU" sz="4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(</a:t>
            </a:r>
            <a:r>
              <a:rPr lang="ru-RU" altLang="ru-RU" sz="3600" b="1" dirty="0">
                <a:solidFill>
                  <a:prstClr val="black"/>
                </a:solidFill>
                <a:latin typeface="Georgia" pitchFamily="18" charset="0"/>
              </a:rPr>
              <a:t>рефлексия для педагогов)</a:t>
            </a:r>
            <a:endParaRPr lang="ru-RU" alt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graphicFrame>
        <p:nvGraphicFramePr>
          <p:cNvPr id="74788" name="Group 3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103508143"/>
              </p:ext>
            </p:extLst>
          </p:nvPr>
        </p:nvGraphicFramePr>
        <p:xfrm>
          <a:off x="457200" y="1905000"/>
          <a:ext cx="4038600" cy="1981200"/>
        </p:xfrm>
        <a:graphic>
          <a:graphicData uri="http://schemas.openxmlformats.org/drawingml/2006/table">
            <a:tbl>
              <a:tblPr/>
              <a:tblGrid>
                <a:gridCol w="4038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981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Tahoma" pitchFamily="34" charset="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ahoma" pitchFamily="34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eorgia" pitchFamily="18" charset="0"/>
                        </a:rPr>
                        <a:t>Мне понравилось…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74786" name="Group 34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982176331"/>
              </p:ext>
            </p:extLst>
          </p:nvPr>
        </p:nvGraphicFramePr>
        <p:xfrm>
          <a:off x="4648200" y="1905000"/>
          <a:ext cx="4038600" cy="1981200"/>
        </p:xfrm>
        <a:graphic>
          <a:graphicData uri="http://schemas.openxmlformats.org/drawingml/2006/table">
            <a:tbl>
              <a:tblPr/>
              <a:tblGrid>
                <a:gridCol w="4038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981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Tahoma" pitchFamily="34" charset="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ahoma" pitchFamily="34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eorgia" pitchFamily="18" charset="0"/>
                        </a:rPr>
                        <a:t>Мне не понравилось…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74787" name="Group 35"/>
          <p:cNvGraphicFramePr>
            <a:graphicFrameLocks noGrp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2136667800"/>
              </p:ext>
            </p:extLst>
          </p:nvPr>
        </p:nvGraphicFramePr>
        <p:xfrm>
          <a:off x="457200" y="4038600"/>
          <a:ext cx="4038600" cy="1981200"/>
        </p:xfrm>
        <a:graphic>
          <a:graphicData uri="http://schemas.openxmlformats.org/drawingml/2006/table">
            <a:tbl>
              <a:tblPr/>
              <a:tblGrid>
                <a:gridCol w="4038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981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Tahoma" pitchFamily="34" charset="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ahoma" pitchFamily="34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eorgia" pitchFamily="18" charset="0"/>
                        </a:rPr>
                        <a:t>Я задумалась…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74789" name="Group 3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007223562"/>
              </p:ext>
            </p:extLst>
          </p:nvPr>
        </p:nvGraphicFramePr>
        <p:xfrm>
          <a:off x="4648200" y="4038600"/>
          <a:ext cx="4038600" cy="1981200"/>
        </p:xfrm>
        <a:graphic>
          <a:graphicData uri="http://schemas.openxmlformats.org/drawingml/2006/table">
            <a:tbl>
              <a:tblPr/>
              <a:tblGrid>
                <a:gridCol w="4038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981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Font typeface="Tahoma" pitchFamily="34" charset="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Font typeface="Tahoma" pitchFamily="34" charset="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eorgia" pitchFamily="18" charset="0"/>
                        </a:rPr>
                        <a:t>В следующий раз мне хотелось бы…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555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28625" y="1785938"/>
            <a:ext cx="8229600" cy="1143000"/>
          </a:xfrm>
        </p:spPr>
        <p:txBody>
          <a:bodyPr/>
          <a:lstStyle/>
          <a:p>
            <a:r>
              <a:rPr lang="ru-RU" b="1" i="1" dirty="0" smtClean="0"/>
              <a:t>Используемые</a:t>
            </a:r>
            <a:r>
              <a:rPr lang="ru-RU" b="1" dirty="0" smtClean="0"/>
              <a:t> </a:t>
            </a:r>
            <a:r>
              <a:rPr lang="ru-RU" b="1" i="1" dirty="0" smtClean="0"/>
              <a:t>ресурсы</a:t>
            </a:r>
            <a:r>
              <a:rPr lang="ru-RU" dirty="0" smtClean="0"/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00375"/>
            <a:ext cx="8229600" cy="3125788"/>
          </a:xfrm>
        </p:spPr>
        <p:txBody>
          <a:bodyPr/>
          <a:lstStyle/>
          <a:p>
            <a:pPr marL="252000" indent="0">
              <a:buFont typeface="Arial" charset="0"/>
              <a:buNone/>
              <a:defRPr/>
            </a:pPr>
            <a:r>
              <a:rPr lang="ru-RU" sz="2400" u="sng" dirty="0" smtClean="0">
                <a:hlinkClick r:id="rId2"/>
              </a:rPr>
              <a:t>http://s018.radikal.ru/i519/1304/3e/4bb97ff07cca.png</a:t>
            </a:r>
            <a:endParaRPr lang="ru-RU" sz="2400" dirty="0" smtClean="0"/>
          </a:p>
          <a:p>
            <a:pPr marL="252000" indent="0">
              <a:buFont typeface="Arial" charset="0"/>
              <a:buNone/>
              <a:defRPr/>
            </a:pPr>
            <a:r>
              <a:rPr lang="ru-RU" sz="2400" u="sng" dirty="0" smtClean="0">
                <a:hlinkClick r:id="rId3"/>
              </a:rPr>
              <a:t>http://i022.radikal.ru/1304/0b/005110753ae9.png</a:t>
            </a:r>
            <a:endParaRPr lang="ru-RU" sz="2400" dirty="0" smtClean="0"/>
          </a:p>
          <a:p>
            <a:pPr marL="252000" indent="0">
              <a:buFont typeface="Arial" charset="0"/>
              <a:buNone/>
              <a:defRPr/>
            </a:pPr>
            <a:r>
              <a:rPr lang="ru-RU" sz="2400" u="sng" dirty="0" smtClean="0">
                <a:hlinkClick r:id="rId4"/>
              </a:rPr>
              <a:t>http://img-fotki.yandex.ru/get/4126/981986.29/0_833e9_d1cacb4b_orig</a:t>
            </a:r>
            <a:endParaRPr lang="ru-RU" sz="2400" dirty="0" smtClean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214282" y="857232"/>
            <a:ext cx="6572296" cy="1928826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Рефлексия (от лат. </a:t>
            </a:r>
            <a:r>
              <a:rPr lang="ru-RU" sz="2800" b="1" dirty="0" err="1" smtClean="0"/>
              <a:t>reflexio</a:t>
            </a:r>
            <a:r>
              <a:rPr lang="ru-RU" sz="2800" b="1" dirty="0" smtClean="0"/>
              <a:t> -- обращение назад) - процесс самопознания субъектом внутренних психических актов и состояний.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428596" y="3286124"/>
            <a:ext cx="6357982" cy="3143272"/>
          </a:xfrm>
          <a:solidFill>
            <a:srgbClr val="FFFFCC"/>
          </a:solidFill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Педагогическая рефлексия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– способность взрослого анализировать свою воспитательную деятельность и прогнозировать результаты влияния на ребёнка. 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500066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Рефлексия</a:t>
            </a:r>
            <a:endParaRPr lang="ru-R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000240"/>
            <a:ext cx="4038600" cy="4125923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/>
              <a:t> Цель </a:t>
            </a:r>
            <a:r>
              <a:rPr lang="ru-RU" i="1" dirty="0" smtClean="0"/>
              <a:t>:</a:t>
            </a:r>
          </a:p>
          <a:p>
            <a:r>
              <a:rPr lang="ru-RU" dirty="0" smtClean="0"/>
              <a:t> вспомнить, выявить и осознать основные компоненты деятельности – ее смысл, типы, способы, проблемы, пути их решения, получаемые результаты и т.п.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6" y="2071678"/>
            <a:ext cx="4038600" cy="4525963"/>
          </a:xfrm>
        </p:spPr>
        <p:txBody>
          <a:bodyPr/>
          <a:lstStyle/>
          <a:p>
            <a:pPr lvl="1">
              <a:buNone/>
            </a:pPr>
            <a:r>
              <a:rPr lang="ru-RU" sz="2800" b="1" i="1" dirty="0" smtClean="0"/>
              <a:t>Форма организации:</a:t>
            </a:r>
          </a:p>
          <a:p>
            <a:r>
              <a:rPr lang="ru-RU" dirty="0" smtClean="0"/>
              <a:t> индивидуальная</a:t>
            </a:r>
          </a:p>
          <a:p>
            <a:r>
              <a:rPr lang="ru-RU" dirty="0" smtClean="0"/>
              <a:t>групповая</a:t>
            </a:r>
          </a:p>
          <a:p>
            <a:endParaRPr lang="ru-RU" dirty="0" smtClean="0"/>
          </a:p>
          <a:p>
            <a:pPr algn="ctr">
              <a:buNone/>
            </a:pPr>
            <a:r>
              <a:rPr lang="ru-RU" b="1" i="1" dirty="0" smtClean="0"/>
              <a:t>Во времени: </a:t>
            </a:r>
            <a:r>
              <a:rPr lang="ru-RU" dirty="0" smtClean="0"/>
              <a:t>ситуативная, ретроспективная и перспективная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2852"/>
            <a:ext cx="6615130" cy="1274786"/>
          </a:xfrm>
        </p:spPr>
        <p:txBody>
          <a:bodyPr/>
          <a:lstStyle/>
          <a:p>
            <a:r>
              <a:rPr lang="ru-RU" b="1" dirty="0" smtClean="0"/>
              <a:t>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Рефлексия: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000" dirty="0" smtClean="0"/>
              <a:t> </a:t>
            </a:r>
            <a:r>
              <a:rPr lang="ru-RU" sz="2000" b="1" dirty="0" smtClean="0"/>
              <a:t>( может осуществляться</a:t>
            </a:r>
            <a:r>
              <a:rPr lang="ru-RU" sz="2000" dirty="0" smtClean="0"/>
              <a:t> не только в конце занятия, как это принято считать, но и </a:t>
            </a:r>
            <a:r>
              <a:rPr lang="ru-RU" sz="2000" b="1" dirty="0" smtClean="0"/>
              <a:t>на любом его этапе)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42844" y="2500306"/>
            <a:ext cx="3357586" cy="3668707"/>
          </a:xfrm>
        </p:spPr>
        <p:txBody>
          <a:bodyPr/>
          <a:lstStyle/>
          <a:p>
            <a:pPr>
              <a:buNone/>
            </a:pPr>
            <a:r>
              <a:rPr lang="ru-RU" b="1" u="sng" dirty="0" smtClean="0"/>
              <a:t>деятельности</a:t>
            </a:r>
          </a:p>
          <a:p>
            <a:pPr>
              <a:buNone/>
            </a:pPr>
            <a:r>
              <a:rPr lang="ru-RU" dirty="0" smtClean="0"/>
              <a:t>дает  возможность осмысления способов и приемов работы в процессе занятий. 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3571868" y="2285992"/>
            <a:ext cx="3467096" cy="3883021"/>
          </a:xfrm>
        </p:spPr>
        <p:txBody>
          <a:bodyPr/>
          <a:lstStyle/>
          <a:p>
            <a:pPr lvl="1">
              <a:buNone/>
            </a:pPr>
            <a:r>
              <a:rPr lang="ru-RU" sz="2800" b="1" u="sng" dirty="0" smtClean="0"/>
              <a:t>содержания учебного материала </a:t>
            </a:r>
            <a:r>
              <a:rPr lang="ru-RU" sz="2800" dirty="0" smtClean="0"/>
              <a:t>используется для выявления уровня осознания содержания пройденного.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357166"/>
            <a:ext cx="6800840" cy="785818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Характеристика цветов Макса </a:t>
            </a:r>
            <a:r>
              <a:rPr lang="ru-RU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Люшера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2800" dirty="0" smtClean="0"/>
              <a:t>настроение по цвету )</a:t>
            </a:r>
            <a:endParaRPr 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14282" y="1571612"/>
            <a:ext cx="6872278" cy="5072098"/>
          </a:xfrm>
        </p:spPr>
        <p:txBody>
          <a:bodyPr/>
          <a:lstStyle/>
          <a:p>
            <a:r>
              <a:rPr lang="ru-RU" sz="2000" dirty="0" smtClean="0"/>
              <a:t>Красный цвет мягких тонов (</a:t>
            </a:r>
            <a:r>
              <a:rPr lang="ru-RU" sz="2000" dirty="0" err="1" smtClean="0"/>
              <a:t>розовый</a:t>
            </a:r>
            <a:r>
              <a:rPr lang="ru-RU" sz="2000" dirty="0" smtClean="0"/>
              <a:t>, оранжевый) – радостное, восторженное настроение,</a:t>
            </a:r>
          </a:p>
          <a:p>
            <a:r>
              <a:rPr lang="ru-RU" sz="2000" dirty="0" smtClean="0"/>
              <a:t>красный насыщенный и яркий цвет – нервозное, возбуждённое состояние, агрессия;</a:t>
            </a:r>
          </a:p>
          <a:p>
            <a:r>
              <a:rPr lang="ru-RU" sz="2000" dirty="0" smtClean="0"/>
              <a:t>синий – грустное настроение, пассивность, усталость;</a:t>
            </a:r>
          </a:p>
          <a:p>
            <a:r>
              <a:rPr lang="ru-RU" sz="2000" dirty="0" smtClean="0"/>
              <a:t>зелёный – активность, (но при насыщенности цвета – это беззащитность);</a:t>
            </a:r>
          </a:p>
          <a:p>
            <a:r>
              <a:rPr lang="ru-RU" sz="2000" dirty="0" smtClean="0"/>
              <a:t>жёлтый – приятное, спокойное настроение;</a:t>
            </a:r>
          </a:p>
          <a:p>
            <a:r>
              <a:rPr lang="ru-RU" sz="2000" dirty="0" smtClean="0"/>
              <a:t>фиолетовый – беспокойное, тревожное настроение, близкое к разочарованию;</a:t>
            </a:r>
          </a:p>
          <a:p>
            <a:r>
              <a:rPr lang="ru-RU" sz="2000" dirty="0" smtClean="0"/>
              <a:t>серый – замкнутость, огорчение;</a:t>
            </a:r>
          </a:p>
          <a:p>
            <a:r>
              <a:rPr lang="ru-RU" sz="2000" dirty="0" smtClean="0"/>
              <a:t>чёрный – унылое настроение, отрицание, протест;</a:t>
            </a:r>
          </a:p>
          <a:p>
            <a:r>
              <a:rPr lang="ru-RU" sz="2000" dirty="0" smtClean="0"/>
              <a:t>коричневый – пассивность, беспокойство и неуверенность.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57150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рефлексии: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14282" y="2071678"/>
            <a:ext cx="4252914" cy="4525963"/>
          </a:xfrm>
        </p:spPr>
        <p:txBody>
          <a:bodyPr/>
          <a:lstStyle/>
          <a:p>
            <a:pPr algn="ctr">
              <a:buNone/>
            </a:pPr>
            <a:r>
              <a:rPr lang="ru-RU" sz="2000" b="1" dirty="0" smtClean="0"/>
              <a:t>Четыре сферы человеческой сущности:</a:t>
            </a:r>
          </a:p>
          <a:p>
            <a:pPr algn="ctr">
              <a:buNone/>
            </a:pPr>
            <a:endParaRPr lang="ru-RU" sz="2000" b="1" dirty="0" smtClean="0"/>
          </a:p>
          <a:p>
            <a:pPr lvl="0"/>
            <a:r>
              <a:rPr lang="ru-RU" sz="2000" dirty="0" smtClean="0"/>
              <a:t>физическую (успел – не успел);</a:t>
            </a:r>
          </a:p>
          <a:p>
            <a:pPr lvl="0"/>
            <a:r>
              <a:rPr lang="ru-RU" sz="2000" dirty="0" smtClean="0"/>
              <a:t>сенсорную (самочувствие: комфортно - дискомфортно);</a:t>
            </a:r>
          </a:p>
          <a:p>
            <a:pPr lvl="0"/>
            <a:r>
              <a:rPr lang="ru-RU" sz="2000" dirty="0" smtClean="0"/>
              <a:t>интеллектуальную (что понял, что осознал – что не понял, какие затруднения испытывал);</a:t>
            </a:r>
          </a:p>
          <a:p>
            <a:pPr lvl="0"/>
            <a:r>
              <a:rPr lang="ru-RU" sz="2000" dirty="0" smtClean="0"/>
              <a:t>духовную (стал лучше – хуже, созидал или разрушал себя, других).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3438" y="2071678"/>
            <a:ext cx="4038600" cy="4525963"/>
          </a:xfrm>
        </p:spPr>
        <p:txBody>
          <a:bodyPr/>
          <a:lstStyle/>
          <a:p>
            <a:pPr lvl="0"/>
            <a:endParaRPr lang="ru-RU" sz="2000" dirty="0" smtClean="0"/>
          </a:p>
          <a:p>
            <a:pPr lvl="0" algn="ctr">
              <a:buNone/>
            </a:pPr>
            <a:r>
              <a:rPr lang="ru-RU" b="1" dirty="0" smtClean="0"/>
              <a:t>Функции рефлексии:</a:t>
            </a:r>
            <a:endParaRPr lang="ru-RU" dirty="0" smtClean="0"/>
          </a:p>
          <a:p>
            <a:pPr lvl="0"/>
            <a:endParaRPr lang="ru-RU" sz="2000" dirty="0" smtClean="0"/>
          </a:p>
          <a:p>
            <a:pPr lvl="0"/>
            <a:endParaRPr lang="ru-RU" sz="2000" dirty="0" smtClean="0"/>
          </a:p>
          <a:p>
            <a:pPr lvl="0"/>
            <a:r>
              <a:rPr lang="ru-RU" sz="2000" dirty="0" smtClean="0"/>
              <a:t>РЕФЛЕКСИЯ НАСТРОЕНИЯ И ЭМОЦИОНАЛЬНОГО СОСТОЯНИЯ;</a:t>
            </a:r>
          </a:p>
          <a:p>
            <a:pPr lvl="0"/>
            <a:endParaRPr lang="ru-RU" sz="2000" dirty="0" smtClean="0"/>
          </a:p>
          <a:p>
            <a:pPr lvl="0"/>
            <a:r>
              <a:rPr lang="ru-RU" sz="2000" dirty="0" smtClean="0"/>
              <a:t>РЕФЛЕКСИЯ ДЕЯТЕЛЬНОСТИ;</a:t>
            </a:r>
          </a:p>
          <a:p>
            <a:pPr lvl="0"/>
            <a:endParaRPr lang="ru-RU" sz="2000" dirty="0" smtClean="0"/>
          </a:p>
          <a:p>
            <a:r>
              <a:rPr lang="ru-RU" sz="2000" dirty="0" smtClean="0"/>
              <a:t>РЕФЛЕКСИЯ СОДЕРЖАНИЯ УЧЕБНОГО МАТЕРИАЛА.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Упражнения для дошкольников: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285720" y="1857364"/>
            <a:ext cx="4210080" cy="4857784"/>
          </a:xfrm>
        </p:spPr>
        <p:txBody>
          <a:bodyPr/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1.) «Солнышко».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2.) «Радуга»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3) «Снежный ком».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4.) «Заплетем косичку».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5.) «Цветы и бабочки».</a:t>
            </a:r>
          </a:p>
          <a:p>
            <a:r>
              <a:rPr lang="ru-RU" sz="1800" b="1" dirty="0" smtClean="0">
                <a:solidFill>
                  <a:srgbClr val="7030A0"/>
                </a:solidFill>
              </a:rPr>
              <a:t>6.) Дошкольники в конце занятия отвечают на вопросы, предложенные педагогом: своей любимой игрушке, шепчут друг другу на ушко, говорят сказочным персонажам или открыто всей группе.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7.) Выражение эмоционального отношения к занятию – рисунком. </a:t>
            </a:r>
          </a:p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8200" y="1857364"/>
            <a:ext cx="4038600" cy="4643470"/>
          </a:xfrm>
        </p:spPr>
        <p:txBody>
          <a:bodyPr/>
          <a:lstStyle/>
          <a:p>
            <a:r>
              <a:rPr lang="ru-RU" sz="1800" b="1" dirty="0" smtClean="0">
                <a:solidFill>
                  <a:srgbClr val="7030A0"/>
                </a:solidFill>
              </a:rPr>
              <a:t>8.) Применение разноцветных сигнальных карточек: листочки, снежинки, цветочки, </a:t>
            </a:r>
            <a:r>
              <a:rPr lang="ru-RU" sz="1800" b="1" dirty="0" err="1" smtClean="0">
                <a:solidFill>
                  <a:srgbClr val="7030A0"/>
                </a:solidFill>
              </a:rPr>
              <a:t>светофорики</a:t>
            </a:r>
            <a:r>
              <a:rPr lang="ru-RU" sz="1800" b="1" dirty="0" smtClean="0">
                <a:solidFill>
                  <a:srgbClr val="7030A0"/>
                </a:solidFill>
              </a:rPr>
              <a:t>. </a:t>
            </a:r>
          </a:p>
          <a:p>
            <a:r>
              <a:rPr lang="ru-RU" sz="1800" b="1" dirty="0" smtClean="0">
                <a:solidFill>
                  <a:srgbClr val="7030A0"/>
                </a:solidFill>
              </a:rPr>
              <a:t>9.) С помощью жестов: </a:t>
            </a:r>
          </a:p>
          <a:p>
            <a:r>
              <a:rPr lang="ru-RU" sz="1800" b="1" dirty="0" smtClean="0">
                <a:solidFill>
                  <a:srgbClr val="7030A0"/>
                </a:solidFill>
              </a:rPr>
              <a:t>Во! </a:t>
            </a:r>
          </a:p>
          <a:p>
            <a:r>
              <a:rPr lang="ru-RU" sz="1800" b="1" dirty="0" smtClean="0">
                <a:solidFill>
                  <a:srgbClr val="7030A0"/>
                </a:solidFill>
              </a:rPr>
              <a:t>На сколько подрос: сидя, стоя, потянуться. </a:t>
            </a:r>
          </a:p>
          <a:p>
            <a:r>
              <a:rPr lang="ru-RU" sz="1800" b="1" dirty="0" smtClean="0">
                <a:solidFill>
                  <a:srgbClr val="7030A0"/>
                </a:solidFill>
              </a:rPr>
              <a:t>Хлопните! Топните! </a:t>
            </a:r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r>
              <a:rPr lang="ru-RU" sz="1800" b="1" dirty="0" smtClean="0">
                <a:solidFill>
                  <a:srgbClr val="7030A0"/>
                </a:solidFill>
              </a:rPr>
              <a:t>10.) «Метод пяти пальцев».</a:t>
            </a:r>
          </a:p>
          <a:p>
            <a:r>
              <a:rPr lang="ru-RU" sz="1800" b="1" dirty="0" smtClean="0">
                <a:solidFill>
                  <a:srgbClr val="7030A0"/>
                </a:solidFill>
              </a:rPr>
              <a:t>Дети стоят в кругу, левой рукой показывают выбранный ими палец правой руки. После отвечают на вопрос, в соответствии с выбранным пальцем.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2000240"/>
            <a:ext cx="4252914" cy="4525963"/>
          </a:xfrm>
        </p:spPr>
        <p:txBody>
          <a:bodyPr/>
          <a:lstStyle/>
          <a:p>
            <a:r>
              <a:rPr lang="ru-RU" sz="2000" b="1" dirty="0" smtClean="0"/>
              <a:t>«Дерево творчества»</a:t>
            </a:r>
            <a:endParaRPr lang="ru-RU" sz="2000" dirty="0" smtClean="0"/>
          </a:p>
          <a:p>
            <a:r>
              <a:rPr lang="ru-RU" sz="2000" dirty="0" smtClean="0"/>
              <a:t>По окончании занятия дети прикрепляют на дереве листья, цветы, плоды:</a:t>
            </a:r>
          </a:p>
          <a:p>
            <a:r>
              <a:rPr lang="ru-RU" sz="2000" dirty="0" smtClean="0"/>
              <a:t>Плоды – дело прошло  полезно, плодотворно;</a:t>
            </a:r>
          </a:p>
          <a:p>
            <a:r>
              <a:rPr lang="ru-RU" sz="2000" dirty="0" smtClean="0"/>
              <a:t>Цветок – довольно неплохо;</a:t>
            </a:r>
          </a:p>
          <a:p>
            <a:r>
              <a:rPr lang="ru-RU" sz="2000" dirty="0" smtClean="0"/>
              <a:t>Листики – не совсем удовлетворён днём.</a:t>
            </a:r>
          </a:p>
          <a:p>
            <a:r>
              <a:rPr lang="ru-RU" sz="2000" b="1" dirty="0" smtClean="0"/>
              <a:t>«Ёлочка настроения»</a:t>
            </a:r>
            <a:endParaRPr lang="ru-RU" sz="2000" dirty="0" smtClean="0"/>
          </a:p>
          <a:p>
            <a:r>
              <a:rPr lang="ru-RU" sz="1800" dirty="0" smtClean="0"/>
              <a:t>Детям раздаются вырезанные из бумаги шары (ёлочные игрушки), на которых они рисуют своё настроение и прикрепляют на ёлочку.</a:t>
            </a:r>
            <a:endParaRPr lang="ru-RU" sz="1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2000240"/>
            <a:ext cx="4038600" cy="4525963"/>
          </a:xfrm>
        </p:spPr>
        <p:txBody>
          <a:bodyPr/>
          <a:lstStyle/>
          <a:p>
            <a:r>
              <a:rPr lang="ru-RU" sz="1800" b="1" dirty="0" smtClean="0"/>
              <a:t>«</a:t>
            </a:r>
            <a:r>
              <a:rPr lang="ru-RU" sz="1800" b="1" dirty="0" err="1" smtClean="0"/>
              <a:t>Цветик-многоцветик</a:t>
            </a:r>
            <a:r>
              <a:rPr lang="ru-RU" sz="1800" b="1" dirty="0" smtClean="0"/>
              <a:t>»</a:t>
            </a:r>
            <a:endParaRPr lang="ru-RU" sz="1800" dirty="0" smtClean="0"/>
          </a:p>
          <a:p>
            <a:r>
              <a:rPr lang="ru-RU" sz="1800" dirty="0" smtClean="0"/>
              <a:t>Дети выбирают для себя лепесток, цвет которого наиболее подходит к цвету настроения. Затем все лепестки собирают в общий цветок.</a:t>
            </a:r>
          </a:p>
          <a:p>
            <a:r>
              <a:rPr lang="ru-RU" sz="1800" b="1" dirty="0" smtClean="0"/>
              <a:t>«Сказочное дерево  (поляна)»</a:t>
            </a:r>
            <a:endParaRPr lang="ru-RU" sz="1800" dirty="0" smtClean="0"/>
          </a:p>
          <a:p>
            <a:r>
              <a:rPr lang="ru-RU" sz="1800" dirty="0" smtClean="0"/>
              <a:t>Разноцветные бабочки, цветки, птички прикрепляются на общем дереве (поляне).</a:t>
            </a:r>
          </a:p>
          <a:p>
            <a:r>
              <a:rPr lang="ru-RU" sz="1800" dirty="0" smtClean="0"/>
              <a:t>Педагог договаривается с детьми  о значении цветов или размеров этих предметов.</a:t>
            </a: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/>
          <a:lstStyle/>
          <a:p>
            <a:r>
              <a:rPr lang="ru-RU" altLang="ru-RU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«Архиватор 3, 2, 1</a:t>
            </a:r>
            <a:r>
              <a:rPr lang="ru-RU" alt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»</a:t>
            </a:r>
            <a:br>
              <a:rPr lang="ru-RU" alt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alt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(</a:t>
            </a:r>
            <a:r>
              <a:rPr lang="ru-RU" altLang="ru-RU" sz="3600" b="1" dirty="0" smtClean="0">
                <a:latin typeface="Georgia" pitchFamily="18" charset="0"/>
              </a:rPr>
              <a:t>рефлексия для педагогов)</a:t>
            </a:r>
            <a:endParaRPr lang="ru-RU" altLang="ru-RU" sz="4000" b="1" dirty="0">
              <a:latin typeface="Georgia" pitchFamily="18" charset="0"/>
            </a:endParaRP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b="1" dirty="0">
                <a:solidFill>
                  <a:srgbClr val="C00000"/>
                </a:solidFill>
                <a:latin typeface="Georgia" pitchFamily="18" charset="0"/>
              </a:rPr>
              <a:t>Назовите 3 момента, понравившихся больше всего.</a:t>
            </a:r>
          </a:p>
          <a:p>
            <a:pPr>
              <a:lnSpc>
                <a:spcPct val="90000"/>
              </a:lnSpc>
            </a:pPr>
            <a:r>
              <a:rPr lang="ru-RU" altLang="ru-RU" b="1" dirty="0">
                <a:solidFill>
                  <a:srgbClr val="C00000"/>
                </a:solidFill>
                <a:latin typeface="Georgia" pitchFamily="18" charset="0"/>
              </a:rPr>
              <a:t>Назовите 2 момента, которые будете использовать в своей работе.</a:t>
            </a:r>
          </a:p>
          <a:p>
            <a:pPr>
              <a:lnSpc>
                <a:spcPct val="90000"/>
              </a:lnSpc>
            </a:pPr>
            <a:r>
              <a:rPr lang="ru-RU" altLang="ru-RU" b="1" dirty="0">
                <a:solidFill>
                  <a:srgbClr val="C00000"/>
                </a:solidFill>
                <a:latin typeface="Georgia" pitchFamily="18" charset="0"/>
              </a:rPr>
              <a:t>Назовите 1 момент, который побуждает (вызывает желание) задать вопрос.</a:t>
            </a:r>
          </a:p>
        </p:txBody>
      </p:sp>
    </p:spTree>
    <p:extLst>
      <p:ext uri="{BB962C8B-B14F-4D97-AF65-F5344CB8AC3E}">
        <p14:creationId xmlns:p14="http://schemas.microsoft.com/office/powerpoint/2010/main" val="250778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117</TotalTime>
  <Words>599</Words>
  <Application>Microsoft Office PowerPoint</Application>
  <PresentationFormat>Экран (4:3)</PresentationFormat>
  <Paragraphs>87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Georgia</vt:lpstr>
      <vt:lpstr>Times New Roman</vt:lpstr>
      <vt:lpstr>Шаблон 2</vt:lpstr>
      <vt:lpstr>Рефлексия в ДОУ</vt:lpstr>
      <vt:lpstr> Рефлексия (от лат. reflexio -- обращение назад) - процесс самопознания субъектом внутренних психических актов и состояний. </vt:lpstr>
      <vt:lpstr>Рефлексия</vt:lpstr>
      <vt:lpstr> Рефлексия:  ( может осуществляться не только в конце занятия, как это принято считать, но и на любом его этапе) </vt:lpstr>
      <vt:lpstr>Характеристика цветов Макса Люшера: (настроение по цвету )</vt:lpstr>
      <vt:lpstr>Виды рефлексии: </vt:lpstr>
      <vt:lpstr>Упражнения для дошкольников:</vt:lpstr>
      <vt:lpstr>Рефлексия</vt:lpstr>
      <vt:lpstr>«Архиватор 3, 2, 1» (рефлексия для педагогов)</vt:lpstr>
      <vt:lpstr>«Конверты» (рефлексия для педагогов)</vt:lpstr>
      <vt:lpstr>Используемые ресурсы: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Рефлексия в ДОУ</dc:title>
  <dc:creator>777</dc:creator>
  <cp:lastModifiedBy>детский сад</cp:lastModifiedBy>
  <cp:revision>16</cp:revision>
  <dcterms:created xsi:type="dcterms:W3CDTF">2014-01-29T10:23:01Z</dcterms:created>
  <dcterms:modified xsi:type="dcterms:W3CDTF">2017-10-04T05:36:48Z</dcterms:modified>
</cp:coreProperties>
</file>