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  <p:sldId id="262" r:id="rId7"/>
    <p:sldId id="263" r:id="rId8"/>
    <p:sldId id="264" r:id="rId9"/>
  </p:sldIdLst>
  <p:sldSz cx="9829800" cy="6840538"/>
  <p:notesSz cx="10239375" cy="7105650"/>
  <p:defaultTextStyle>
    <a:defPPr>
      <a:defRPr lang="ru-RU"/>
    </a:defPPr>
    <a:lvl1pPr marL="0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8778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0" y="-90"/>
      </p:cViewPr>
      <p:guideLst>
        <p:guide orient="horz" pos="2155"/>
        <p:guide pos="3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36" y="2125003"/>
            <a:ext cx="8355330" cy="1466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4471" y="3876308"/>
            <a:ext cx="6880860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8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7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6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5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3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2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1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6609" y="273941"/>
            <a:ext cx="2211704" cy="58366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1492" y="273941"/>
            <a:ext cx="6471285" cy="58366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488" y="4395684"/>
            <a:ext cx="8355330" cy="1358607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6488" y="2899314"/>
            <a:ext cx="8355330" cy="149636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891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78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67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556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945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334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723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112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1490" y="1596131"/>
            <a:ext cx="4341495" cy="45144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6816" y="1596131"/>
            <a:ext cx="4341495" cy="45144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492" y="1531207"/>
            <a:ext cx="4343203" cy="63813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8912" indent="0">
              <a:buNone/>
              <a:defRPr sz="1900" b="1"/>
            </a:lvl2pPr>
            <a:lvl3pPr marL="877824" indent="0">
              <a:buNone/>
              <a:defRPr sz="1700" b="1"/>
            </a:lvl3pPr>
            <a:lvl4pPr marL="1316736" indent="0">
              <a:buNone/>
              <a:defRPr sz="1500" b="1"/>
            </a:lvl4pPr>
            <a:lvl5pPr marL="1755648" indent="0">
              <a:buNone/>
              <a:defRPr sz="1500" b="1"/>
            </a:lvl5pPr>
            <a:lvl6pPr marL="2194560" indent="0">
              <a:buNone/>
              <a:defRPr sz="1500" b="1"/>
            </a:lvl6pPr>
            <a:lvl7pPr marL="2633472" indent="0">
              <a:buNone/>
              <a:defRPr sz="1500" b="1"/>
            </a:lvl7pPr>
            <a:lvl8pPr marL="3072384" indent="0">
              <a:buNone/>
              <a:defRPr sz="1500" b="1"/>
            </a:lvl8pPr>
            <a:lvl9pPr marL="3511296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2" y="2169338"/>
            <a:ext cx="4343203" cy="3941227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93405" y="1531207"/>
            <a:ext cx="4344907" cy="63813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8912" indent="0">
              <a:buNone/>
              <a:defRPr sz="1900" b="1"/>
            </a:lvl2pPr>
            <a:lvl3pPr marL="877824" indent="0">
              <a:buNone/>
              <a:defRPr sz="1700" b="1"/>
            </a:lvl3pPr>
            <a:lvl4pPr marL="1316736" indent="0">
              <a:buNone/>
              <a:defRPr sz="1500" b="1"/>
            </a:lvl4pPr>
            <a:lvl5pPr marL="1755648" indent="0">
              <a:buNone/>
              <a:defRPr sz="1500" b="1"/>
            </a:lvl5pPr>
            <a:lvl6pPr marL="2194560" indent="0">
              <a:buNone/>
              <a:defRPr sz="1500" b="1"/>
            </a:lvl6pPr>
            <a:lvl7pPr marL="2633472" indent="0">
              <a:buNone/>
              <a:defRPr sz="1500" b="1"/>
            </a:lvl7pPr>
            <a:lvl8pPr marL="3072384" indent="0">
              <a:buNone/>
              <a:defRPr sz="1500" b="1"/>
            </a:lvl8pPr>
            <a:lvl9pPr marL="3511296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93405" y="2169338"/>
            <a:ext cx="4344907" cy="3941227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1" y="272359"/>
            <a:ext cx="3233937" cy="115909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43183" y="272357"/>
            <a:ext cx="5495131" cy="583821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1" y="1431450"/>
            <a:ext cx="3233937" cy="4679119"/>
          </a:xfrm>
        </p:spPr>
        <p:txBody>
          <a:bodyPr/>
          <a:lstStyle>
            <a:lvl1pPr marL="0" indent="0">
              <a:buNone/>
              <a:defRPr sz="1300"/>
            </a:lvl1pPr>
            <a:lvl2pPr marL="438912" indent="0">
              <a:buNone/>
              <a:defRPr sz="1200"/>
            </a:lvl2pPr>
            <a:lvl3pPr marL="877824" indent="0">
              <a:buNone/>
              <a:defRPr sz="1000"/>
            </a:lvl3pPr>
            <a:lvl4pPr marL="1316736" indent="0">
              <a:buNone/>
              <a:defRPr sz="900"/>
            </a:lvl4pPr>
            <a:lvl5pPr marL="1755648" indent="0">
              <a:buNone/>
              <a:defRPr sz="900"/>
            </a:lvl5pPr>
            <a:lvl6pPr marL="2194560" indent="0">
              <a:buNone/>
              <a:defRPr sz="900"/>
            </a:lvl6pPr>
            <a:lvl7pPr marL="2633472" indent="0">
              <a:buNone/>
              <a:defRPr sz="900"/>
            </a:lvl7pPr>
            <a:lvl8pPr marL="3072384" indent="0">
              <a:buNone/>
              <a:defRPr sz="900"/>
            </a:lvl8pPr>
            <a:lvl9pPr marL="35112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12" y="4788381"/>
            <a:ext cx="5897880" cy="56529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26712" y="611218"/>
            <a:ext cx="5897880" cy="4104323"/>
          </a:xfrm>
        </p:spPr>
        <p:txBody>
          <a:bodyPr/>
          <a:lstStyle>
            <a:lvl1pPr marL="0" indent="0">
              <a:buNone/>
              <a:defRPr sz="3100"/>
            </a:lvl1pPr>
            <a:lvl2pPr marL="438912" indent="0">
              <a:buNone/>
              <a:defRPr sz="2700"/>
            </a:lvl2pPr>
            <a:lvl3pPr marL="877824" indent="0">
              <a:buNone/>
              <a:defRPr sz="2300"/>
            </a:lvl3pPr>
            <a:lvl4pPr marL="1316736" indent="0">
              <a:buNone/>
              <a:defRPr sz="1900"/>
            </a:lvl4pPr>
            <a:lvl5pPr marL="1755648" indent="0">
              <a:buNone/>
              <a:defRPr sz="1900"/>
            </a:lvl5pPr>
            <a:lvl6pPr marL="2194560" indent="0">
              <a:buNone/>
              <a:defRPr sz="1900"/>
            </a:lvl6pPr>
            <a:lvl7pPr marL="2633472" indent="0">
              <a:buNone/>
              <a:defRPr sz="1900"/>
            </a:lvl7pPr>
            <a:lvl8pPr marL="3072384" indent="0">
              <a:buNone/>
              <a:defRPr sz="1900"/>
            </a:lvl8pPr>
            <a:lvl9pPr marL="3511296" indent="0">
              <a:buNone/>
              <a:defRPr sz="19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6712" y="5353674"/>
            <a:ext cx="5897880" cy="802813"/>
          </a:xfrm>
        </p:spPr>
        <p:txBody>
          <a:bodyPr/>
          <a:lstStyle>
            <a:lvl1pPr marL="0" indent="0">
              <a:buNone/>
              <a:defRPr sz="1300"/>
            </a:lvl1pPr>
            <a:lvl2pPr marL="438912" indent="0">
              <a:buNone/>
              <a:defRPr sz="1200"/>
            </a:lvl2pPr>
            <a:lvl3pPr marL="877824" indent="0">
              <a:buNone/>
              <a:defRPr sz="1000"/>
            </a:lvl3pPr>
            <a:lvl4pPr marL="1316736" indent="0">
              <a:buNone/>
              <a:defRPr sz="900"/>
            </a:lvl4pPr>
            <a:lvl5pPr marL="1755648" indent="0">
              <a:buNone/>
              <a:defRPr sz="900"/>
            </a:lvl5pPr>
            <a:lvl6pPr marL="2194560" indent="0">
              <a:buNone/>
              <a:defRPr sz="900"/>
            </a:lvl6pPr>
            <a:lvl7pPr marL="2633472" indent="0">
              <a:buNone/>
              <a:defRPr sz="900"/>
            </a:lvl7pPr>
            <a:lvl8pPr marL="3072384" indent="0">
              <a:buNone/>
              <a:defRPr sz="900"/>
            </a:lvl8pPr>
            <a:lvl9pPr marL="35112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1" y="273939"/>
            <a:ext cx="8846821" cy="1140090"/>
          </a:xfrm>
          <a:prstGeom prst="rect">
            <a:avLst/>
          </a:prstGeom>
        </p:spPr>
        <p:txBody>
          <a:bodyPr vert="horz" lIns="87782" tIns="43891" rIns="87782" bIns="4389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491" y="1596131"/>
            <a:ext cx="8846821" cy="4514439"/>
          </a:xfrm>
          <a:prstGeom prst="rect">
            <a:avLst/>
          </a:prstGeom>
        </p:spPr>
        <p:txBody>
          <a:bodyPr vert="horz" lIns="87782" tIns="43891" rIns="87782" bIns="4389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1491" y="6340170"/>
            <a:ext cx="2293620" cy="364195"/>
          </a:xfrm>
          <a:prstGeom prst="rect">
            <a:avLst/>
          </a:prstGeom>
        </p:spPr>
        <p:txBody>
          <a:bodyPr vert="horz" lIns="87782" tIns="43891" rIns="87782" bIns="4389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58516" y="6340170"/>
            <a:ext cx="3112770" cy="364195"/>
          </a:xfrm>
          <a:prstGeom prst="rect">
            <a:avLst/>
          </a:prstGeom>
        </p:spPr>
        <p:txBody>
          <a:bodyPr vert="horz" lIns="87782" tIns="43891" rIns="87782" bIns="4389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44691" y="6340170"/>
            <a:ext cx="2293620" cy="364195"/>
          </a:xfrm>
          <a:prstGeom prst="rect">
            <a:avLst/>
          </a:prstGeom>
        </p:spPr>
        <p:txBody>
          <a:bodyPr vert="horz" lIns="87782" tIns="43891" rIns="87782" bIns="4389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7824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184" indent="-329184" algn="l" defTabSz="877824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3232" indent="-274320" algn="l" defTabSz="87782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219456" algn="l" defTabSz="87782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192" indent="-219456" algn="l" defTabSz="877824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5104" indent="-219456" algn="l" defTabSz="877824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4016" indent="-219456" algn="l" defTabSz="87782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2928" indent="-219456" algn="l" defTabSz="87782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840" indent="-219456" algn="l" defTabSz="87782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752" indent="-219456" algn="l" defTabSz="87782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7824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6736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5648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4560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472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2384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1296" algn="l" defTabSz="87782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:\Users\Александр\Downloads\подложка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1"/>
            <a:ext cx="6840538" cy="9829800"/>
          </a:xfrm>
          <a:prstGeom prst="rect">
            <a:avLst/>
          </a:prstGeom>
          <a:noFill/>
        </p:spPr>
      </p:pic>
      <p:pic>
        <p:nvPicPr>
          <p:cNvPr id="1045" name="Picture 21" descr="http://img0.liveinternet.ru/images/attach/c/3/77/98/77098552_post2.png"/>
          <p:cNvPicPr>
            <a:picLocks noChangeAspect="1" noChangeArrowheads="1"/>
          </p:cNvPicPr>
          <p:nvPr/>
        </p:nvPicPr>
        <p:blipFill>
          <a:blip r:embed="rId3"/>
          <a:srcRect l="10112" t="10526" r="7865" b="14035"/>
          <a:stretch>
            <a:fillRect/>
          </a:stretch>
        </p:blipFill>
        <p:spPr bwMode="auto">
          <a:xfrm>
            <a:off x="1996660" y="1781382"/>
            <a:ext cx="6374057" cy="48454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43067" y="2208917"/>
            <a:ext cx="6450851" cy="2912749"/>
          </a:xfrm>
          <a:prstGeom prst="rect">
            <a:avLst/>
          </a:prstGeom>
        </p:spPr>
        <p:txBody>
          <a:bodyPr wrap="square" lIns="87782" tIns="43891" rIns="87782" bIns="4389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6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Полезные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6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советы  родителям  школьников</a:t>
            </a:r>
            <a:endParaRPr lang="ru-RU" sz="4200" b="1" i="1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33" name="Picture 9" descr="http://img-fotki.yandex.ru/get/9502/20573769.69/0_98ccf_a1f709ec_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7822" y="213744"/>
            <a:ext cx="4838138" cy="1966654"/>
          </a:xfrm>
          <a:prstGeom prst="rect">
            <a:avLst/>
          </a:prstGeom>
          <a:noFill/>
        </p:spPr>
      </p:pic>
      <p:pic>
        <p:nvPicPr>
          <p:cNvPr id="1048" name="Picture 24" descr="C:\Users\Александр\Desktop\Печать\Клипарт\339790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07153" y="285000"/>
            <a:ext cx="3357324" cy="6317988"/>
          </a:xfrm>
          <a:prstGeom prst="rect">
            <a:avLst/>
          </a:prstGeom>
          <a:noFill/>
        </p:spPr>
      </p:pic>
      <p:pic>
        <p:nvPicPr>
          <p:cNvPr id="1049" name="Picture 25" descr="C:\Users\Александр\Desktop\Печать\Клипарт\392512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372368" y="356258"/>
            <a:ext cx="2170754" cy="6208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:\Users\Александр\Downloads\подложка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1"/>
            <a:ext cx="6840538" cy="9829800"/>
          </a:xfrm>
          <a:prstGeom prst="rect">
            <a:avLst/>
          </a:prstGeom>
          <a:noFill/>
        </p:spPr>
      </p:pic>
      <p:pic>
        <p:nvPicPr>
          <p:cNvPr id="1035" name="Picture 11" descr="E:\картинки\Смайлики\1383664758_znak-voprosa-267x3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355" y="285003"/>
            <a:ext cx="2150284" cy="199517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0744" y="427516"/>
            <a:ext cx="9061910" cy="618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782" tIns="43891" rIns="87782" bIns="43891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1. Нагрузка.</a:t>
            </a:r>
            <a:r>
              <a:rPr lang="ru-RU" sz="1500" b="1" i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3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3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Никогда не отправляйте ребёнка одновременно в первый класс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и какую-то секцию или кружок. Само начало школьной жизни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считается тяжёлым стрессом для 6–7-летних детей.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Если  ребёнок не будет иметь возможности гулять, 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отдыхать, делать уроки без спешки, у него могут возникнуть проблемы со здоровьем, может начаться невроз.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Поэтому, если занятия музыкой и спортом кажутся вам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необходимой частью воспитания вашего ребенка, начните водить его туда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 год до начала учёбы или со второго класса.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2. Выполнение домашних уроков.</a:t>
            </a:r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Помните, что ребёнок может концентрировать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внимание не более 10–15 минут. Поэтому, когда вы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будете делать с ним уроки, через каждые 10–15 минут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необходимо прерываться и обязательно давать  ребёнку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физическую разрядку. Можете просто попросить его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попрыгать на месте 10 раз, побегать или потанцевать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под музыку несколько минут.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Начинать выполнение домашних заданий лучше с письма.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Можно чередовать письменные задания с устными.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Общая длительность занятий не должна превышать 1 часа.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9458" name="Picture 2" descr="237774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4797" y="2850223"/>
            <a:ext cx="2032521" cy="2280195"/>
          </a:xfrm>
          <a:prstGeom prst="rect">
            <a:avLst/>
          </a:prstGeom>
          <a:noFill/>
        </p:spPr>
      </p:pic>
      <p:pic>
        <p:nvPicPr>
          <p:cNvPr id="19460" name="Picture 4" descr="0_73516_bc49b2de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928" y="4845391"/>
            <a:ext cx="2150284" cy="1638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C:\Users\Александр\Downloads\подложка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1"/>
            <a:ext cx="6840538" cy="9829800"/>
          </a:xfrm>
          <a:prstGeom prst="rect">
            <a:avLst/>
          </a:prstGeom>
          <a:noFill/>
        </p:spPr>
      </p:pic>
      <p:pic>
        <p:nvPicPr>
          <p:cNvPr id="16386" name="Picture 2" descr="C:\Users\Александр\Desktop\Печать\Клипарт семья\0_98cce_1a15e961_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2369" y="2992733"/>
            <a:ext cx="2073488" cy="2778988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7151" y="3135251"/>
            <a:ext cx="7295606" cy="289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782" tIns="43891" rIns="87782" bIns="4389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4. Похвала.</a:t>
            </a:r>
            <a:endParaRPr lang="ru-RU" sz="1500" b="1" i="1" dirty="0" smtClean="0">
              <a:solidFill>
                <a:srgbClr val="0000FF"/>
              </a:solidFill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Больше всего на свете в течение первого года учёбы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ваш ребёнок нуждается в поддержке. Он не только формирует свои отношения с одноклассниками и  учителями,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но и впервые понимает, что с ним самим кто-то хочет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дружить, а кто-то — нет. Именно в это время у него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складывается свой собственный взгляд на себя.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 если вы хотите, чтобы из него вырос спокойный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 уверенный в себе человек, обязательно хвалите его.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Поддерживайте, не ругайте за двойки и грязь в тетради.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Всё это мелочи по сравнению с тем, что от бесконечных упреков  и наказаний ваш ребенок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потеряет веру в себя.</a:t>
            </a:r>
            <a:endParaRPr lang="ru-RU" sz="14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E:\картинки\Компьютер\Computer 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1133" y="712540"/>
            <a:ext cx="2047864" cy="1889281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27047" y="712538"/>
            <a:ext cx="7218809" cy="145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782" tIns="43891" rIns="87782" bIns="43891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3. Компьютер.</a:t>
            </a:r>
            <a:endParaRPr lang="ru-RU" sz="1500" b="1" i="1" dirty="0" smtClean="0">
              <a:solidFill>
                <a:srgbClr val="0000FF"/>
              </a:solidFill>
              <a:latin typeface="Georg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Компьютер, телевизор и любые занятия, требующие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большой зрительной нагрузки, должны продолжаться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не более часа в день — так считают врачи-офтальмологи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 невропатологи во всех странах мира.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C:\Users\Александр\Downloads\подложка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1"/>
            <a:ext cx="6840538" cy="9829800"/>
          </a:xfrm>
          <a:prstGeom prst="rect">
            <a:avLst/>
          </a:prstGeom>
          <a:noFill/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07153" y="3924112"/>
            <a:ext cx="9061910" cy="287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782" tIns="43891" rIns="87782" bIns="43891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i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Правило 6. Выход в школу.</a:t>
            </a:r>
            <a:endParaRPr lang="ru-RU" sz="1500" b="1" i="1" dirty="0" smtClean="0">
              <a:solidFill>
                <a:srgbClr val="0000FF"/>
              </a:solidFill>
              <a:latin typeface="Georg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Если ребёнок забыл положить в сумку учебник, завтрак, очки –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лучше протянуть их молча, чем пускаться в напряженное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рассуждение о его забывчивости и безответственности.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"Вот твои очки" - лучше, чем "Неужели я доживу до того времени,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когда ты научишься сам класть очки".</a:t>
            </a:r>
            <a:endParaRPr lang="ru-RU" sz="1400" i="1" dirty="0" smtClean="0">
              <a:latin typeface="Georg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ругать и не читать нотаций перед школой.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 прощание лучше сказать: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"Пусть все сегодня будет хорошо",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чем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"Смотри, веди себя хорошо, не балуйся".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Ребенку приятнее услышать доверительную фразу: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"Увидимся в два часа"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чем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"После школы нигде не </a:t>
            </a:r>
            <a:r>
              <a:rPr lang="ru-RU" sz="1400" i="1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шляйся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сразу домой".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300" b="1" i="1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4348" name="Picture 12" descr="http://otrisovki.ucoz.ua/_pu/0/2601148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4024" y="3847806"/>
            <a:ext cx="2918208" cy="277116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07149" y="285001"/>
            <a:ext cx="9292280" cy="3551126"/>
          </a:xfrm>
          <a:prstGeom prst="rect">
            <a:avLst/>
          </a:prstGeom>
        </p:spPr>
        <p:txBody>
          <a:bodyPr wrap="square" lIns="87782" tIns="43891" rIns="87782" bIns="43891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1500" b="1" i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Правило 5. Пробуждение ребенка.</a:t>
            </a:r>
            <a:endParaRPr lang="ru-RU" sz="1500" b="1" i="1" dirty="0" smtClean="0">
              <a:solidFill>
                <a:srgbClr val="0000FF"/>
              </a:solidFill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нужно будить ребёнка, он может испытывать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чувство неприязни к матери, которая вечно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тормошит его, стаскивая одеяло. Он заранее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может вздрагивать, когда она входит в комнату.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"Вставай, опоздаешь".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Гораздо лучше научить его пользоваться будильником. Лучше купить будильник и, преподнося его, как - то обыграть ситуацию: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"Этот будильник будет только твоим, он поможет тебе вовремя вставать и всегда успевать".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Если ребёнок встаёт с трудом, не нужно дразнить его "лежебокой", не вступать в спор по поводу "последних минуток". Можно решить вопрос по-другому: поставить стрелку на пять минут раньше: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 Да, я понимаю, вставать сегодня почему-то не хочется. Полежи еще пять минут". 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Эти слова создают атмосферу теплоты и добра, в противоположность крикам. Когда ребёнка утром торопят, то часто он делает всё ещё медленнее. Это его естественная реакция, его мощное оружие в борьбе с распорядком, который его не устраивает.</a:t>
            </a:r>
            <a:r>
              <a:rPr lang="ru-RU" sz="1400" b="1" i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надо лишний раз торопить, лучше сказать точное время и указать, когда он должен закончить то, что делает: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 Через 10 минут тебе надо выходить в школу". </a:t>
            </a:r>
            <a:endParaRPr lang="ru-RU" sz="1400" i="1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6" name="Picture 4" descr="http://www.ukomr.ru/upload/medialibrary/999/1286517041_0710f34db3image241689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35" y="213745"/>
            <a:ext cx="2655557" cy="1439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C:\Users\Александр\Downloads\подложка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1"/>
            <a:ext cx="6840538" cy="98298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455779" y="4061577"/>
            <a:ext cx="6374021" cy="22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782" tIns="43891" rIns="87782" bIns="4389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8. Пора спать.</a:t>
            </a:r>
            <a:endParaRPr lang="ru-RU" sz="1500" b="1" i="1" dirty="0" smtClean="0">
              <a:solidFill>
                <a:srgbClr val="0000FF"/>
              </a:solidFill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Младших школьников лучше укладывать спать самим родителям (мать и отец). Если перед сном доверительно поговорить с ним, внимательно выслушать, успокоить страхи, показать, что ты понимаешь ребенка, тогда он научится раскрывать душу и освободится от страхов, тревоги, спокойно заснет.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надо вступать в спор, если ребёнок сообщает,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что забыл умыться и попить.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7413" name="Picture 5" descr="http://img-fotki.yandex.ru/get/9311/16969765.162/0_7b2d5_61445241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91132" y="4061575"/>
            <a:ext cx="2841425" cy="24226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0742" y="356257"/>
            <a:ext cx="7679585" cy="3542084"/>
          </a:xfrm>
          <a:prstGeom prst="rect">
            <a:avLst/>
          </a:prstGeom>
        </p:spPr>
        <p:txBody>
          <a:bodyPr wrap="square" lIns="87782" tIns="43891" rIns="87782" bIns="43891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b="1" i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Правило 7. Возвращение из школы.</a:t>
            </a:r>
            <a:endParaRPr lang="ru-RU" sz="1500" b="1" i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задавать вопросы, на которые дети дают привычные ответы.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- Как дела в школе? </a:t>
            </a:r>
            <a:b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- Нормально. </a:t>
            </a:r>
            <a:b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- А что сегодня делали? </a:t>
            </a:r>
            <a:b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- А ничего. </a:t>
            </a:r>
            <a:b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Что получил? И т.д.</a:t>
            </a:r>
            <a:endParaRPr lang="ru-RU" sz="1400" i="1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Вспомните себя, как порой раздражал этот вопрос,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особенно когда оценки не соответствовали ожиданию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со стороны родителей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("им нужны мои оценки, а не я").</a:t>
            </a: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Понаблюдайте за ребёнком, какие эмоции "написаны" у него на лице.   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("День был трудный? Ты рад, что пришёл домой?").</a:t>
            </a:r>
            <a:endParaRPr lang="ru-RU" sz="1400" i="1" dirty="0" smtClean="0">
              <a:latin typeface="Georgia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"Папа пришёл". Пусть отдохнет, почитает газеты, не надо обрушивать на него все жалобы и просьбы. Пусть когда вечером,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за ужином, вся семья в сборе, можно поговорить, но за едой лучше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о хорошем, по душам. Это сближает семью.</a:t>
            </a:r>
            <a:endParaRPr lang="ru-RU" sz="1400" b="1" i="1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7" name="Picture 10" descr="http://otrisovki.ucoz.ua/_pu/0/46641558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1981" y="570028"/>
            <a:ext cx="2892645" cy="2683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89174537_large_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29" y="-1494633"/>
            <a:ext cx="6840540" cy="9829802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5400000">
            <a:off x="2730029" y="-243416"/>
            <a:ext cx="5849161" cy="674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детству наиграться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Вдоволь, досыта, не в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кратце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дождиком умыться,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Дайте, как цветку раскрыться.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травите детство спором,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нудите разговором,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давите злом и страхом,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бросайте слов с размаху.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Душу детскую щадите,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Пуще глаза берегите,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Зря за шалость не корите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Ни родитель, ни учитель.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Развивая детский разум,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влезайте в дебри сразу.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Детства дни не торопите,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Детству солнце подарите.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детству наиграться,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Насмеяться, наскакаться,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радостно проснуться,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в ласку окунуться.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детству удержаться,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верой надышаться,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в рост ему подняться,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Дайте детству состояться!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   Баева З. 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img-fotki.yandex.ru/get/4714/102699435.4b9/0_77f62_85a110d6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500" y="5277657"/>
            <a:ext cx="1257570" cy="1262038"/>
          </a:xfrm>
          <a:prstGeom prst="rect">
            <a:avLst/>
          </a:prstGeom>
          <a:noFill/>
        </p:spPr>
      </p:pic>
      <p:pic>
        <p:nvPicPr>
          <p:cNvPr id="1032" name="Picture 8" descr="http://baby-best.ru/uploads/_ld/89/12703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1" t="8701" r="9210" b="6032"/>
          <a:stretch>
            <a:fillRect/>
          </a:stretch>
        </p:blipFill>
        <p:spPr bwMode="auto">
          <a:xfrm rot="5400000" flipH="1">
            <a:off x="223532" y="56089"/>
            <a:ext cx="1151763" cy="1307827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5400000">
            <a:off x="6434186" y="2673397"/>
            <a:ext cx="5500728" cy="9936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Уважаемые  взрослые!</a:t>
            </a:r>
            <a:endParaRPr lang="ru-RU" sz="2400" b="1" i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лександр\Desktop\Печать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1" y="-1494632"/>
            <a:ext cx="6840538" cy="9829802"/>
          </a:xfrm>
          <a:prstGeom prst="rect">
            <a:avLst/>
          </a:prstGeom>
          <a:noFill/>
        </p:spPr>
      </p:pic>
      <p:pic>
        <p:nvPicPr>
          <p:cNvPr id="3" name="Picture 6" descr="http://img-fotki.yandex.ru/get/5701/36014149.c2/0_711d8_bfc426f8_X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>
            <a:off x="7919290" y="210319"/>
            <a:ext cx="2020802" cy="1600163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5400000">
            <a:off x="6483311" y="3423494"/>
            <a:ext cx="5000661" cy="9936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Памятка родителям</a:t>
            </a:r>
            <a:b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от ребёнка</a:t>
            </a:r>
            <a:endParaRPr lang="ru-RU" sz="2400" b="1" i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1537551" y="-581391"/>
            <a:ext cx="607223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latin typeface="Georgia" pitchFamily="18" charset="0"/>
              </a:rPr>
              <a:t>1. Не </a:t>
            </a:r>
            <a:r>
              <a:rPr lang="ru-RU" sz="1200" b="1" i="1" dirty="0" smtClean="0">
                <a:latin typeface="Georgia" pitchFamily="18" charset="0"/>
              </a:rPr>
              <a:t>балуйте меня, вы меня этим портите. Я очень хорошо знаю</a:t>
            </a:r>
            <a:r>
              <a:rPr lang="ru-RU" sz="1200" b="1" i="1" dirty="0" smtClean="0">
                <a:latin typeface="Georgia" pitchFamily="18" charset="0"/>
              </a:rPr>
              <a:t>,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</a:t>
            </a:r>
            <a:r>
              <a:rPr lang="ru-RU" sz="1200" b="1" i="1" dirty="0" smtClean="0">
                <a:latin typeface="Georgia" pitchFamily="18" charset="0"/>
              </a:rPr>
              <a:t>что не обязательно предоставлять мне всё, что я запрашиваю.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Я </a:t>
            </a:r>
            <a:r>
              <a:rPr lang="ru-RU" sz="1200" b="1" i="1" dirty="0" smtClean="0">
                <a:latin typeface="Georgia" pitchFamily="18" charset="0"/>
              </a:rPr>
              <a:t>просто испытываю вас.</a:t>
            </a:r>
          </a:p>
          <a:p>
            <a:r>
              <a:rPr lang="ru-RU" sz="1200" b="1" i="1" dirty="0" smtClean="0">
                <a:latin typeface="Georgia" pitchFamily="18" charset="0"/>
              </a:rPr>
              <a:t>2.  Не </a:t>
            </a:r>
            <a:r>
              <a:rPr lang="ru-RU" sz="1200" b="1" i="1" dirty="0" smtClean="0">
                <a:latin typeface="Georgia" pitchFamily="18" charset="0"/>
              </a:rPr>
              <a:t>бойтесь быть твёрдым со мной. Я предпочитаю именно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    такой </a:t>
            </a:r>
            <a:r>
              <a:rPr lang="ru-RU" sz="1200" b="1" i="1" dirty="0" smtClean="0">
                <a:latin typeface="Georgia" pitchFamily="18" charset="0"/>
              </a:rPr>
              <a:t>подход. Это позволяет мне определить своё место.</a:t>
            </a:r>
          </a:p>
          <a:p>
            <a:pPr marL="228600" indent="-228600">
              <a:buAutoNum type="arabicPeriod" startAt="3"/>
            </a:pPr>
            <a:r>
              <a:rPr lang="ru-RU" sz="1200" b="1" i="1" dirty="0" smtClean="0">
                <a:latin typeface="Georgia" pitchFamily="18" charset="0"/>
              </a:rPr>
              <a:t>Не </a:t>
            </a:r>
            <a:r>
              <a:rPr lang="ru-RU" sz="1200" b="1" i="1" dirty="0" smtClean="0">
                <a:latin typeface="Georgia" pitchFamily="18" charset="0"/>
              </a:rPr>
              <a:t>полагайтесь на силу в отношениях со мной. Это приучит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меня </a:t>
            </a:r>
            <a:r>
              <a:rPr lang="ru-RU" sz="1200" b="1" i="1" dirty="0" smtClean="0">
                <a:latin typeface="Georgia" pitchFamily="18" charset="0"/>
              </a:rPr>
              <a:t>к тому, что считаться нужно только с силой.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Я </a:t>
            </a:r>
            <a:r>
              <a:rPr lang="ru-RU" sz="1200" b="1" i="1" dirty="0" smtClean="0">
                <a:latin typeface="Georgia" pitchFamily="18" charset="0"/>
              </a:rPr>
              <a:t>откликнусь с большей готовностью на ваши инициативы.</a:t>
            </a:r>
          </a:p>
          <a:p>
            <a:r>
              <a:rPr lang="ru-RU" sz="1200" b="1" i="1" dirty="0" smtClean="0">
                <a:latin typeface="Georgia" pitchFamily="18" charset="0"/>
              </a:rPr>
              <a:t>4. Не </a:t>
            </a:r>
            <a:r>
              <a:rPr lang="ru-RU" sz="1200" b="1" i="1" dirty="0" smtClean="0">
                <a:latin typeface="Georgia" pitchFamily="18" charset="0"/>
              </a:rPr>
              <a:t>будьте непоследовательным. Это сбивает меня с толку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и </a:t>
            </a:r>
            <a:r>
              <a:rPr lang="ru-RU" sz="1200" b="1" i="1" dirty="0" smtClean="0">
                <a:latin typeface="Georgia" pitchFamily="18" charset="0"/>
              </a:rPr>
              <a:t>заставляет упорнее пытаться во всех случаях оставить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последнее </a:t>
            </a:r>
            <a:r>
              <a:rPr lang="ru-RU" sz="1200" b="1" i="1" dirty="0" smtClean="0">
                <a:latin typeface="Georgia" pitchFamily="18" charset="0"/>
              </a:rPr>
              <a:t>слово за собой.</a:t>
            </a:r>
          </a:p>
          <a:p>
            <a:pPr marL="228600" indent="-228600">
              <a:buAutoNum type="arabicPeriod" startAt="5"/>
            </a:pPr>
            <a:r>
              <a:rPr lang="ru-RU" sz="1200" b="1" i="1" dirty="0" smtClean="0">
                <a:latin typeface="Georgia" pitchFamily="18" charset="0"/>
              </a:rPr>
              <a:t>Не </a:t>
            </a:r>
            <a:r>
              <a:rPr lang="ru-RU" sz="1200" b="1" i="1" dirty="0" smtClean="0">
                <a:latin typeface="Georgia" pitchFamily="18" charset="0"/>
              </a:rPr>
              <a:t>давайте обещаний, которых вы не можете исполнить,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это </a:t>
            </a:r>
            <a:r>
              <a:rPr lang="ru-RU" sz="1200" b="1" i="1" dirty="0" smtClean="0">
                <a:latin typeface="Georgia" pitchFamily="18" charset="0"/>
              </a:rPr>
              <a:t>поколеблет мою веру в вас.</a:t>
            </a:r>
          </a:p>
          <a:p>
            <a:r>
              <a:rPr lang="ru-RU" sz="1200" b="1" i="1" dirty="0" smtClean="0">
                <a:latin typeface="Georgia" pitchFamily="18" charset="0"/>
              </a:rPr>
              <a:t>6. Не </a:t>
            </a:r>
            <a:r>
              <a:rPr lang="ru-RU" sz="1200" b="1" i="1" dirty="0" smtClean="0">
                <a:latin typeface="Georgia" pitchFamily="18" charset="0"/>
              </a:rPr>
              <a:t>поддавайтесь на мои провокации, когда я говорю или </a:t>
            </a:r>
            <a:r>
              <a:rPr lang="ru-RU" sz="1200" b="1" i="1" dirty="0" smtClean="0">
                <a:latin typeface="Georgia" pitchFamily="18" charset="0"/>
              </a:rPr>
              <a:t>делаю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</a:t>
            </a:r>
            <a:r>
              <a:rPr lang="ru-RU" sz="1200" b="1" i="1" dirty="0" smtClean="0">
                <a:latin typeface="Georgia" pitchFamily="18" charset="0"/>
              </a:rPr>
              <a:t>что-то только за тем, чтобы просто расстроить вас.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А </a:t>
            </a:r>
            <a:r>
              <a:rPr lang="ru-RU" sz="1200" b="1" i="1" dirty="0" smtClean="0">
                <a:latin typeface="Georgia" pitchFamily="18" charset="0"/>
              </a:rPr>
              <a:t>то я попытаюсь достичь еще больших «побед».</a:t>
            </a:r>
          </a:p>
          <a:p>
            <a:r>
              <a:rPr lang="ru-RU" sz="1200" b="1" i="1" dirty="0" smtClean="0">
                <a:latin typeface="Georgia" pitchFamily="18" charset="0"/>
              </a:rPr>
              <a:t>7. Не </a:t>
            </a:r>
            <a:r>
              <a:rPr lang="ru-RU" sz="1200" b="1" i="1" dirty="0" smtClean="0">
                <a:latin typeface="Georgia" pitchFamily="18" charset="0"/>
              </a:rPr>
              <a:t>расстраивайтесь слишком сильно, когда я говорю: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«</a:t>
            </a:r>
            <a:r>
              <a:rPr lang="ru-RU" sz="1200" b="1" i="1" dirty="0" smtClean="0">
                <a:latin typeface="Georgia" pitchFamily="18" charset="0"/>
              </a:rPr>
              <a:t>Я вас ненавижу». Я не имею это в виду. Я просто хочу,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чтобы </a:t>
            </a:r>
            <a:r>
              <a:rPr lang="ru-RU" sz="1200" b="1" i="1" dirty="0" smtClean="0">
                <a:latin typeface="Georgia" pitchFamily="18" charset="0"/>
              </a:rPr>
              <a:t>вы пожалели о том, что сделали </a:t>
            </a:r>
            <a:r>
              <a:rPr lang="ru-RU" sz="1200" b="1" i="1" dirty="0" smtClean="0">
                <a:latin typeface="Georgia" pitchFamily="18" charset="0"/>
              </a:rPr>
              <a:t>мне.</a:t>
            </a:r>
          </a:p>
          <a:p>
            <a:pPr marL="228600" indent="-228600">
              <a:buAutoNum type="arabicPeriod" startAt="8"/>
            </a:pPr>
            <a:r>
              <a:rPr lang="ru-RU" sz="1200" b="1" i="1" dirty="0" smtClean="0">
                <a:latin typeface="Georgia" pitchFamily="18" charset="0"/>
              </a:rPr>
              <a:t>Не </a:t>
            </a:r>
            <a:r>
              <a:rPr lang="ru-RU" sz="1200" b="1" i="1" dirty="0" smtClean="0">
                <a:latin typeface="Georgia" pitchFamily="18" charset="0"/>
              </a:rPr>
              <a:t>заставляйте меня чувствовать себя младше, чем я есть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на </a:t>
            </a:r>
            <a:r>
              <a:rPr lang="ru-RU" sz="1200" b="1" i="1" dirty="0" smtClean="0">
                <a:latin typeface="Georgia" pitchFamily="18" charset="0"/>
              </a:rPr>
              <a:t>самом деле. Я отыграюсь на вас за это, став «плаксой» и «нытиком».</a:t>
            </a:r>
          </a:p>
          <a:p>
            <a:r>
              <a:rPr lang="ru-RU" sz="1200" b="1" i="1" dirty="0" smtClean="0">
                <a:latin typeface="Georgia" pitchFamily="18" charset="0"/>
              </a:rPr>
              <a:t>9. Не </a:t>
            </a:r>
            <a:r>
              <a:rPr lang="ru-RU" sz="1200" b="1" i="1" dirty="0" smtClean="0">
                <a:latin typeface="Georgia" pitchFamily="18" charset="0"/>
              </a:rPr>
              <a:t>делайте для меня и за меня того, что я в состоянии </a:t>
            </a:r>
            <a:r>
              <a:rPr lang="ru-RU" sz="1200" b="1" i="1" dirty="0" smtClean="0">
                <a:latin typeface="Georgia" pitchFamily="18" charset="0"/>
              </a:rPr>
              <a:t>сделать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</a:t>
            </a:r>
            <a:r>
              <a:rPr lang="ru-RU" sz="1200" b="1" i="1" dirty="0" smtClean="0">
                <a:latin typeface="Georgia" pitchFamily="18" charset="0"/>
              </a:rPr>
              <a:t>для себя сам. Я могу продолжать использовать вас в качестве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прислуги.</a:t>
            </a:r>
          </a:p>
          <a:p>
            <a:pPr marL="228600" indent="-228600">
              <a:buAutoNum type="arabicPeriod" startAt="10"/>
            </a:pPr>
            <a:r>
              <a:rPr lang="ru-RU" sz="1200" b="1" i="1" dirty="0" smtClean="0">
                <a:latin typeface="Georgia" pitchFamily="18" charset="0"/>
              </a:rPr>
              <a:t>Не </a:t>
            </a:r>
            <a:r>
              <a:rPr lang="ru-RU" sz="1200" b="1" i="1" dirty="0" smtClean="0">
                <a:latin typeface="Georgia" pitchFamily="18" charset="0"/>
              </a:rPr>
              <a:t>позволяйте моим «дурным привычкам» привлекать ко мне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чрезмерную </a:t>
            </a:r>
            <a:r>
              <a:rPr lang="ru-RU" sz="1200" b="1" i="1" dirty="0" smtClean="0">
                <a:latin typeface="Georgia" pitchFamily="18" charset="0"/>
              </a:rPr>
              <a:t>долю вашего внимания. Это только вдохновляет меня на их продолжение.</a:t>
            </a:r>
          </a:p>
          <a:p>
            <a:r>
              <a:rPr lang="ru-RU" sz="1200" b="1" i="1" dirty="0" smtClean="0">
                <a:latin typeface="Georgia" pitchFamily="18" charset="0"/>
              </a:rPr>
              <a:t>11. Не </a:t>
            </a:r>
            <a:r>
              <a:rPr lang="ru-RU" sz="1200" b="1" i="1" dirty="0" smtClean="0">
                <a:latin typeface="Georgia" pitchFamily="18" charset="0"/>
              </a:rPr>
              <a:t>поправляйте меня в присутствии посторонних людей.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Я </a:t>
            </a:r>
            <a:r>
              <a:rPr lang="ru-RU" sz="1200" b="1" i="1" dirty="0" smtClean="0">
                <a:latin typeface="Georgia" pitchFamily="18" charset="0"/>
              </a:rPr>
              <a:t>обращу гораздо большее внимание на ваше замечание, если вы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скажете </a:t>
            </a:r>
            <a:r>
              <a:rPr lang="ru-RU" sz="1200" b="1" i="1" dirty="0" smtClean="0">
                <a:latin typeface="Georgia" pitchFamily="18" charset="0"/>
              </a:rPr>
              <a:t>мне все спокойно с глазу на глаз.</a:t>
            </a:r>
          </a:p>
          <a:p>
            <a:r>
              <a:rPr lang="ru-RU" sz="1200" b="1" i="1" dirty="0" smtClean="0">
                <a:latin typeface="Georgia" pitchFamily="18" charset="0"/>
              </a:rPr>
              <a:t>12. Не </a:t>
            </a:r>
            <a:r>
              <a:rPr lang="ru-RU" sz="1200" b="1" i="1" dirty="0" smtClean="0">
                <a:latin typeface="Georgia" pitchFamily="18" charset="0"/>
              </a:rPr>
              <a:t>пытайтесь обсуждать моё поведение в самый разгар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конфликта</a:t>
            </a:r>
            <a:r>
              <a:rPr lang="ru-RU" sz="1200" b="1" i="1" dirty="0" smtClean="0">
                <a:latin typeface="Georgia" pitchFamily="18" charset="0"/>
              </a:rPr>
              <a:t>. По некоторым объективным причинам мой слух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притупляется </a:t>
            </a:r>
            <a:r>
              <a:rPr lang="ru-RU" sz="1200" b="1" i="1" dirty="0" smtClean="0">
                <a:latin typeface="Georgia" pitchFamily="18" charset="0"/>
              </a:rPr>
              <a:t>в это время, а моё желание сотрудничать с </a:t>
            </a:r>
            <a:r>
              <a:rPr lang="ru-RU" sz="1200" b="1" i="1" dirty="0" smtClean="0">
                <a:latin typeface="Georgia" pitchFamily="18" charset="0"/>
              </a:rPr>
              <a:t>вами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</a:t>
            </a:r>
            <a:r>
              <a:rPr lang="ru-RU" sz="1200" b="1" i="1" dirty="0" smtClean="0">
                <a:latin typeface="Georgia" pitchFamily="18" charset="0"/>
              </a:rPr>
              <a:t>становится намного хуже. Будет нормально, если вы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предпримете </a:t>
            </a:r>
            <a:r>
              <a:rPr lang="ru-RU" sz="1200" b="1" i="1" dirty="0" smtClean="0">
                <a:latin typeface="Georgia" pitchFamily="18" charset="0"/>
              </a:rPr>
              <a:t>определенные шаги, но давайте поговорим об </a:t>
            </a:r>
            <a:r>
              <a:rPr lang="ru-RU" sz="1200" b="1" i="1" dirty="0" smtClean="0">
                <a:latin typeface="Georgia" pitchFamily="18" charset="0"/>
              </a:rPr>
              <a:t>этом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</a:t>
            </a:r>
            <a:r>
              <a:rPr lang="ru-RU" sz="1200" b="1" i="1" dirty="0" smtClean="0">
                <a:latin typeface="Georgia" pitchFamily="18" charset="0"/>
              </a:rPr>
              <a:t>несколько </a:t>
            </a:r>
            <a:r>
              <a:rPr lang="ru-RU" sz="1200" b="1" i="1" dirty="0" smtClean="0">
                <a:latin typeface="Georgia" pitchFamily="18" charset="0"/>
              </a:rPr>
              <a:t>позже.</a:t>
            </a:r>
          </a:p>
          <a:p>
            <a:r>
              <a:rPr lang="ru-RU" sz="1200" b="1" i="1" dirty="0" smtClean="0">
                <a:latin typeface="Georgia" pitchFamily="18" charset="0"/>
              </a:rPr>
              <a:t>13. Не </a:t>
            </a:r>
            <a:r>
              <a:rPr lang="ru-RU" sz="1200" b="1" i="1" dirty="0" smtClean="0">
                <a:latin typeface="Georgia" pitchFamily="18" charset="0"/>
              </a:rPr>
              <a:t>пытайтесь читать мне наставления и нотации.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Вы </a:t>
            </a:r>
            <a:r>
              <a:rPr lang="ru-RU" sz="1200" b="1" i="1" dirty="0" smtClean="0">
                <a:latin typeface="Georgia" pitchFamily="18" charset="0"/>
              </a:rPr>
              <a:t>будете  </a:t>
            </a:r>
            <a:r>
              <a:rPr lang="ru-RU" sz="1200" b="1" i="1" dirty="0" smtClean="0">
                <a:latin typeface="Georgia" pitchFamily="18" charset="0"/>
              </a:rPr>
              <a:t>удивлены</a:t>
            </a:r>
            <a:r>
              <a:rPr lang="ru-RU" sz="1200" b="1" i="1" dirty="0" smtClean="0">
                <a:latin typeface="Georgia" pitchFamily="18" charset="0"/>
              </a:rPr>
              <a:t>, узнав, как великолепно я знаю,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что </a:t>
            </a:r>
            <a:r>
              <a:rPr lang="ru-RU" sz="1200" b="1" i="1" dirty="0" smtClean="0">
                <a:latin typeface="Georgia" pitchFamily="18" charset="0"/>
              </a:rPr>
              <a:t>такое хорошо и </a:t>
            </a:r>
            <a:r>
              <a:rPr lang="ru-RU" sz="1200" b="1" i="1" dirty="0" smtClean="0">
                <a:latin typeface="Georgia" pitchFamily="18" charset="0"/>
              </a:rPr>
              <a:t>что </a:t>
            </a:r>
            <a:r>
              <a:rPr lang="ru-RU" sz="1200" b="1" i="1" dirty="0" smtClean="0">
                <a:latin typeface="Georgia" pitchFamily="18" charset="0"/>
              </a:rPr>
              <a:t>такое плохо.</a:t>
            </a:r>
          </a:p>
          <a:p>
            <a:pPr marL="228600" indent="-228600">
              <a:buAutoNum type="arabicPeriod" startAt="14"/>
            </a:pPr>
            <a:r>
              <a:rPr lang="ru-RU" sz="1200" b="1" i="1" dirty="0" smtClean="0">
                <a:latin typeface="Georgia" pitchFamily="18" charset="0"/>
              </a:rPr>
              <a:t> Не </a:t>
            </a:r>
            <a:r>
              <a:rPr lang="ru-RU" sz="1200" b="1" i="1" dirty="0" smtClean="0">
                <a:latin typeface="Georgia" pitchFamily="18" charset="0"/>
              </a:rPr>
              <a:t>заставляйте меня чувствовать, что мои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проступки </a:t>
            </a:r>
            <a:r>
              <a:rPr lang="ru-RU" sz="1200" b="1" i="1" dirty="0" smtClean="0">
                <a:latin typeface="Georgia" pitchFamily="18" charset="0"/>
              </a:rPr>
              <a:t>– </a:t>
            </a:r>
            <a:r>
              <a:rPr lang="ru-RU" sz="1200" b="1" i="1" dirty="0" smtClean="0">
                <a:latin typeface="Georgia" pitchFamily="18" charset="0"/>
              </a:rPr>
              <a:t> смертный </a:t>
            </a:r>
            <a:r>
              <a:rPr lang="ru-RU" sz="1200" b="1" i="1" dirty="0" smtClean="0">
                <a:latin typeface="Georgia" pitchFamily="18" charset="0"/>
              </a:rPr>
              <a:t>грех. Я должен научиться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делать </a:t>
            </a:r>
            <a:r>
              <a:rPr lang="ru-RU" sz="1200" b="1" i="1" dirty="0" smtClean="0">
                <a:latin typeface="Georgia" pitchFamily="18" charset="0"/>
              </a:rPr>
              <a:t>ошибки, </a:t>
            </a:r>
            <a:r>
              <a:rPr lang="ru-RU" sz="1200" b="1" i="1" dirty="0" smtClean="0">
                <a:latin typeface="Georgia" pitchFamily="18" charset="0"/>
              </a:rPr>
              <a:t> не </a:t>
            </a:r>
            <a:r>
              <a:rPr lang="ru-RU" sz="1200" b="1" i="1" dirty="0" smtClean="0">
                <a:latin typeface="Georgia" pitchFamily="18" charset="0"/>
              </a:rPr>
              <a:t>ощущая, что я ни на что не годен.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1034" name="Picture 10" descr="http://s54.radikal.ru/i146/1002/10/995644ddcc45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159"/>
          <a:stretch>
            <a:fillRect/>
          </a:stretch>
        </p:blipFill>
        <p:spPr bwMode="auto">
          <a:xfrm rot="5400000">
            <a:off x="290505" y="5145101"/>
            <a:ext cx="1404932" cy="1985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лександр\Desktop\Печать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94632" y="-1494632"/>
            <a:ext cx="6840538" cy="9829802"/>
          </a:xfrm>
          <a:prstGeom prst="rect">
            <a:avLst/>
          </a:prstGeom>
          <a:noFill/>
        </p:spPr>
      </p:pic>
      <p:pic>
        <p:nvPicPr>
          <p:cNvPr id="3" name="Picture 6" descr="http://img-fotki.yandex.ru/get/5701/36014149.c2/0_711d8_bfc426f8_X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776414" y="4845034"/>
            <a:ext cx="2020802" cy="1600163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5400000">
            <a:off x="6090401" y="2673396"/>
            <a:ext cx="5500728" cy="9936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Памятка родителям</a:t>
            </a:r>
            <a:b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2400" b="1" i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от ребёнка</a:t>
            </a:r>
            <a:endParaRPr lang="ru-RU" sz="2400" b="1" i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484" name="Picture 4" descr="http://antalpiti.ru/files/99604/shkolnik_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97278" y="-468724"/>
            <a:ext cx="1848634" cy="278608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5400000">
            <a:off x="1361741" y="-598999"/>
            <a:ext cx="5843594" cy="830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latin typeface="Georgia" pitchFamily="18" charset="0"/>
              </a:rPr>
              <a:t>15. Не </a:t>
            </a:r>
            <a:r>
              <a:rPr lang="ru-RU" sz="1200" b="1" i="1" dirty="0" smtClean="0">
                <a:latin typeface="Georgia" pitchFamily="18" charset="0"/>
              </a:rPr>
              <a:t>придирайтесь ко мне и не ворчите на меня.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Если </a:t>
            </a:r>
            <a:r>
              <a:rPr lang="ru-RU" sz="1200" b="1" i="1" dirty="0" smtClean="0">
                <a:latin typeface="Georgia" pitchFamily="18" charset="0"/>
              </a:rPr>
              <a:t>вы будете это делать, я буду вынужден защищаться,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притворяться </a:t>
            </a:r>
            <a:r>
              <a:rPr lang="ru-RU" sz="1200" b="1" i="1" dirty="0" smtClean="0">
                <a:latin typeface="Georgia" pitchFamily="18" charset="0"/>
              </a:rPr>
              <a:t>глухим.</a:t>
            </a:r>
          </a:p>
          <a:p>
            <a:r>
              <a:rPr lang="ru-RU" sz="1200" b="1" i="1" dirty="0" smtClean="0">
                <a:latin typeface="Georgia" pitchFamily="18" charset="0"/>
              </a:rPr>
              <a:t>16. Не </a:t>
            </a:r>
            <a:r>
              <a:rPr lang="ru-RU" sz="1200" b="1" i="1" dirty="0" smtClean="0">
                <a:latin typeface="Georgia" pitchFamily="18" charset="0"/>
              </a:rPr>
              <a:t>требуйте от меня объяснений, зачем я это сделал.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Я </a:t>
            </a:r>
            <a:r>
              <a:rPr lang="ru-RU" sz="1200" b="1" i="1" dirty="0" smtClean="0">
                <a:latin typeface="Georgia" pitchFamily="18" charset="0"/>
              </a:rPr>
              <a:t>иногда и сам не знаю, почему поступаю так, а не иначе.</a:t>
            </a:r>
          </a:p>
          <a:p>
            <a:r>
              <a:rPr lang="ru-RU" sz="1200" b="1" i="1" dirty="0" smtClean="0">
                <a:latin typeface="Georgia" pitchFamily="18" charset="0"/>
              </a:rPr>
              <a:t>17. Не </a:t>
            </a:r>
            <a:r>
              <a:rPr lang="ru-RU" sz="1200" b="1" i="1" dirty="0" smtClean="0">
                <a:latin typeface="Georgia" pitchFamily="18" charset="0"/>
              </a:rPr>
              <a:t>подвергайте слишком большому испытанию мою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честность</a:t>
            </a:r>
            <a:r>
              <a:rPr lang="ru-RU" sz="1200" b="1" i="1" dirty="0" smtClean="0">
                <a:latin typeface="Georgia" pitchFamily="18" charset="0"/>
              </a:rPr>
              <a:t>. Будучи запуган, я легко превращаюсь в лжеца.</a:t>
            </a:r>
          </a:p>
          <a:p>
            <a:r>
              <a:rPr lang="ru-RU" sz="1200" b="1" i="1" dirty="0" smtClean="0">
                <a:latin typeface="Georgia" pitchFamily="18" charset="0"/>
              </a:rPr>
              <a:t>18. Не </a:t>
            </a:r>
            <a:r>
              <a:rPr lang="ru-RU" sz="1200" b="1" i="1" dirty="0" smtClean="0">
                <a:latin typeface="Georgia" pitchFamily="18" charset="0"/>
              </a:rPr>
              <a:t>забывайте, что я люблю экспериментировать. Таким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образом </a:t>
            </a:r>
            <a:r>
              <a:rPr lang="ru-RU" sz="1200" b="1" i="1" dirty="0" smtClean="0">
                <a:latin typeface="Georgia" pitchFamily="18" charset="0"/>
              </a:rPr>
              <a:t>я познаю мир, поэтому, пожалуйста,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смиритесь </a:t>
            </a:r>
            <a:r>
              <a:rPr lang="ru-RU" sz="1200" b="1" i="1" dirty="0" smtClean="0">
                <a:latin typeface="Georgia" pitchFamily="18" charset="0"/>
              </a:rPr>
              <a:t>с этим.</a:t>
            </a:r>
          </a:p>
          <a:p>
            <a:r>
              <a:rPr lang="ru-RU" sz="1200" b="1" i="1" dirty="0" smtClean="0">
                <a:latin typeface="Georgia" pitchFamily="18" charset="0"/>
              </a:rPr>
              <a:t>19. Не </a:t>
            </a:r>
            <a:r>
              <a:rPr lang="ru-RU" sz="1200" b="1" i="1" dirty="0" smtClean="0">
                <a:latin typeface="Georgia" pitchFamily="18" charset="0"/>
              </a:rPr>
              <a:t>защищайте меня от последствий собственных ошибок.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Я </a:t>
            </a:r>
            <a:r>
              <a:rPr lang="ru-RU" sz="1200" b="1" i="1" dirty="0" smtClean="0">
                <a:latin typeface="Georgia" pitchFamily="18" charset="0"/>
              </a:rPr>
              <a:t>учусь на собственном опыте.</a:t>
            </a:r>
          </a:p>
          <a:p>
            <a:r>
              <a:rPr lang="ru-RU" sz="1200" b="1" i="1" dirty="0" smtClean="0">
                <a:latin typeface="Georgia" pitchFamily="18" charset="0"/>
              </a:rPr>
              <a:t>20. Не </a:t>
            </a:r>
            <a:r>
              <a:rPr lang="ru-RU" sz="1200" b="1" i="1" dirty="0" smtClean="0">
                <a:latin typeface="Georgia" pitchFamily="18" charset="0"/>
              </a:rPr>
              <a:t>обращайте слишком много внимания на мои маленькие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хвори</a:t>
            </a:r>
            <a:r>
              <a:rPr lang="ru-RU" sz="1200" b="1" i="1" dirty="0" smtClean="0">
                <a:latin typeface="Georgia" pitchFamily="18" charset="0"/>
              </a:rPr>
              <a:t>. Я могу научиться получать удовольствие от </a:t>
            </a:r>
            <a:r>
              <a:rPr lang="ru-RU" sz="1200" b="1" i="1" dirty="0" smtClean="0">
                <a:latin typeface="Georgia" pitchFamily="18" charset="0"/>
              </a:rPr>
              <a:t>плохого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</a:t>
            </a:r>
            <a:r>
              <a:rPr lang="ru-RU" sz="1200" b="1" i="1" dirty="0" smtClean="0">
                <a:latin typeface="Georgia" pitchFamily="18" charset="0"/>
              </a:rPr>
              <a:t>самочувствия, если это привлекает ко мне столько много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внимания</a:t>
            </a:r>
            <a:r>
              <a:rPr lang="ru-RU" sz="1200" b="1" i="1" dirty="0" smtClean="0">
                <a:latin typeface="Georgia" pitchFamily="18" charset="0"/>
              </a:rPr>
              <a:t>.</a:t>
            </a:r>
          </a:p>
          <a:p>
            <a:r>
              <a:rPr lang="ru-RU" sz="1200" b="1" i="1" dirty="0" smtClean="0">
                <a:latin typeface="Georgia" pitchFamily="18" charset="0"/>
              </a:rPr>
              <a:t>21. Не </a:t>
            </a:r>
            <a:r>
              <a:rPr lang="ru-RU" sz="1200" b="1" i="1" dirty="0" smtClean="0">
                <a:latin typeface="Georgia" pitchFamily="18" charset="0"/>
              </a:rPr>
              <a:t>пытайтесь от меня отделаться, когда я задаю слишком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откровенные </a:t>
            </a:r>
            <a:r>
              <a:rPr lang="ru-RU" sz="1200" b="1" i="1" dirty="0" smtClean="0">
                <a:latin typeface="Georgia" pitchFamily="18" charset="0"/>
              </a:rPr>
              <a:t>вопросы. Если вы не будете на них отвечать</a:t>
            </a:r>
            <a:r>
              <a:rPr lang="ru-RU" sz="1200" b="1" i="1" dirty="0" smtClean="0">
                <a:latin typeface="Georgia" pitchFamily="18" charset="0"/>
              </a:rPr>
              <a:t>,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</a:t>
            </a:r>
            <a:r>
              <a:rPr lang="ru-RU" sz="1200" b="1" i="1" dirty="0" smtClean="0">
                <a:latin typeface="Georgia" pitchFamily="18" charset="0"/>
              </a:rPr>
              <a:t>вы увидите, что я перестану задавать вам вопросы вообще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и </a:t>
            </a:r>
            <a:r>
              <a:rPr lang="ru-RU" sz="1200" b="1" i="1" dirty="0" smtClean="0">
                <a:latin typeface="Georgia" pitchFamily="18" charset="0"/>
              </a:rPr>
              <a:t>буду искать информацию где-то на стороне.</a:t>
            </a:r>
          </a:p>
          <a:p>
            <a:r>
              <a:rPr lang="ru-RU" sz="1200" b="1" i="1" dirty="0" smtClean="0">
                <a:latin typeface="Georgia" pitchFamily="18" charset="0"/>
              </a:rPr>
              <a:t>22. Не </a:t>
            </a:r>
            <a:r>
              <a:rPr lang="ru-RU" sz="1200" b="1" i="1" dirty="0" smtClean="0">
                <a:latin typeface="Georgia" pitchFamily="18" charset="0"/>
              </a:rPr>
              <a:t>отвечайте на глупые и бессмысленные вопросы. Если вы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не </a:t>
            </a:r>
            <a:r>
              <a:rPr lang="ru-RU" sz="1200" b="1" i="1" dirty="0" smtClean="0">
                <a:latin typeface="Georgia" pitchFamily="18" charset="0"/>
              </a:rPr>
              <a:t>будете это делать, то вы вскоре обнаружите,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что </a:t>
            </a:r>
            <a:r>
              <a:rPr lang="ru-RU" sz="1200" b="1" i="1" dirty="0" smtClean="0">
                <a:latin typeface="Georgia" pitchFamily="18" charset="0"/>
              </a:rPr>
              <a:t>я просто хочу, чтобы вы постоянно мной занимались.</a:t>
            </a:r>
          </a:p>
          <a:p>
            <a:r>
              <a:rPr lang="ru-RU" sz="1200" b="1" i="1" dirty="0" smtClean="0">
                <a:latin typeface="Georgia" pitchFamily="18" charset="0"/>
              </a:rPr>
              <a:t>23. Никогда </a:t>
            </a:r>
            <a:r>
              <a:rPr lang="ru-RU" sz="1200" b="1" i="1" dirty="0" smtClean="0">
                <a:latin typeface="Georgia" pitchFamily="18" charset="0"/>
              </a:rPr>
              <a:t>даже не намекайте, что вы совершенны и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непогрешимы</a:t>
            </a:r>
            <a:r>
              <a:rPr lang="ru-RU" sz="1200" b="1" i="1" dirty="0" smtClean="0">
                <a:latin typeface="Georgia" pitchFamily="18" charset="0"/>
              </a:rPr>
              <a:t>. Это </a:t>
            </a:r>
            <a:r>
              <a:rPr lang="ru-RU" sz="1200" b="1" i="1" dirty="0" smtClean="0">
                <a:latin typeface="Georgia" pitchFamily="18" charset="0"/>
              </a:rPr>
              <a:t>даёт </a:t>
            </a:r>
            <a:r>
              <a:rPr lang="ru-RU" sz="1200" b="1" i="1" dirty="0" smtClean="0">
                <a:latin typeface="Georgia" pitchFamily="18" charset="0"/>
              </a:rPr>
              <a:t>мне ощущение тщетности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попыток </a:t>
            </a:r>
            <a:r>
              <a:rPr lang="ru-RU" sz="1200" b="1" i="1" dirty="0" smtClean="0">
                <a:latin typeface="Georgia" pitchFamily="18" charset="0"/>
              </a:rPr>
              <a:t>сравняться с вами.</a:t>
            </a:r>
          </a:p>
          <a:p>
            <a:r>
              <a:rPr lang="ru-RU" sz="1200" b="1" i="1" dirty="0" smtClean="0">
                <a:latin typeface="Georgia" pitchFamily="18" charset="0"/>
              </a:rPr>
              <a:t>24. Не </a:t>
            </a:r>
            <a:r>
              <a:rPr lang="ru-RU" sz="1200" b="1" i="1" dirty="0" smtClean="0">
                <a:latin typeface="Georgia" pitchFamily="18" charset="0"/>
              </a:rPr>
              <a:t>беспокойтесь, что мы проводим вместе слишком мало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времени</a:t>
            </a:r>
            <a:r>
              <a:rPr lang="ru-RU" sz="1200" b="1" i="1" dirty="0" smtClean="0">
                <a:latin typeface="Georgia" pitchFamily="18" charset="0"/>
              </a:rPr>
              <a:t>. Значение имеет то, как мы его проводим.</a:t>
            </a:r>
          </a:p>
          <a:p>
            <a:r>
              <a:rPr lang="ru-RU" sz="1200" b="1" i="1" dirty="0" smtClean="0">
                <a:latin typeface="Georgia" pitchFamily="18" charset="0"/>
              </a:rPr>
              <a:t>25. Пусть </a:t>
            </a:r>
            <a:r>
              <a:rPr lang="ru-RU" sz="1200" b="1" i="1" dirty="0" smtClean="0">
                <a:latin typeface="Georgia" pitchFamily="18" charset="0"/>
              </a:rPr>
              <a:t>мои страхи и опасения не вызывают у вас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беспокойства</a:t>
            </a:r>
            <a:r>
              <a:rPr lang="ru-RU" sz="1200" b="1" i="1" dirty="0" smtClean="0">
                <a:latin typeface="Georgia" pitchFamily="18" charset="0"/>
              </a:rPr>
              <a:t>. Иначе я буду бояться ещё больше.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Покажите </a:t>
            </a:r>
            <a:r>
              <a:rPr lang="ru-RU" sz="1200" b="1" i="1" dirty="0" smtClean="0">
                <a:latin typeface="Georgia" pitchFamily="18" charset="0"/>
              </a:rPr>
              <a:t>мне, что такое </a:t>
            </a:r>
            <a:r>
              <a:rPr lang="ru-RU" sz="1200" b="1" i="1" dirty="0" smtClean="0">
                <a:latin typeface="Georgia" pitchFamily="18" charset="0"/>
              </a:rPr>
              <a:t>мужество.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26. Не </a:t>
            </a:r>
            <a:r>
              <a:rPr lang="ru-RU" sz="1200" b="1" i="1" dirty="0" smtClean="0">
                <a:latin typeface="Georgia" pitchFamily="18" charset="0"/>
              </a:rPr>
              <a:t>забывайте то, что я не могу успешно развиваться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без </a:t>
            </a:r>
            <a:r>
              <a:rPr lang="ru-RU" sz="1200" b="1" i="1" dirty="0" smtClean="0">
                <a:latin typeface="Georgia" pitchFamily="18" charset="0"/>
              </a:rPr>
              <a:t>понимания и одобрения, но похвала, когда она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честно </a:t>
            </a:r>
            <a:r>
              <a:rPr lang="ru-RU" sz="1200" b="1" i="1" dirty="0" smtClean="0">
                <a:latin typeface="Georgia" pitchFamily="18" charset="0"/>
              </a:rPr>
              <a:t>заслужена, иногда всё же забывается. </a:t>
            </a:r>
            <a:endParaRPr lang="ru-RU" sz="1200" b="1" i="1" dirty="0" smtClean="0">
              <a:latin typeface="Georgia" pitchFamily="18" charset="0"/>
            </a:endParaRPr>
          </a:p>
          <a:p>
            <a:pPr marL="228600" indent="-228600"/>
            <a:r>
              <a:rPr lang="ru-RU" sz="1200" b="1" i="1" smtClean="0">
                <a:latin typeface="Georgia" pitchFamily="18" charset="0"/>
              </a:rPr>
              <a:t> </a:t>
            </a:r>
            <a:r>
              <a:rPr lang="ru-RU" sz="1200" b="1" i="1" smtClean="0">
                <a:latin typeface="Georgia" pitchFamily="18" charset="0"/>
              </a:rPr>
              <a:t>                             А </a:t>
            </a:r>
            <a:r>
              <a:rPr lang="ru-RU" sz="1200" b="1" i="1" dirty="0" smtClean="0">
                <a:latin typeface="Georgia" pitchFamily="18" charset="0"/>
              </a:rPr>
              <a:t>нагоняй, кажется, никогда.</a:t>
            </a: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27. Относитесь </a:t>
            </a:r>
            <a:r>
              <a:rPr lang="ru-RU" sz="1200" b="1" i="1" dirty="0" smtClean="0">
                <a:latin typeface="Georgia" pitchFamily="18" charset="0"/>
              </a:rPr>
              <a:t>ко мне так же, как вы относитесь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 к </a:t>
            </a:r>
            <a:r>
              <a:rPr lang="ru-RU" sz="1200" b="1" i="1" dirty="0" smtClean="0">
                <a:latin typeface="Georgia" pitchFamily="18" charset="0"/>
              </a:rPr>
              <a:t>своим </a:t>
            </a:r>
            <a:r>
              <a:rPr lang="ru-RU" sz="1200" b="1" i="1" dirty="0" smtClean="0">
                <a:latin typeface="Georgia" pitchFamily="18" charset="0"/>
              </a:rPr>
              <a:t> друзьям</a:t>
            </a:r>
            <a:r>
              <a:rPr lang="ru-RU" sz="1200" b="1" i="1" dirty="0" smtClean="0">
                <a:latin typeface="Georgia" pitchFamily="18" charset="0"/>
              </a:rPr>
              <a:t>. Тогда я тоже стану вашим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   другом</a:t>
            </a:r>
            <a:r>
              <a:rPr lang="ru-RU" sz="1200" b="1" i="1" dirty="0" smtClean="0">
                <a:latin typeface="Georgia" pitchFamily="18" charset="0"/>
              </a:rPr>
              <a:t>.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      Запомните</a:t>
            </a:r>
            <a:r>
              <a:rPr lang="ru-RU" sz="1200" b="1" i="1" dirty="0" smtClean="0">
                <a:latin typeface="Georgia" pitchFamily="18" charset="0"/>
              </a:rPr>
              <a:t>, </a:t>
            </a:r>
            <a:r>
              <a:rPr lang="ru-RU" sz="1200" b="1" i="1" dirty="0" smtClean="0">
                <a:latin typeface="Georgia" pitchFamily="18" charset="0"/>
              </a:rPr>
              <a:t> что </a:t>
            </a:r>
            <a:r>
              <a:rPr lang="ru-RU" sz="1200" b="1" i="1" dirty="0" smtClean="0">
                <a:latin typeface="Georgia" pitchFamily="18" charset="0"/>
              </a:rPr>
              <a:t>я учусь больше, подражая 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 примерам,</a:t>
            </a:r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а </a:t>
            </a:r>
            <a:r>
              <a:rPr lang="ru-RU" sz="1200" b="1" i="1" dirty="0" smtClean="0">
                <a:latin typeface="Georgia" pitchFamily="18" charset="0"/>
              </a:rPr>
              <a:t>не подвергаясь критике.</a:t>
            </a:r>
            <a:endParaRPr lang="ru-RU" sz="1200" b="1" i="1" dirty="0" smtClean="0">
              <a:latin typeface="Georgia" pitchFamily="18" charset="0"/>
            </a:endParaRPr>
          </a:p>
          <a:p>
            <a:r>
              <a:rPr lang="ru-RU" sz="1200" b="1" i="1" dirty="0" smtClean="0">
                <a:latin typeface="Georgia" pitchFamily="18" charset="0"/>
              </a:rPr>
              <a:t> </a:t>
            </a:r>
            <a:r>
              <a:rPr lang="ru-RU" sz="1200" b="1" i="1" dirty="0" smtClean="0">
                <a:latin typeface="Georgia" pitchFamily="18" charset="0"/>
              </a:rPr>
              <a:t>                             </a:t>
            </a:r>
            <a:endParaRPr lang="ru-RU" sz="1200" b="1" i="1" dirty="0" smtClean="0">
              <a:latin typeface="Georgia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</a:rPr>
              <a:t>        И </a:t>
            </a:r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</a:rPr>
              <a:t>кроме того, я вас очень сильно люблю, </a:t>
            </a:r>
            <a:endParaRPr lang="ru-RU" sz="1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</a:rPr>
              <a:t>пожалуйста, ответьте </a:t>
            </a:r>
          </a:p>
          <a:p>
            <a:pPr algn="ctr"/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</a:rPr>
              <a:t>мне </a:t>
            </a:r>
            <a:r>
              <a:rPr lang="ru-RU" sz="1400" b="1" i="1" dirty="0" smtClean="0">
                <a:solidFill>
                  <a:srgbClr val="0000FF"/>
                </a:solidFill>
                <a:latin typeface="Georgia" pitchFamily="18" charset="0"/>
              </a:rPr>
              <a:t>любовью тоже</a:t>
            </a:r>
            <a:r>
              <a:rPr lang="ru-RU" sz="1400" b="1" i="1" dirty="0" smtClean="0">
                <a:solidFill>
                  <a:srgbClr val="0000FF"/>
                </a:solidFill>
              </a:rPr>
              <a:t>…</a:t>
            </a:r>
            <a:endParaRPr lang="ru-RU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1414</Words>
  <PresentationFormat>Произвольный</PresentationFormat>
  <Paragraphs>169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Уважаемые  взрослые!</vt:lpstr>
      <vt:lpstr>Памятка родителям  от ребёнка</vt:lpstr>
      <vt:lpstr>Памятка родителям  от ребёнка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64</cp:revision>
  <dcterms:modified xsi:type="dcterms:W3CDTF">2014-07-22T12:31:13Z</dcterms:modified>
</cp:coreProperties>
</file>